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32"/>
  </p:notesMasterIdLst>
  <p:handoutMasterIdLst>
    <p:handoutMasterId r:id="rId33"/>
  </p:handoutMasterIdLst>
  <p:sldIdLst>
    <p:sldId id="256" r:id="rId5"/>
    <p:sldId id="343" r:id="rId6"/>
    <p:sldId id="344" r:id="rId7"/>
    <p:sldId id="350" r:id="rId8"/>
    <p:sldId id="334" r:id="rId9"/>
    <p:sldId id="352" r:id="rId10"/>
    <p:sldId id="373" r:id="rId11"/>
    <p:sldId id="374" r:id="rId12"/>
    <p:sldId id="358" r:id="rId13"/>
    <p:sldId id="359" r:id="rId14"/>
    <p:sldId id="383" r:id="rId15"/>
    <p:sldId id="346" r:id="rId16"/>
    <p:sldId id="372" r:id="rId17"/>
    <p:sldId id="376" r:id="rId18"/>
    <p:sldId id="375" r:id="rId19"/>
    <p:sldId id="377" r:id="rId20"/>
    <p:sldId id="378" r:id="rId21"/>
    <p:sldId id="382" r:id="rId22"/>
    <p:sldId id="348" r:id="rId23"/>
    <p:sldId id="379" r:id="rId24"/>
    <p:sldId id="357" r:id="rId25"/>
    <p:sldId id="380" r:id="rId26"/>
    <p:sldId id="355" r:id="rId27"/>
    <p:sldId id="354" r:id="rId28"/>
    <p:sldId id="381" r:id="rId29"/>
    <p:sldId id="356" r:id="rId30"/>
    <p:sldId id="333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6" autoAdjust="0"/>
    <p:restoredTop sz="92508" autoAdjust="0"/>
  </p:normalViewPr>
  <p:slideViewPr>
    <p:cSldViewPr snapToGrid="0">
      <p:cViewPr varScale="1">
        <p:scale>
          <a:sx n="61" d="100"/>
          <a:sy n="61" d="100"/>
        </p:scale>
        <p:origin x="8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483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179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684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44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2/7/2024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2/7/2024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598691"/>
            <a:ext cx="9702231" cy="267764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Super </a:t>
            </a:r>
            <a:r>
              <a:rPr lang="en-US" sz="6000">
                <a:solidFill>
                  <a:schemeClr val="bg1"/>
                </a:solidFill>
                <a:latin typeface="Trebuchet MS" panose="020B0603020202020204" pitchFamily="34" charset="0"/>
              </a:rPr>
              <a:t>Problem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Accounting Cycle Steps 5-7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Worksheet &amp; Financial Statements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state contest director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6000" b="1" dirty="0">
                <a:latin typeface="Trebuchet MS" panose="020B0603020202020204" pitchFamily="34" charset="0"/>
              </a:rPr>
              <a:t> Accounting Cycle</a:t>
            </a:r>
            <a:br>
              <a:rPr lang="en-US" sz="6000" b="1" dirty="0">
                <a:latin typeface="Trebuchet MS" panose="020B0603020202020204" pitchFamily="34" charset="0"/>
              </a:rPr>
            </a:br>
            <a:r>
              <a:rPr lang="en-US" sz="6000" b="1" dirty="0">
                <a:latin typeface="Trebuchet MS" panose="020B0603020202020204" pitchFamily="34" charset="0"/>
              </a:rPr>
              <a:t>C-A-R-P-T-W-F-A-C-T</a:t>
            </a:r>
            <a:endParaRPr lang="en-US" sz="3000" b="1" dirty="0"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A92EE7-FE1E-76E2-E1BF-4AE15A30FDAA}"/>
              </a:ext>
            </a:extLst>
          </p:cNvPr>
          <p:cNvSpPr txBox="1"/>
          <p:nvPr/>
        </p:nvSpPr>
        <p:spPr>
          <a:xfrm>
            <a:off x="362857" y="3012112"/>
            <a:ext cx="599440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Collect source documents</a:t>
            </a:r>
          </a:p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Analyze into Drs and </a:t>
            </a:r>
            <a:r>
              <a:rPr lang="en-US" sz="3200" b="1" dirty="0" err="1">
                <a:latin typeface="Trebuchet MS" panose="020B0603020202020204" pitchFamily="34" charset="0"/>
                <a:cs typeface="Arial" panose="020B0604020202020204" pitchFamily="34" charset="0"/>
              </a:rPr>
              <a:t>Crs</a:t>
            </a:r>
            <a:endParaRPr lang="en-US" sz="3200" b="1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R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Record in Journal</a:t>
            </a:r>
          </a:p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Post to General Ledger</a:t>
            </a:r>
          </a:p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Trial Balance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5C7E2-E9B3-61DF-0B32-D1CD1299DB3D}"/>
              </a:ext>
            </a:extLst>
          </p:cNvPr>
          <p:cNvSpPr txBox="1"/>
          <p:nvPr/>
        </p:nvSpPr>
        <p:spPr>
          <a:xfrm>
            <a:off x="6277775" y="3012112"/>
            <a:ext cx="5994401" cy="2759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W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Worksheet</a:t>
            </a: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F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Financial Statements</a:t>
            </a: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Adjusting Entries</a:t>
            </a: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Closing Entries</a:t>
            </a: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Post-closing </a:t>
            </a: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rial Balance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46A06-1A0D-8DB3-EE04-E89A049FAC07}"/>
              </a:ext>
            </a:extLst>
          </p:cNvPr>
          <p:cNvSpPr txBox="1"/>
          <p:nvPr/>
        </p:nvSpPr>
        <p:spPr>
          <a:xfrm>
            <a:off x="551543" y="2336806"/>
            <a:ext cx="1127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Pronounce it </a:t>
            </a:r>
            <a:r>
              <a:rPr lang="en-US" sz="3400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Carp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e</a:t>
            </a:r>
            <a:r>
              <a:rPr lang="en-US" sz="3400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tWFact</a:t>
            </a:r>
            <a:endParaRPr lang="en-US" sz="3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15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3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79572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In this lesson, we’ll continue </a:t>
            </a:r>
            <a:b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the accounting cycle …</a:t>
            </a: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714704" y="2856354"/>
            <a:ext cx="11102975" cy="3176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Accounting Cycle – Steps </a:t>
            </a:r>
            <a:r>
              <a:rPr lang="en-US" sz="4000" b="1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40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-7  </a:t>
            </a:r>
            <a:endParaRPr lang="en-US" sz="4000" dirty="0">
              <a:solidFill>
                <a:srgbClr val="00206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5) Review the Trial Balance previously done</a:t>
            </a:r>
            <a:endParaRPr lang="en-US" sz="4000" dirty="0">
              <a:solidFill>
                <a:srgbClr val="00206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6) Complete the Worksheet</a:t>
            </a:r>
            <a:endParaRPr lang="en-US" sz="4000" dirty="0">
              <a:solidFill>
                <a:srgbClr val="00206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7) Prepare Financial Statements</a:t>
            </a: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0468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5" y="2920087"/>
            <a:ext cx="6446521" cy="810958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Correct errors</a:t>
            </a:r>
            <a:endParaRPr lang="en-US" sz="3600" dirty="0"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4334" y="4044150"/>
            <a:ext cx="6510529" cy="86617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Net Income (IS cols)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4" y="1804686"/>
            <a:ext cx="6446522" cy="86617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22222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Make adjustments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5" y="5189949"/>
            <a:ext cx="6622579" cy="767686"/>
          </a:xfrm>
        </p:spPr>
        <p:txBody>
          <a:bodyPr>
            <a:noAutofit/>
          </a:bodyPr>
          <a:lstStyle/>
          <a:p>
            <a:pPr marR="0" lvl="0">
              <a:lnSpc>
                <a:spcPct val="104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3600" dirty="0"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Statement of Position (Bal </a:t>
            </a:r>
            <a:r>
              <a:rPr lang="en-US" sz="3600" dirty="0" err="1"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Sht</a:t>
            </a:r>
            <a:r>
              <a:rPr lang="en-US" sz="3600" dirty="0"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3" y="725861"/>
            <a:ext cx="6446521" cy="8661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dirty="0">
                <a:solidFill>
                  <a:srgbClr val="22222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Working paper 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>
                <a:latin typeface="Trebuchet MS" panose="020B0603020202020204" pitchFamily="34" charset="0"/>
              </a:rPr>
              <a:t>4</a:t>
            </a:fld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479" y="1782371"/>
            <a:ext cx="3567357" cy="3293257"/>
          </a:xfrm>
        </p:spPr>
        <p:txBody>
          <a:bodyPr/>
          <a:lstStyle/>
          <a:p>
            <a:pPr algn="ctr"/>
            <a:r>
              <a:rPr lang="en-US" sz="5500" dirty="0">
                <a:latin typeface="Trebuchet MS" panose="020B0603020202020204" pitchFamily="34" charset="0"/>
              </a:rPr>
              <a:t>Step #6</a:t>
            </a:r>
            <a:br>
              <a:rPr lang="en-US" sz="5500" dirty="0">
                <a:latin typeface="Trebuchet MS" panose="020B0603020202020204" pitchFamily="34" charset="0"/>
              </a:rPr>
            </a:br>
            <a:br>
              <a:rPr lang="en-US" sz="5500" dirty="0">
                <a:latin typeface="Trebuchet MS" panose="020B0603020202020204" pitchFamily="34" charset="0"/>
              </a:rPr>
            </a:br>
            <a:r>
              <a:rPr lang="en-US" sz="55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Worksheet</a:t>
            </a:r>
            <a:br>
              <a:rPr lang="en-US" sz="55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(my </a:t>
            </a:r>
            <a:r>
              <a:rPr lang="en-US" sz="4000" dirty="0" err="1">
                <a:solidFill>
                  <a:schemeClr val="bg1"/>
                </a:solidFill>
                <a:latin typeface="Trebuchet MS" panose="020B0603020202020204" pitchFamily="34" charset="0"/>
              </a:rPr>
              <a:t>fave</a:t>
            </a: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1374828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46261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5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962" y="2287587"/>
            <a:ext cx="3438525" cy="2282825"/>
          </a:xfrm>
        </p:spPr>
        <p:txBody>
          <a:bodyPr/>
          <a:lstStyle/>
          <a:p>
            <a:pPr algn="ctr"/>
            <a:r>
              <a:rPr lang="en-US" sz="40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Now, using the Trial Balance we did at the end of the previous lesson…</a:t>
            </a:r>
            <a:endParaRPr lang="en-US" sz="4000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5C48A6-F1C0-CB35-E6CA-F5518D161CCD}"/>
              </a:ext>
            </a:extLst>
          </p:cNvPr>
          <p:cNvGrpSpPr/>
          <p:nvPr/>
        </p:nvGrpSpPr>
        <p:grpSpPr>
          <a:xfrm>
            <a:off x="5111695" y="-329764"/>
            <a:ext cx="6637282" cy="7025918"/>
            <a:chOff x="5111695" y="-161308"/>
            <a:chExt cx="6426589" cy="65091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98CF1B2-360E-E52E-52EC-2592AF3B8B5F}"/>
                </a:ext>
              </a:extLst>
            </p:cNvPr>
            <p:cNvGrpSpPr/>
            <p:nvPr/>
          </p:nvGrpSpPr>
          <p:grpSpPr>
            <a:xfrm>
              <a:off x="5173579" y="1267103"/>
              <a:ext cx="6364705" cy="5013381"/>
              <a:chOff x="254993" y="3546479"/>
              <a:chExt cx="2441915" cy="2397889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B802992-F474-3108-7943-AB8E14C37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0D09214-7958-FEB4-E78A-12DA02233A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D602F3-EB26-A04F-0819-B9F7EF3A77F0}"/>
                </a:ext>
              </a:extLst>
            </p:cNvPr>
            <p:cNvSpPr txBox="1"/>
            <p:nvPr/>
          </p:nvSpPr>
          <p:spPr>
            <a:xfrm>
              <a:off x="7623159" y="1267103"/>
              <a:ext cx="2289857" cy="39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DR       CR</a:t>
              </a:r>
              <a:endParaRPr lang="en-US" sz="2200" dirty="0">
                <a:latin typeface="Trebuchet MS" panose="020B0603020202020204" pitchFamily="34" charset="0"/>
              </a:endParaRP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0E0A0016-4F6C-5FFA-B9E7-1BC7109E495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301377" y="-161308"/>
              <a:ext cx="5944953" cy="232699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Trial Balance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EE5B094-22E4-6F6E-5158-ADF9F97F3BFF}"/>
                </a:ext>
              </a:extLst>
            </p:cNvPr>
            <p:cNvSpPr txBox="1"/>
            <p:nvPr/>
          </p:nvSpPr>
          <p:spPr>
            <a:xfrm>
              <a:off x="5111695" y="1671556"/>
              <a:ext cx="3244236" cy="46762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Cash	          2,755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A/R				    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Supplies   	    160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PPI				200</a:t>
              </a:r>
            </a:p>
            <a:p>
              <a:r>
                <a:rPr lang="en-US" sz="2800" b="1" dirty="0" err="1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Ofc.Furn</a:t>
              </a:r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.		  75</a:t>
              </a:r>
            </a:p>
            <a:p>
              <a:r>
                <a:rPr lang="en-US" sz="2800" b="1" spc="-100" dirty="0" err="1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Comp</a:t>
              </a:r>
              <a:r>
                <a:rPr lang="en-US" sz="2800" b="1" dirty="0" err="1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.Eqp</a:t>
              </a:r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.  3,000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Drawing		      50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Cell Exp	          35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Internet Exp</a:t>
              </a:r>
              <a:r>
                <a:rPr lang="en-US" sz="2800" b="1" u="sng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25</a:t>
              </a:r>
              <a:r>
                <a:rPr lang="en-US" sz="14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	</a:t>
              </a:r>
            </a:p>
            <a:p>
              <a:r>
                <a:rPr lang="en-US" sz="2800" b="1" dirty="0">
                  <a:solidFill>
                    <a:schemeClr val="tx2"/>
                  </a:solidFill>
                  <a:highlight>
                    <a:srgbClr val="FFFF00"/>
                  </a:highlight>
                  <a:latin typeface="Trebuchet MS" panose="020B0603020202020204" pitchFamily="34" charset="0"/>
                  <a:cs typeface="Arial" panose="020B0604020202020204" pitchFamily="34" charset="0"/>
                </a:rPr>
                <a:t>Total DRs    6,300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24898AC-2A5A-7840-2285-80FE3D9CE6B3}"/>
              </a:ext>
            </a:extLst>
          </p:cNvPr>
          <p:cNvSpPr txBox="1"/>
          <p:nvPr/>
        </p:nvSpPr>
        <p:spPr>
          <a:xfrm>
            <a:off x="8657386" y="1648618"/>
            <a:ext cx="3166017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A/P            1,100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Capital       4,800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Fees Rev    </a:t>
            </a:r>
            <a:r>
              <a:rPr lang="en-US" sz="2800" b="1" u="sng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400</a:t>
            </a: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cs typeface="Arial" panose="020B0604020202020204" pitchFamily="34" charset="0"/>
              </a:rPr>
              <a:t>Total CRs   6,300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DCD1D9-F665-E0E4-0BB6-7B6404F6C42C}"/>
              </a:ext>
            </a:extLst>
          </p:cNvPr>
          <p:cNvGrpSpPr/>
          <p:nvPr/>
        </p:nvGrpSpPr>
        <p:grpSpPr>
          <a:xfrm>
            <a:off x="9746459" y="6304085"/>
            <a:ext cx="1719776" cy="68176"/>
            <a:chOff x="3903399" y="6292516"/>
            <a:chExt cx="1719776" cy="6817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8BF5544-EA74-2A7B-D54B-6C67E806AEF7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DB35F2-DF18-7BFD-8AD9-1970836CA4D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35742D0-A6AE-3DCC-DA18-DFBFAF81897A}"/>
              </a:ext>
            </a:extLst>
          </p:cNvPr>
          <p:cNvGrpSpPr/>
          <p:nvPr/>
        </p:nvGrpSpPr>
        <p:grpSpPr>
          <a:xfrm>
            <a:off x="6399467" y="6372261"/>
            <a:ext cx="1810763" cy="57049"/>
            <a:chOff x="3903399" y="6292516"/>
            <a:chExt cx="1719776" cy="6817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777E2F-9952-CFFB-7A6F-66A397695CE0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0CEB165-D2D9-B4D5-2487-782FAF6A7513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552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3" y="3613259"/>
            <a:ext cx="6446521" cy="81095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Extend (move over) to IS &amp; BS</a:t>
            </a:r>
            <a:endParaRPr lang="en-US" sz="3600" dirty="0">
              <a:solidFill>
                <a:schemeClr val="bg1">
                  <a:lumMod val="75000"/>
                </a:schemeClr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4334" y="4636544"/>
            <a:ext cx="6510529" cy="86617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column totals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2" y="1650657"/>
            <a:ext cx="6446522" cy="866178"/>
          </a:xfrm>
        </p:spPr>
        <p:txBody>
          <a:bodyPr>
            <a:noAutofit/>
          </a:bodyPr>
          <a:lstStyle/>
          <a:p>
            <a:r>
              <a:rPr lang="en-US" sz="3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Make sure that DRs = CRs in TB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4" y="5696725"/>
            <a:ext cx="6510529" cy="76768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Net Income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4" y="625403"/>
            <a:ext cx="6446521" cy="8661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dirty="0">
                <a:solidFill>
                  <a:srgbClr val="22222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List accounts &amp; #s in TB cols.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/>
              <a:t>6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37" y="1896692"/>
            <a:ext cx="3814759" cy="3293257"/>
          </a:xfrm>
        </p:spPr>
        <p:txBody>
          <a:bodyPr/>
          <a:lstStyle/>
          <a:p>
            <a:pPr algn="ctr"/>
            <a:r>
              <a:rPr lang="en-US" sz="4000" b="1" dirty="0">
                <a:latin typeface="Trebuchet MS" panose="020B0603020202020204" pitchFamily="34" charset="0"/>
              </a:rPr>
              <a:t>Worksheet:</a:t>
            </a:r>
            <a:br>
              <a:rPr lang="en-US" sz="4000" b="1" dirty="0">
                <a:latin typeface="Trebuchet MS" panose="020B0603020202020204" pitchFamily="34" charset="0"/>
              </a:rPr>
            </a:b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Completing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the 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Trial Balance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columns</a:t>
            </a:r>
            <a:endParaRPr lang="en-US" sz="4800" b="1" dirty="0">
              <a:latin typeface="Trebuchet MS" panose="020B0603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3FC06C54-22EB-1B67-32F4-20D9B50726ED}"/>
              </a:ext>
            </a:extLst>
          </p:cNvPr>
          <p:cNvSpPr txBox="1">
            <a:spLocks/>
          </p:cNvSpPr>
          <p:nvPr/>
        </p:nvSpPr>
        <p:spPr>
          <a:xfrm>
            <a:off x="4918309" y="2692122"/>
            <a:ext cx="6502546" cy="76768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Calculate adjustments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541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04" y="22034"/>
            <a:ext cx="10373103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499CB59D-E947-1D36-27E7-3A7BC331983C}"/>
              </a:ext>
            </a:extLst>
          </p:cNvPr>
          <p:cNvSpPr/>
          <p:nvPr/>
        </p:nvSpPr>
        <p:spPr>
          <a:xfrm>
            <a:off x="7061812" y="1914798"/>
            <a:ext cx="848299" cy="321626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3AA47C26-583D-B0B6-3E00-455252603AB9}"/>
              </a:ext>
            </a:extLst>
          </p:cNvPr>
          <p:cNvSpPr/>
          <p:nvPr/>
        </p:nvSpPr>
        <p:spPr>
          <a:xfrm>
            <a:off x="6213513" y="5484265"/>
            <a:ext cx="848299" cy="321626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5BB4A2-D436-A021-F9B0-4FF39316162B}"/>
              </a:ext>
            </a:extLst>
          </p:cNvPr>
          <p:cNvSpPr txBox="1"/>
          <p:nvPr/>
        </p:nvSpPr>
        <p:spPr>
          <a:xfrm>
            <a:off x="7050795" y="1837084"/>
            <a:ext cx="8593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latin typeface="Trebuchet MS" panose="020B0603020202020204" pitchFamily="34" charset="0"/>
              </a:rPr>
              <a:t>40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6FC3CD-3759-C37B-3C9A-4C54B24C29EC}"/>
              </a:ext>
            </a:extLst>
          </p:cNvPr>
          <p:cNvSpPr txBox="1"/>
          <p:nvPr/>
        </p:nvSpPr>
        <p:spPr>
          <a:xfrm>
            <a:off x="6213513" y="5406551"/>
            <a:ext cx="8593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latin typeface="Trebuchet MS" panose="020B0603020202020204" pitchFamily="34" charset="0"/>
              </a:rPr>
              <a:t>40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610E2F-D0B1-9997-40F4-5AD7A1A0A9E1}"/>
              </a:ext>
            </a:extLst>
          </p:cNvPr>
          <p:cNvSpPr/>
          <p:nvPr/>
        </p:nvSpPr>
        <p:spPr>
          <a:xfrm>
            <a:off x="6255553" y="1313793"/>
            <a:ext cx="5656554" cy="54128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15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3" y="3613259"/>
            <a:ext cx="6446521" cy="81095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Extend (move over) to IS &amp; BS</a:t>
            </a:r>
            <a:endParaRPr lang="en-US" sz="3600" dirty="0">
              <a:solidFill>
                <a:schemeClr val="bg1">
                  <a:lumMod val="75000"/>
                </a:schemeClr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4334" y="4636544"/>
            <a:ext cx="6510529" cy="86617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column totals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2" y="1650657"/>
            <a:ext cx="6446522" cy="866178"/>
          </a:xfrm>
        </p:spPr>
        <p:txBody>
          <a:bodyPr>
            <a:noAutofit/>
          </a:bodyPr>
          <a:lstStyle/>
          <a:p>
            <a:r>
              <a:rPr lang="en-US" sz="3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Make sure that DRs = CRs in TB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4" y="5696725"/>
            <a:ext cx="6510529" cy="76768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Net Income</a:t>
            </a:r>
            <a:endParaRPr lang="en-US" sz="3600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4" y="625403"/>
            <a:ext cx="6446521" cy="8661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List accounts &amp; #s in TB cols.</a:t>
            </a:r>
            <a:endParaRPr lang="en-US" sz="3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>
                <a:latin typeface="Trebuchet MS" panose="020B0603020202020204" pitchFamily="34" charset="0"/>
              </a:rPr>
              <a:t>8</a:t>
            </a:fld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37" y="1896692"/>
            <a:ext cx="3814759" cy="3293257"/>
          </a:xfrm>
        </p:spPr>
        <p:txBody>
          <a:bodyPr/>
          <a:lstStyle/>
          <a:p>
            <a:pPr algn="ctr"/>
            <a:r>
              <a:rPr lang="en-US" sz="4800" b="1" dirty="0">
                <a:latin typeface="Trebuchet MS" panose="020B0603020202020204" pitchFamily="34" charset="0"/>
              </a:rPr>
              <a:t>Worksheet:</a:t>
            </a:r>
            <a:br>
              <a:rPr lang="en-US" sz="4800" b="1" dirty="0">
                <a:latin typeface="Trebuchet MS" panose="020B0603020202020204" pitchFamily="34" charset="0"/>
              </a:rPr>
            </a:b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Calculate needed </a:t>
            </a:r>
            <a:r>
              <a:rPr lang="en-US" sz="4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adjustments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3FC06C54-22EB-1B67-32F4-20D9B50726ED}"/>
              </a:ext>
            </a:extLst>
          </p:cNvPr>
          <p:cNvSpPr txBox="1">
            <a:spLocks/>
          </p:cNvSpPr>
          <p:nvPr/>
        </p:nvSpPr>
        <p:spPr>
          <a:xfrm>
            <a:off x="4918309" y="2692122"/>
            <a:ext cx="6502546" cy="76768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Calculate adjustments</a:t>
            </a:r>
            <a:endParaRPr lang="en-US" sz="3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094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9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569352"/>
            <a:ext cx="10961226" cy="1219074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The adjustments columns are </a:t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used to bring balances up to date…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782197" y="2421399"/>
            <a:ext cx="10741445" cy="466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5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practice working papers, information is given that indicates that the ending balance of the </a:t>
            </a:r>
            <a:r>
              <a:rPr lang="en-US" sz="3500" b="1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Supplies account is $120, down from $160.</a:t>
            </a: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en-US" sz="3500" b="1" dirty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5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prepaid expenses (assets) are used up, the amount used is </a:t>
            </a:r>
            <a:r>
              <a:rPr lang="en-US" sz="35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DR’d</a:t>
            </a:r>
            <a:r>
              <a:rPr lang="en-US" sz="35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an expense account.</a:t>
            </a: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500" b="1" dirty="0">
                <a:solidFill>
                  <a:srgbClr val="00206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 we CR Supplies $40 and DR Supplies Exp. $40.</a:t>
            </a:r>
            <a:endParaRPr lang="en-US" sz="3500" dirty="0">
              <a:solidFill>
                <a:srgbClr val="002060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08326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10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372732" y="2443538"/>
            <a:ext cx="11415315" cy="405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5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the last day of March, the owner purchased six months of insurance, also a prepaid expense, which was </a:t>
            </a:r>
            <a:r>
              <a:rPr lang="en-US" sz="35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DR’d</a:t>
            </a:r>
            <a:r>
              <a:rPr lang="en-US" sz="35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an asset account: Prepaid Insurance.</a:t>
            </a: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en-US" sz="3500" b="1" dirty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500" b="1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5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ince the insurance went into effect on April 1, no adjustment is needed for expired insurance</a:t>
            </a:r>
            <a:r>
              <a:rPr lang="en-US" sz="3500" b="1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March</a:t>
            </a:r>
            <a:r>
              <a:rPr lang="en-US" sz="35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500" dirty="0">
              <a:solidFill>
                <a:srgbClr val="00206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1D37D5-92F9-A01C-B655-1427C25D9939}"/>
              </a:ext>
            </a:extLst>
          </p:cNvPr>
          <p:cNvSpPr txBox="1">
            <a:spLocks/>
          </p:cNvSpPr>
          <p:nvPr/>
        </p:nvSpPr>
        <p:spPr bwMode="gray">
          <a:xfrm>
            <a:off x="372732" y="637964"/>
            <a:ext cx="10961226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The adjustments columns are </a:t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used to bring balances up to date…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55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11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372732" y="2443538"/>
            <a:ext cx="11415315" cy="3597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 adjustment affects a permanent account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 temporary (capital) account: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our example for this problem,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Office &amp; Computer Supplies is a Permanent Account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Supplies Expense is a Temporary account</a:t>
            </a:r>
            <a:endParaRPr lang="en-US" sz="3400" dirty="0">
              <a:solidFill>
                <a:srgbClr val="00206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1D37D5-92F9-A01C-B655-1427C25D9939}"/>
              </a:ext>
            </a:extLst>
          </p:cNvPr>
          <p:cNvSpPr txBox="1">
            <a:spLocks/>
          </p:cNvSpPr>
          <p:nvPr/>
        </p:nvSpPr>
        <p:spPr bwMode="gray">
          <a:xfrm>
            <a:off x="372732" y="637964"/>
            <a:ext cx="10961226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Fun fact about adjustments…</a:t>
            </a:r>
            <a:endParaRPr lang="en-US" sz="4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852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04" y="22034"/>
            <a:ext cx="10373103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499CB59D-E947-1D36-27E7-3A7BC331983C}"/>
              </a:ext>
            </a:extLst>
          </p:cNvPr>
          <p:cNvSpPr/>
          <p:nvPr/>
        </p:nvSpPr>
        <p:spPr>
          <a:xfrm>
            <a:off x="7061812" y="1914798"/>
            <a:ext cx="848299" cy="321626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3AA47C26-583D-B0B6-3E00-455252603AB9}"/>
              </a:ext>
            </a:extLst>
          </p:cNvPr>
          <p:cNvSpPr/>
          <p:nvPr/>
        </p:nvSpPr>
        <p:spPr>
          <a:xfrm>
            <a:off x="6213513" y="5484265"/>
            <a:ext cx="848299" cy="321626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5BB4A2-D436-A021-F9B0-4FF39316162B}"/>
              </a:ext>
            </a:extLst>
          </p:cNvPr>
          <p:cNvSpPr txBox="1"/>
          <p:nvPr/>
        </p:nvSpPr>
        <p:spPr>
          <a:xfrm>
            <a:off x="7050795" y="1837084"/>
            <a:ext cx="8593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latin typeface="Trebuchet MS" panose="020B0603020202020204" pitchFamily="34" charset="0"/>
              </a:rPr>
              <a:t>40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6FC3CD-3759-C37B-3C9A-4C54B24C29EC}"/>
              </a:ext>
            </a:extLst>
          </p:cNvPr>
          <p:cNvSpPr txBox="1"/>
          <p:nvPr/>
        </p:nvSpPr>
        <p:spPr>
          <a:xfrm>
            <a:off x="6213513" y="5406551"/>
            <a:ext cx="8593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00" dirty="0">
                <a:latin typeface="Trebuchet MS" panose="020B0603020202020204" pitchFamily="34" charset="0"/>
              </a:rPr>
              <a:t>40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610E2F-D0B1-9997-40F4-5AD7A1A0A9E1}"/>
              </a:ext>
            </a:extLst>
          </p:cNvPr>
          <p:cNvSpPr/>
          <p:nvPr/>
        </p:nvSpPr>
        <p:spPr>
          <a:xfrm>
            <a:off x="7910111" y="1313793"/>
            <a:ext cx="4001996" cy="54128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06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3" y="3613259"/>
            <a:ext cx="6446521" cy="81095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Extend (move over) to IS &amp; BS</a:t>
            </a:r>
            <a:endParaRPr lang="en-US" sz="36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4334" y="4636544"/>
            <a:ext cx="6510529" cy="86617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column totals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2" y="1650657"/>
            <a:ext cx="6446522" cy="866178"/>
          </a:xfrm>
        </p:spPr>
        <p:txBody>
          <a:bodyPr>
            <a:noAutofit/>
          </a:bodyPr>
          <a:lstStyle/>
          <a:p>
            <a:r>
              <a:rPr lang="en-US" sz="3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Make sure that DRs = CRs in TB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4" y="5696725"/>
            <a:ext cx="6510529" cy="76768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Net Income</a:t>
            </a: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4" y="625403"/>
            <a:ext cx="6446521" cy="8661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dirty="0">
                <a:solidFill>
                  <a:srgbClr val="22222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List accounts &amp; #s in TB cols.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/>
              <a:t>13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37" y="1896692"/>
            <a:ext cx="3814759" cy="3293257"/>
          </a:xfrm>
        </p:spPr>
        <p:txBody>
          <a:bodyPr/>
          <a:lstStyle/>
          <a:p>
            <a:pPr algn="ctr"/>
            <a:r>
              <a:rPr lang="en-US" sz="4800" b="1" dirty="0">
                <a:latin typeface="Trebuchet MS" panose="020B0603020202020204" pitchFamily="34" charset="0"/>
              </a:rPr>
              <a:t>Worksheet:</a:t>
            </a:r>
            <a:br>
              <a:rPr lang="en-US" sz="4800" b="1" dirty="0">
                <a:latin typeface="Trebuchet MS" panose="020B0603020202020204" pitchFamily="34" charset="0"/>
              </a:rPr>
            </a:b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Extend</a:t>
            </a:r>
            <a:r>
              <a:rPr lang="en-US" sz="4800" b="1" dirty="0">
                <a:latin typeface="Trebuchet MS" panose="020B0603020202020204" pitchFamily="34" charset="0"/>
              </a:rPr>
              <a:t> amounts to the IS &amp; BS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columns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3FC06C54-22EB-1B67-32F4-20D9B50726ED}"/>
              </a:ext>
            </a:extLst>
          </p:cNvPr>
          <p:cNvSpPr txBox="1">
            <a:spLocks/>
          </p:cNvSpPr>
          <p:nvPr/>
        </p:nvSpPr>
        <p:spPr>
          <a:xfrm>
            <a:off x="4918309" y="2692122"/>
            <a:ext cx="6502546" cy="76768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Calculate adjustments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97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569352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Extending amounts…</a:t>
            </a: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595423" y="2346968"/>
            <a:ext cx="11148000" cy="4088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Start by extending the amounts of the 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Assets, Liabilities &amp; OE to the Balance Sheet Columns</a:t>
            </a:r>
            <a:r>
              <a:rPr lang="en-US" sz="32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(Since it doesn’t affect Net Income, Drawing 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extends to the BS DR column.)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you get to </a:t>
            </a:r>
            <a:r>
              <a:rPr lang="en-US" sz="3200" b="1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‘INCOME’ </a:t>
            </a:r>
            <a:r>
              <a:rPr lang="en-US" sz="32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summary, extend it and the remaining balances to the </a:t>
            </a:r>
            <a:r>
              <a:rPr lang="en-US" sz="3200" b="1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INCOME Statement</a:t>
            </a:r>
            <a:r>
              <a:rPr lang="en-US" sz="32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columns.</a:t>
            </a:r>
            <a:endParaRPr lang="en-US" sz="3200" dirty="0">
              <a:solidFill>
                <a:srgbClr val="00206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21271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04" y="22034"/>
            <a:ext cx="10373103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610E2F-D0B1-9997-40F4-5AD7A1A0A9E1}"/>
              </a:ext>
            </a:extLst>
          </p:cNvPr>
          <p:cNvSpPr/>
          <p:nvPr/>
        </p:nvSpPr>
        <p:spPr>
          <a:xfrm>
            <a:off x="7910111" y="5805891"/>
            <a:ext cx="4001996" cy="9207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11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3" y="3613259"/>
            <a:ext cx="6446521" cy="81095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Extend (move over) to IS &amp; BS</a:t>
            </a:r>
            <a:endParaRPr lang="en-US" sz="36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4334" y="4636544"/>
            <a:ext cx="6510529" cy="86617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column totals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2" y="1650657"/>
            <a:ext cx="6446522" cy="866178"/>
          </a:xfrm>
        </p:spPr>
        <p:txBody>
          <a:bodyPr>
            <a:noAutofit/>
          </a:bodyPr>
          <a:lstStyle/>
          <a:p>
            <a:r>
              <a:rPr lang="en-US" sz="3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Make sure that DRs = CRs in TB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4" y="5696725"/>
            <a:ext cx="6510529" cy="76768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Net Income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4" y="625403"/>
            <a:ext cx="6446521" cy="8661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dirty="0">
                <a:solidFill>
                  <a:srgbClr val="22222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List accounts &amp; #s in TB cols.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/>
              <a:t>16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37" y="1896692"/>
            <a:ext cx="3814759" cy="3293257"/>
          </a:xfrm>
        </p:spPr>
        <p:txBody>
          <a:bodyPr/>
          <a:lstStyle/>
          <a:p>
            <a:pPr algn="ctr"/>
            <a:r>
              <a:rPr lang="en-US" sz="4800" b="1" dirty="0">
                <a:latin typeface="Trebuchet MS" panose="020B0603020202020204" pitchFamily="34" charset="0"/>
              </a:rPr>
              <a:t>Worksheet</a:t>
            </a:r>
            <a:br>
              <a:rPr lang="en-US" sz="4800" b="1" dirty="0">
                <a:latin typeface="Trebuchet MS" panose="020B0603020202020204" pitchFamily="34" charset="0"/>
              </a:rPr>
            </a:b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Calculate </a:t>
            </a:r>
            <a:br>
              <a:rPr lang="en-US" sz="4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4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Net Income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3FC06C54-22EB-1B67-32F4-20D9B50726ED}"/>
              </a:ext>
            </a:extLst>
          </p:cNvPr>
          <p:cNvSpPr txBox="1">
            <a:spLocks/>
          </p:cNvSpPr>
          <p:nvPr/>
        </p:nvSpPr>
        <p:spPr>
          <a:xfrm>
            <a:off x="4918309" y="2692122"/>
            <a:ext cx="6502546" cy="76768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Calculate adjustments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092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04" y="22034"/>
            <a:ext cx="10373103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40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223091-9E72-5E26-42A8-9668F0715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18</a:t>
            </a:fld>
            <a:endParaRPr lang="en-US" noProof="0" dirty="0"/>
          </a:p>
        </p:txBody>
      </p:sp>
      <p:pic>
        <p:nvPicPr>
          <p:cNvPr id="3" name="Picture 4" descr="Scales Of Justice Clipart Free Stock Photo - Public Domain ...">
            <a:extLst>
              <a:ext uri="{FF2B5EF4-FFF2-40B4-BE49-F238E27FC236}">
                <a16:creationId xmlns:a16="http://schemas.microsoft.com/office/drawing/2014/main" id="{6CF71102-3046-E061-98A7-B7BD7ECDA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910" y="1430209"/>
            <a:ext cx="6221454" cy="450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D80FD991-181E-5403-4C29-D2F630442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22275" y="304643"/>
            <a:ext cx="4747626" cy="6248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5D58E3-62D6-74B5-44DC-0DC5C848484D}"/>
              </a:ext>
            </a:extLst>
          </p:cNvPr>
          <p:cNvSpPr txBox="1"/>
          <p:nvPr/>
        </p:nvSpPr>
        <p:spPr>
          <a:xfrm>
            <a:off x="598690" y="538143"/>
            <a:ext cx="3402418" cy="5648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Net Income in the Income Statement columns must = NI in the Balance Sheet columns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341FA8-77BA-921E-F616-45AEF1ED02D7}"/>
              </a:ext>
            </a:extLst>
          </p:cNvPr>
          <p:cNvSpPr txBox="1"/>
          <p:nvPr/>
        </p:nvSpPr>
        <p:spPr>
          <a:xfrm>
            <a:off x="6106633" y="3405070"/>
            <a:ext cx="1435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3AC720-DAE7-8DB2-172C-E1D1097CB638}"/>
              </a:ext>
            </a:extLst>
          </p:cNvPr>
          <p:cNvSpPr txBox="1"/>
          <p:nvPr/>
        </p:nvSpPr>
        <p:spPr>
          <a:xfrm>
            <a:off x="9129828" y="3429000"/>
            <a:ext cx="1435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D66D4A-DFE1-E1D4-E11C-1B0D0EAE2EAA}"/>
              </a:ext>
            </a:extLst>
          </p:cNvPr>
          <p:cNvSpPr txBox="1"/>
          <p:nvPr/>
        </p:nvSpPr>
        <p:spPr>
          <a:xfrm>
            <a:off x="5480806" y="1076266"/>
            <a:ext cx="57099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Accounting ‘Rock’:</a:t>
            </a:r>
          </a:p>
        </p:txBody>
      </p:sp>
    </p:spTree>
    <p:extLst>
      <p:ext uri="{BB962C8B-B14F-4D97-AF65-F5344CB8AC3E}">
        <p14:creationId xmlns:p14="http://schemas.microsoft.com/office/powerpoint/2010/main" val="3745077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B8371D-2F9E-D32E-9946-042A9598A0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0892" y="2309834"/>
            <a:ext cx="5888299" cy="720000"/>
          </a:xfrm>
        </p:spPr>
        <p:txBody>
          <a:bodyPr>
            <a:no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NI feeds to SOCIOE</a:t>
            </a:r>
            <a:endParaRPr lang="en-US" sz="2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3AC74-CC65-4193-AE0F-5D958F7EF7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60894" y="1228423"/>
            <a:ext cx="5888299" cy="7200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</a:rPr>
              <a:t>Income Statement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774A1D-6579-453F-9558-7810E43247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60894" y="4477917"/>
            <a:ext cx="5887571" cy="146017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End. Capital on SOCIOE feeds to</a:t>
            </a:r>
          </a:p>
          <a:p>
            <a:r>
              <a:rPr lang="en-US" sz="4600" b="1" dirty="0">
                <a:solidFill>
                  <a:schemeClr val="tx2"/>
                </a:solidFill>
                <a:latin typeface="Trebuchet MS" panose="020B0603020202020204" pitchFamily="34" charset="0"/>
              </a:rPr>
              <a:t>Balance Sheet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C9CC90B-B407-A14C-BC98-B78F9375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61" y="1437913"/>
            <a:ext cx="4021157" cy="4694426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#7 Financial </a:t>
            </a:r>
            <a:b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Statements </a:t>
            </a:r>
            <a:b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br>
              <a:rPr lang="en-US" sz="3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Income Statement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SOCIOE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Balance Sheet</a:t>
            </a:r>
            <a:br>
              <a:rPr lang="en-US" sz="4000" b="1" dirty="0">
                <a:latin typeface="Trebuchet MS" panose="020B0603020202020204" pitchFamily="34" charset="0"/>
              </a:rPr>
            </a:br>
            <a:br>
              <a:rPr lang="en-US" sz="4000" b="1" dirty="0">
                <a:latin typeface="Trebuchet MS" panose="020B0603020202020204" pitchFamily="34" charset="0"/>
              </a:rPr>
            </a:br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DB5986-2581-2933-9E77-3684C1039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4252" y="18600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19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A26C911-0041-4F3A-D14E-AC3434018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60892" y="3395781"/>
            <a:ext cx="5887573" cy="720725"/>
          </a:xfrm>
          <a:prstGeom prst="roundRect">
            <a:avLst>
              <a:gd name="adj" fmla="val 21747"/>
            </a:avLst>
          </a:prstGeo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(Statement of Changes in O/E)</a:t>
            </a:r>
          </a:p>
        </p:txBody>
      </p:sp>
    </p:spTree>
    <p:extLst>
      <p:ext uri="{BB962C8B-B14F-4D97-AF65-F5344CB8AC3E}">
        <p14:creationId xmlns:p14="http://schemas.microsoft.com/office/powerpoint/2010/main" val="1358999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20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569352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Income Statement</a:t>
            </a:r>
            <a:b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0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(statement of earnings)</a:t>
            </a:r>
            <a:endParaRPr lang="en-US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782197" y="2346968"/>
            <a:ext cx="10741445" cy="4238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(Remember the 2</a:t>
            </a:r>
            <a:r>
              <a:rPr lang="en-US" sz="3600" b="1" baseline="30000" dirty="0">
                <a:solidFill>
                  <a:schemeClr val="tx2"/>
                </a:solidFill>
                <a:latin typeface="Trebuchet MS" panose="020B0603020202020204" pitchFamily="34" charset="0"/>
              </a:rPr>
              <a:t>nd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Equation?)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</a:rPr>
              <a:t>Basic Income Equation  </a:t>
            </a: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REN</a:t>
            </a:r>
            <a:b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</a:br>
            <a:b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</a:br>
            <a:r>
              <a:rPr lang="en-US" sz="4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</a:t>
            </a:r>
            <a:r>
              <a:rPr lang="en-US" sz="4400" b="1" dirty="0">
                <a:solidFill>
                  <a:schemeClr val="tx2"/>
                </a:solidFill>
                <a:latin typeface="Trebuchet MS" panose="020B0603020202020204" pitchFamily="34" charset="0"/>
              </a:rPr>
              <a:t>evenue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4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xpenses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4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4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Income (Loss)</a:t>
            </a:r>
            <a:endParaRPr lang="en-US" sz="18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920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9CC90B-B407-A14C-BC98-B78F9375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1" y="1261641"/>
            <a:ext cx="3643811" cy="4694426"/>
          </a:xfrm>
        </p:spPr>
        <p:txBody>
          <a:bodyPr/>
          <a:lstStyle/>
          <a:p>
            <a:pPr algn="ctr"/>
            <a:r>
              <a:rPr lang="en-US" sz="4200" b="1" dirty="0">
                <a:latin typeface="Trebuchet MS" panose="020B0603020202020204" pitchFamily="34" charset="0"/>
              </a:rPr>
              <a:t>Income Statement</a:t>
            </a:r>
            <a:br>
              <a:rPr lang="en-US" sz="3400" b="1" dirty="0">
                <a:latin typeface="Trebuchet MS" panose="020B0603020202020204" pitchFamily="34" charset="0"/>
              </a:rPr>
            </a:br>
            <a:br>
              <a:rPr lang="en-US" sz="3400" b="1" dirty="0">
                <a:latin typeface="Trebuchet MS" panose="020B0603020202020204" pitchFamily="34" charset="0"/>
              </a:rPr>
            </a:br>
            <a:r>
              <a:rPr lang="en-US" sz="3400" b="1" dirty="0">
                <a:latin typeface="Trebuchet MS" panose="020B0603020202020204" pitchFamily="34" charset="0"/>
              </a:rPr>
              <a:t>Revenue</a:t>
            </a:r>
            <a:br>
              <a:rPr lang="en-US" sz="3400" b="1" dirty="0">
                <a:latin typeface="Trebuchet MS" panose="020B0603020202020204" pitchFamily="34" charset="0"/>
              </a:rPr>
            </a:br>
            <a:r>
              <a:rPr lang="en-US" sz="3400" b="1" dirty="0">
                <a:latin typeface="Trebuchet MS" panose="020B0603020202020204" pitchFamily="34" charset="0"/>
              </a:rPr>
              <a:t>- Expenses</a:t>
            </a:r>
            <a:br>
              <a:rPr lang="en-US" sz="3400" b="1" dirty="0">
                <a:latin typeface="Trebuchet MS" panose="020B0603020202020204" pitchFamily="34" charset="0"/>
              </a:rPr>
            </a:br>
            <a:r>
              <a:rPr lang="en-US" sz="3400" b="1" dirty="0">
                <a:latin typeface="Trebuchet MS" panose="020B0603020202020204" pitchFamily="34" charset="0"/>
              </a:rPr>
              <a:t>=  Net Income</a:t>
            </a:r>
            <a:br>
              <a:rPr lang="en-US" sz="3400" b="1" dirty="0">
                <a:latin typeface="Trebuchet MS" panose="020B0603020202020204" pitchFamily="34" charset="0"/>
              </a:rPr>
            </a:br>
            <a:r>
              <a:rPr lang="en-US" sz="3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(matches WS NI)</a:t>
            </a:r>
            <a:br>
              <a:rPr lang="en-US" sz="3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br>
              <a:rPr lang="en-US" sz="3400" b="1" dirty="0">
                <a:latin typeface="Trebuchet MS" panose="020B0603020202020204" pitchFamily="34" charset="0"/>
              </a:rPr>
            </a:br>
            <a:endParaRPr lang="en-US" sz="3400" b="1" dirty="0"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DB5986-2581-2933-9E77-3684C1039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3235" y="-8942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21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D79B5BE-579D-04E5-8A7F-A5190DAD3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124120"/>
              </p:ext>
            </p:extLst>
          </p:nvPr>
        </p:nvGraphicFramePr>
        <p:xfrm>
          <a:off x="5104870" y="836295"/>
          <a:ext cx="6171156" cy="554511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770261">
                  <a:extLst>
                    <a:ext uri="{9D8B030D-6E8A-4147-A177-3AD203B41FA5}">
                      <a16:colId xmlns:a16="http://schemas.microsoft.com/office/drawing/2014/main" val="3833259759"/>
                    </a:ext>
                  </a:extLst>
                </a:gridCol>
                <a:gridCol w="947802">
                  <a:extLst>
                    <a:ext uri="{9D8B030D-6E8A-4147-A177-3AD203B41FA5}">
                      <a16:colId xmlns:a16="http://schemas.microsoft.com/office/drawing/2014/main" val="3914630007"/>
                    </a:ext>
                  </a:extLst>
                </a:gridCol>
                <a:gridCol w="129268">
                  <a:extLst>
                    <a:ext uri="{9D8B030D-6E8A-4147-A177-3AD203B41FA5}">
                      <a16:colId xmlns:a16="http://schemas.microsoft.com/office/drawing/2014/main" val="2102083160"/>
                    </a:ext>
                  </a:extLst>
                </a:gridCol>
                <a:gridCol w="129268">
                  <a:extLst>
                    <a:ext uri="{9D8B030D-6E8A-4147-A177-3AD203B41FA5}">
                      <a16:colId xmlns:a16="http://schemas.microsoft.com/office/drawing/2014/main" val="1556376144"/>
                    </a:ext>
                  </a:extLst>
                </a:gridCol>
                <a:gridCol w="129268">
                  <a:extLst>
                    <a:ext uri="{9D8B030D-6E8A-4147-A177-3AD203B41FA5}">
                      <a16:colId xmlns:a16="http://schemas.microsoft.com/office/drawing/2014/main" val="1274035380"/>
                    </a:ext>
                  </a:extLst>
                </a:gridCol>
                <a:gridCol w="992968">
                  <a:extLst>
                    <a:ext uri="{9D8B030D-6E8A-4147-A177-3AD203B41FA5}">
                      <a16:colId xmlns:a16="http://schemas.microsoft.com/office/drawing/2014/main" val="1871335074"/>
                    </a:ext>
                  </a:extLst>
                </a:gridCol>
                <a:gridCol w="72321">
                  <a:extLst>
                    <a:ext uri="{9D8B030D-6E8A-4147-A177-3AD203B41FA5}">
                      <a16:colId xmlns:a16="http://schemas.microsoft.com/office/drawing/2014/main" val="4279428509"/>
                    </a:ext>
                  </a:extLst>
                </a:gridCol>
              </a:tblGrid>
              <a:tr h="269685">
                <a:tc gridSpan="6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Kellen Moore Web Design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11974657"/>
                  </a:ext>
                </a:extLst>
              </a:tr>
              <a:tr h="269685">
                <a:tc gridSpan="6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Income Statement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86173627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For the Month Ended March 31, 20--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80551757"/>
                  </a:ext>
                </a:extLst>
              </a:tr>
              <a:tr h="274372"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375014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Revenue: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63936"/>
                  </a:ext>
                </a:extLst>
              </a:tr>
              <a:tr h="51868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    Prof. Fees Revenue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400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32711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33996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Expenses: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762970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    Cellphone Expense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35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38658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    Internet Expense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25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62069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    Insurance Expense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985005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    Supplies Expense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40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903966"/>
                  </a:ext>
                </a:extLst>
              </a:tr>
              <a:tr h="482430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         Total Expenses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100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891026"/>
                  </a:ext>
                </a:extLst>
              </a:tr>
              <a:tr h="557347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Net Income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921" marR="469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300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602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042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22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569352"/>
            <a:ext cx="10961226" cy="1219074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Supporting document:</a:t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Statement of Changes in OE</a:t>
            </a: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725277" y="2687210"/>
            <a:ext cx="10741445" cy="2699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3200" b="1" dirty="0">
                <a:solidFill>
                  <a:schemeClr val="tx2"/>
                </a:solidFill>
              </a:rPr>
            </a:br>
            <a:r>
              <a:rPr lang="en-US" sz="4000" b="1" dirty="0">
                <a:solidFill>
                  <a:schemeClr val="tx2"/>
                </a:solidFill>
              </a:rPr>
              <a:t>Statement of Changes in Owner’s Equity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2"/>
                </a:solidFill>
              </a:rPr>
              <a:t>(SOCIOE) is just a prettier version of the</a:t>
            </a:r>
            <a:br>
              <a:rPr lang="en-US" sz="4000" b="1" dirty="0">
                <a:solidFill>
                  <a:schemeClr val="tx2"/>
                </a:solidFill>
              </a:rPr>
            </a:br>
            <a:r>
              <a:rPr lang="en-US" sz="4000" b="1" dirty="0">
                <a:solidFill>
                  <a:schemeClr val="tx2"/>
                </a:solidFill>
              </a:rPr>
              <a:t>Owner’s Capital account</a:t>
            </a:r>
            <a:endParaRPr lang="en-US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502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23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568991"/>
            <a:ext cx="8761413" cy="2003583"/>
          </a:xfrm>
        </p:spPr>
        <p:txBody>
          <a:bodyPr/>
          <a:lstStyle/>
          <a:p>
            <a:pPr algn="ctr"/>
            <a:r>
              <a:rPr lang="en-US" sz="4000" b="1" dirty="0">
                <a:latin typeface="Trebuchet MS" panose="020B0603020202020204" pitchFamily="34" charset="0"/>
              </a:rPr>
              <a:t>CAPITAL FORMULA 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(becomes the SOCIOE)</a:t>
            </a:r>
            <a:br>
              <a:rPr lang="en-US" sz="3400" b="1" dirty="0">
                <a:latin typeface="Trebuchet MS" panose="020B0603020202020204" pitchFamily="34" charset="0"/>
              </a:rPr>
            </a:br>
            <a:endParaRPr lang="en-US" sz="2500" b="1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3066447" y="2249750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300 K.M., Capital - OE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6FC32C-753E-30F6-EB75-8432DC696A51}"/>
              </a:ext>
            </a:extLst>
          </p:cNvPr>
          <p:cNvGrpSpPr/>
          <p:nvPr/>
        </p:nvGrpSpPr>
        <p:grpSpPr>
          <a:xfrm>
            <a:off x="3209420" y="3165953"/>
            <a:ext cx="5659009" cy="3563147"/>
            <a:chOff x="3209420" y="3165953"/>
            <a:chExt cx="5659009" cy="356314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DE6D5E2-AF07-CA20-84C1-1A3108A7C2A0}"/>
                </a:ext>
              </a:extLst>
            </p:cNvPr>
            <p:cNvCxnSpPr>
              <a:cxnSpLocks/>
            </p:cNvCxnSpPr>
            <p:nvPr/>
          </p:nvCxnSpPr>
          <p:spPr>
            <a:xfrm>
              <a:off x="3209420" y="3165953"/>
              <a:ext cx="5659009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18F49C-1452-C20A-7F33-15754C3966EE}"/>
                </a:ext>
              </a:extLst>
            </p:cNvPr>
            <p:cNvCxnSpPr>
              <a:cxnSpLocks/>
            </p:cNvCxnSpPr>
            <p:nvPr/>
          </p:nvCxnSpPr>
          <p:spPr>
            <a:xfrm>
              <a:off x="6084685" y="3165953"/>
              <a:ext cx="0" cy="3563147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6371EE4-6ED1-8B92-798F-7243E9DAD9EC}"/>
              </a:ext>
            </a:extLst>
          </p:cNvPr>
          <p:cNvSpPr txBox="1"/>
          <p:nvPr/>
        </p:nvSpPr>
        <p:spPr>
          <a:xfrm>
            <a:off x="5206748" y="3136870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D0DED-B185-50E6-DE3D-B05CB52E4915}"/>
              </a:ext>
            </a:extLst>
          </p:cNvPr>
          <p:cNvSpPr txBox="1"/>
          <p:nvPr/>
        </p:nvSpPr>
        <p:spPr>
          <a:xfrm>
            <a:off x="5670093" y="3229915"/>
            <a:ext cx="334130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0      Beg. 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Cap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3,000    + Inv.</a:t>
            </a:r>
          </a:p>
          <a:p>
            <a:pPr algn="r"/>
            <a:r>
              <a:rPr lang="en-US" sz="2800" b="1" u="sng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1,800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+ Inv.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4,800 =  COW</a:t>
            </a:r>
          </a:p>
          <a:p>
            <a:pPr algn="ctr"/>
            <a:r>
              <a:rPr lang="en-US" sz="2800" b="1" u="sng" dirty="0">
                <a:solidFill>
                  <a:schemeClr val="tx2"/>
                </a:solidFill>
                <a:latin typeface="Trebuchet MS" panose="020B0603020202020204" pitchFamily="34" charset="0"/>
              </a:rPr>
              <a:t>         300  +   NI </a:t>
            </a:r>
          </a:p>
          <a:p>
            <a:pPr algn="ctr"/>
            <a:r>
              <a:rPr lang="en-US" sz="2800" b="1" dirty="0">
                <a:latin typeface="Trebuchet MS" panose="020B0603020202020204" pitchFamily="34" charset="0"/>
              </a:rPr>
              <a:t>          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5050   End. 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Cap</a:t>
            </a:r>
            <a:r>
              <a:rPr lang="en-US" sz="2800" b="1" dirty="0">
                <a:latin typeface="Trebuchet MS" panose="020B0603020202020204" pitchFamily="34" charset="0"/>
              </a:rPr>
              <a:t>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68B95A-1475-1D4D-22EB-90499EFFE3E1}"/>
              </a:ext>
            </a:extLst>
          </p:cNvPr>
          <p:cNvSpPr txBox="1"/>
          <p:nvPr/>
        </p:nvSpPr>
        <p:spPr>
          <a:xfrm>
            <a:off x="2748685" y="4126156"/>
            <a:ext cx="31287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- DRAW          50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- NL</a:t>
            </a:r>
            <a:endParaRPr lang="en-US" dirty="0">
              <a:latin typeface="Trebuchet MS" panose="020B0603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7F4E11-4810-8EEA-BB1A-DE2FE644FEFC}"/>
              </a:ext>
            </a:extLst>
          </p:cNvPr>
          <p:cNvGrpSpPr/>
          <p:nvPr/>
        </p:nvGrpSpPr>
        <p:grpSpPr>
          <a:xfrm>
            <a:off x="6107316" y="6352972"/>
            <a:ext cx="1719776" cy="68176"/>
            <a:chOff x="3903399" y="6292516"/>
            <a:chExt cx="1719776" cy="6817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F43774-095E-4C78-E011-735FA83D6D9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FD0192B-E959-1354-D718-B151DD6633F4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0398D73F-F4DF-7742-303A-24D66D83DCB6}"/>
              </a:ext>
            </a:extLst>
          </p:cNvPr>
          <p:cNvSpPr/>
          <p:nvPr/>
        </p:nvSpPr>
        <p:spPr>
          <a:xfrm>
            <a:off x="107284" y="217716"/>
            <a:ext cx="1479778" cy="147977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817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3400" b="1" dirty="0">
                <a:latin typeface="Trebuchet MS" panose="020B0603020202020204" pitchFamily="34" charset="0"/>
              </a:rPr>
              <a:t>Statement of Changes in Owner’s Equity</a:t>
            </a:r>
            <a:br>
              <a:rPr lang="en-US" sz="6000" b="1" dirty="0">
                <a:latin typeface="Trebuchet MS" panose="020B0603020202020204" pitchFamily="34" charset="0"/>
              </a:rPr>
            </a:br>
            <a:r>
              <a:rPr lang="en-US" sz="2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(Net Income feeds from the Income Statement)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3066447" y="2249750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40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371EE4-6ED1-8B92-798F-7243E9DAD9EC}"/>
              </a:ext>
            </a:extLst>
          </p:cNvPr>
          <p:cNvSpPr txBox="1"/>
          <p:nvPr/>
        </p:nvSpPr>
        <p:spPr>
          <a:xfrm>
            <a:off x="5206748" y="3136870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0398D73F-F4DF-7742-303A-24D66D83DCB6}"/>
              </a:ext>
            </a:extLst>
          </p:cNvPr>
          <p:cNvSpPr/>
          <p:nvPr/>
        </p:nvSpPr>
        <p:spPr>
          <a:xfrm>
            <a:off x="107284" y="217716"/>
            <a:ext cx="1479778" cy="147977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39B1828-AFAC-0815-5400-0CC52A19E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69239"/>
              </p:ext>
            </p:extLst>
          </p:nvPr>
        </p:nvGraphicFramePr>
        <p:xfrm>
          <a:off x="1587062" y="2511972"/>
          <a:ext cx="8761413" cy="423161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810987">
                  <a:extLst>
                    <a:ext uri="{9D8B030D-6E8A-4147-A177-3AD203B41FA5}">
                      <a16:colId xmlns:a16="http://schemas.microsoft.com/office/drawing/2014/main" val="2247652120"/>
                    </a:ext>
                  </a:extLst>
                </a:gridCol>
                <a:gridCol w="1358053">
                  <a:extLst>
                    <a:ext uri="{9D8B030D-6E8A-4147-A177-3AD203B41FA5}">
                      <a16:colId xmlns:a16="http://schemas.microsoft.com/office/drawing/2014/main" val="2412454822"/>
                    </a:ext>
                  </a:extLst>
                </a:gridCol>
                <a:gridCol w="1592373">
                  <a:extLst>
                    <a:ext uri="{9D8B030D-6E8A-4147-A177-3AD203B41FA5}">
                      <a16:colId xmlns:a16="http://schemas.microsoft.com/office/drawing/2014/main" val="231594930"/>
                    </a:ext>
                  </a:extLst>
                </a:gridCol>
              </a:tblGrid>
              <a:tr h="320276">
                <a:tc gridSpan="3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      Kellen Moore Web Design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30779"/>
                  </a:ext>
                </a:extLst>
              </a:tr>
              <a:tr h="320276">
                <a:tc gridSpan="3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Statement of Changes in Owner’s Equity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33623"/>
                  </a:ext>
                </a:extLst>
              </a:tr>
              <a:tr h="320276">
                <a:tc gridSpan="3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      For the Month Ending March 31, 20--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647567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9492637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   OWNER’S EQUITY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 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9236047"/>
                  </a:ext>
                </a:extLst>
              </a:tr>
              <a:tr h="666230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Kellan Moore, Capital, March 1For </a:t>
                      </a:r>
                      <a:endParaRPr lang="en-US" sz="24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5326912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Add: Investments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4,800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3959732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Add: Net Income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300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51285179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Less: Withdrawals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(50)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98246853"/>
                  </a:ext>
                </a:extLst>
              </a:tr>
              <a:tr h="666230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kern="100">
                          <a:effectLst/>
                        </a:rPr>
                        <a:t>Kellen Moore, Capital, March 31</a:t>
                      </a:r>
                      <a:endParaRPr lang="en-US" sz="24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4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</a:rPr>
                        <a:t>5,050</a:t>
                      </a:r>
                      <a:endParaRPr lang="en-US" sz="24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9613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837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25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596" y="682800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Balance Sheet</a:t>
            </a:r>
            <a:b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(statement of position)</a:t>
            </a: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782197" y="2346968"/>
            <a:ext cx="10741445" cy="4238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(Remember the 1</a:t>
            </a:r>
            <a:r>
              <a:rPr lang="en-US" sz="3600" b="1" baseline="30000" dirty="0">
                <a:solidFill>
                  <a:schemeClr val="tx2"/>
                </a:solidFill>
                <a:latin typeface="Trebuchet MS" panose="020B0603020202020204" pitchFamily="34" charset="0"/>
              </a:rPr>
              <a:t>st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Equation?)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</a:rPr>
              <a:t>Basic Accounting Equation  </a:t>
            </a: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ALOE</a:t>
            </a:r>
            <a:b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</a:br>
            <a:b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</a:br>
            <a:r>
              <a:rPr lang="en-US" sz="4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</a:t>
            </a:r>
            <a:r>
              <a:rPr lang="en-US" sz="4400" b="1" dirty="0">
                <a:solidFill>
                  <a:schemeClr val="tx2"/>
                </a:solidFill>
                <a:latin typeface="Trebuchet MS" panose="020B0603020202020204" pitchFamily="34" charset="0"/>
              </a:rPr>
              <a:t>ssets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4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4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iabilities </a:t>
            </a:r>
            <a:endParaRPr lang="en-US" sz="44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4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4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wner’s </a:t>
            </a:r>
            <a:r>
              <a:rPr lang="en-US" sz="4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4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quity</a:t>
            </a:r>
            <a:endParaRPr lang="en-US" sz="18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4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1899" y="-20942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26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177" y="419986"/>
            <a:ext cx="3687575" cy="6018028"/>
          </a:xfrm>
        </p:spPr>
        <p:txBody>
          <a:bodyPr/>
          <a:lstStyle/>
          <a:p>
            <a:pPr algn="ctr"/>
            <a:r>
              <a:rPr lang="en-US" sz="4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Now, we’ll prepare the Balance Sheet</a:t>
            </a:r>
            <a:br>
              <a:rPr lang="en-US" sz="4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0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000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Ending Capital feeds from the SOCIOE</a:t>
            </a:r>
            <a:endParaRPr lang="en-US" sz="3400" b="1" spc="200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5558B59-C289-DCC9-A452-8A58A6350F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425719"/>
              </p:ext>
            </p:extLst>
          </p:nvPr>
        </p:nvGraphicFramePr>
        <p:xfrm>
          <a:off x="5143959" y="132204"/>
          <a:ext cx="6864426" cy="651153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816195">
                  <a:extLst>
                    <a:ext uri="{9D8B030D-6E8A-4147-A177-3AD203B41FA5}">
                      <a16:colId xmlns:a16="http://schemas.microsoft.com/office/drawing/2014/main" val="3172232771"/>
                    </a:ext>
                  </a:extLst>
                </a:gridCol>
                <a:gridCol w="1125566">
                  <a:extLst>
                    <a:ext uri="{9D8B030D-6E8A-4147-A177-3AD203B41FA5}">
                      <a16:colId xmlns:a16="http://schemas.microsoft.com/office/drawing/2014/main" val="2304850169"/>
                    </a:ext>
                  </a:extLst>
                </a:gridCol>
                <a:gridCol w="170897">
                  <a:extLst>
                    <a:ext uri="{9D8B030D-6E8A-4147-A177-3AD203B41FA5}">
                      <a16:colId xmlns:a16="http://schemas.microsoft.com/office/drawing/2014/main" val="3564552074"/>
                    </a:ext>
                  </a:extLst>
                </a:gridCol>
                <a:gridCol w="751768">
                  <a:extLst>
                    <a:ext uri="{9D8B030D-6E8A-4147-A177-3AD203B41FA5}">
                      <a16:colId xmlns:a16="http://schemas.microsoft.com/office/drawing/2014/main" val="2689987836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 dirty="0">
                          <a:effectLst/>
                        </a:rPr>
                        <a:t>      Kellen Moore Web Design</a:t>
                      </a:r>
                      <a:endParaRPr lang="en-US" sz="22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355318"/>
                  </a:ext>
                </a:extLst>
              </a:tr>
              <a:tr h="255679">
                <a:tc gridSpan="4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 dirty="0">
                          <a:effectLst/>
                        </a:rPr>
                        <a:t>     Balance Sheet</a:t>
                      </a:r>
                      <a:endParaRPr lang="en-US" sz="22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528199"/>
                  </a:ext>
                </a:extLst>
              </a:tr>
              <a:tr h="255679">
                <a:tc gridSpan="4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      March 31, 20--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51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 dirty="0">
                          <a:effectLst/>
                        </a:rPr>
                        <a:t> </a:t>
                      </a:r>
                      <a:endParaRPr lang="en-US" sz="22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 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 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211745"/>
                  </a:ext>
                </a:extLst>
              </a:tr>
              <a:tr h="25589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     ASSETS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 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 dirty="0">
                          <a:effectLst/>
                        </a:rPr>
                        <a:t> </a:t>
                      </a:r>
                      <a:endParaRPr lang="en-US" sz="22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310824"/>
                  </a:ext>
                </a:extLst>
              </a:tr>
              <a:tr h="25589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Cash in Bank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2,755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449351"/>
                  </a:ext>
                </a:extLst>
              </a:tr>
              <a:tr h="25589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Accounts Receivable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64516"/>
                  </a:ext>
                </a:extLst>
              </a:tr>
              <a:tr h="25589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Office/Comp. Supplies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120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030501"/>
                  </a:ext>
                </a:extLst>
              </a:tr>
              <a:tr h="25589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Prepaid Insurance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200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885952"/>
                  </a:ext>
                </a:extLst>
              </a:tr>
              <a:tr h="25589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Office Furniture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75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812171"/>
                  </a:ext>
                </a:extLst>
              </a:tr>
              <a:tr h="25589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Computer Equipment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3,000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51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 dirty="0">
                          <a:effectLst/>
                        </a:rPr>
                        <a:t>    Total Assets</a:t>
                      </a:r>
                      <a:endParaRPr lang="en-US" sz="22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6,150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037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 dirty="0">
                          <a:effectLst/>
                        </a:rPr>
                        <a:t> </a:t>
                      </a:r>
                      <a:endParaRPr lang="en-US" sz="22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395246"/>
                  </a:ext>
                </a:extLst>
              </a:tr>
              <a:tr h="25589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    LIABILITIES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880914"/>
                  </a:ext>
                </a:extLst>
              </a:tr>
              <a:tr h="30678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Accounts Payable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1,100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44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 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70936"/>
                  </a:ext>
                </a:extLst>
              </a:tr>
              <a:tr h="255894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>
                          <a:effectLst/>
                        </a:rPr>
                        <a:t>   OWNER’S EQUITY</a:t>
                      </a:r>
                      <a:endParaRPr lang="en-US" sz="22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0995872"/>
                  </a:ext>
                </a:extLst>
              </a:tr>
              <a:tr h="284749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 dirty="0">
                          <a:effectLst/>
                        </a:rPr>
                        <a:t>Kellen Moore, Capital, Mar. 31</a:t>
                      </a:r>
                      <a:endParaRPr lang="en-US" sz="22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5,050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528714"/>
                  </a:ext>
                </a:extLst>
              </a:tr>
              <a:tr h="532117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kern="100" dirty="0">
                          <a:effectLst/>
                        </a:rPr>
                        <a:t>   Total Liabilities &amp; Owner’s Equity</a:t>
                      </a:r>
                      <a:endParaRPr lang="en-US" sz="22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US" sz="2200" b="1" kern="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gridSpan="2">
                  <a:txBody>
                    <a:bodyPr/>
                    <a:lstStyle/>
                    <a:p>
                      <a:pPr marL="0" marR="0" algn="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</a:rPr>
                        <a:t>6,150</a:t>
                      </a:r>
                      <a:endParaRPr lang="en-US" sz="2200" b="1" kern="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93" marR="4109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0955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42DC8FE-180D-F591-A7D7-FE397219A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537" y="2858440"/>
            <a:ext cx="242913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23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27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>
                <a:latin typeface="Trebuchet MS" panose="020B0603020202020204" pitchFamily="34" charset="0"/>
              </a:rPr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843296" y="2638212"/>
            <a:ext cx="3997592" cy="394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E10AE7-93DB-AA76-6965-9611AFB02C6F}"/>
              </a:ext>
            </a:extLst>
          </p:cNvPr>
          <p:cNvSpPr txBox="1"/>
          <p:nvPr/>
        </p:nvSpPr>
        <p:spPr>
          <a:xfrm>
            <a:off x="6248625" y="3184452"/>
            <a:ext cx="4745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(Go to Super Problem </a:t>
            </a:r>
            <a:br>
              <a:rPr lang="en-US" sz="30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30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Adjusting, Closing, PCTB</a:t>
            </a:r>
          </a:p>
          <a:p>
            <a:pPr algn="ctr"/>
            <a:r>
              <a:rPr lang="en-US" sz="30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PowerPoint presentation to continue the accounting cycle for </a:t>
            </a:r>
          </a:p>
          <a:p>
            <a:pPr algn="ctr"/>
            <a:r>
              <a:rPr lang="en-US" sz="30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this problem!)</a:t>
            </a:r>
          </a:p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14379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83CA34-C6E2-49BA-ACFF-78ADEC0C28FA}">
  <ds:schemaRefs>
    <ds:schemaRef ds:uri="http://purl.org/dc/dcmitype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71af3243-3dd4-4a8d-8c0d-dd76da1f02a5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58181</TotalTime>
  <Words>1206</Words>
  <Application>Microsoft Office PowerPoint</Application>
  <PresentationFormat>Widescreen</PresentationFormat>
  <Paragraphs>314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Century Gothic</vt:lpstr>
      <vt:lpstr>Trebuchet MS</vt:lpstr>
      <vt:lpstr>Wingdings 3</vt:lpstr>
      <vt:lpstr>Ion Boardroom</vt:lpstr>
      <vt:lpstr>UIL Accounting  Super Problem  Accounting Cycle Steps 5-7 Worksheet &amp; Financial Statements</vt:lpstr>
      <vt:lpstr> Accounting Cycle C-A-R-P-T-W-F-A-C-T</vt:lpstr>
      <vt:lpstr>In this lesson, we’ll continue  the accounting cycle …</vt:lpstr>
      <vt:lpstr>Step #6  Worksheet (my fave!)</vt:lpstr>
      <vt:lpstr>Now, using the Trial Balance we did at the end of the previous lesson…</vt:lpstr>
      <vt:lpstr>Worksheet:  Completing the  Trial Balance columns</vt:lpstr>
      <vt:lpstr>PowerPoint Presentation</vt:lpstr>
      <vt:lpstr>Worksheet:  Calculate needed adjustments</vt:lpstr>
      <vt:lpstr>The adjustments columns are  used to bring balances up to date…</vt:lpstr>
      <vt:lpstr>PowerPoint Presentation</vt:lpstr>
      <vt:lpstr>PowerPoint Presentation</vt:lpstr>
      <vt:lpstr>PowerPoint Presentation</vt:lpstr>
      <vt:lpstr>Worksheet:  Extend amounts to the IS &amp; BS columns</vt:lpstr>
      <vt:lpstr>Extending amounts…</vt:lpstr>
      <vt:lpstr>PowerPoint Presentation</vt:lpstr>
      <vt:lpstr>Worksheet  Calculate  Net Income</vt:lpstr>
      <vt:lpstr>PowerPoint Presentation</vt:lpstr>
      <vt:lpstr>PowerPoint Presentation</vt:lpstr>
      <vt:lpstr>#7 Financial  Statements   Income Statement SOCIOE Balance Sheet  </vt:lpstr>
      <vt:lpstr>Income Statement (statement of earnings)</vt:lpstr>
      <vt:lpstr>Income Statement  Revenue - Expenses =  Net Income (matches WS NI)  </vt:lpstr>
      <vt:lpstr>Supporting document: Statement of Changes in OE</vt:lpstr>
      <vt:lpstr>CAPITAL FORMULA  (becomes the SOCIOE) </vt:lpstr>
      <vt:lpstr>Statement of Changes in Owner’s Equity (Net Income feeds from the Income Statement)</vt:lpstr>
      <vt:lpstr>Balance Sheet (statement of position)</vt:lpstr>
      <vt:lpstr>Now, we’ll prepare the Balance Sheet   Ending Capital feeds from the SOCIOE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Problem Lesson 2</dc:title>
  <dc:creator>Kay Whitton</dc:creator>
  <cp:lastModifiedBy>Kay Whitton</cp:lastModifiedBy>
  <cp:revision>54</cp:revision>
  <dcterms:created xsi:type="dcterms:W3CDTF">2023-06-10T02:30:28Z</dcterms:created>
  <dcterms:modified xsi:type="dcterms:W3CDTF">2024-02-07T19:18:05Z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