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27"/>
  </p:notesMasterIdLst>
  <p:handoutMasterIdLst>
    <p:handoutMasterId r:id="rId28"/>
  </p:handoutMasterIdLst>
  <p:sldIdLst>
    <p:sldId id="256" r:id="rId5"/>
    <p:sldId id="343" r:id="rId6"/>
    <p:sldId id="344" r:id="rId7"/>
    <p:sldId id="367" r:id="rId8"/>
    <p:sldId id="360" r:id="rId9"/>
    <p:sldId id="378" r:id="rId10"/>
    <p:sldId id="368" r:id="rId11"/>
    <p:sldId id="369" r:id="rId12"/>
    <p:sldId id="362" r:id="rId13"/>
    <p:sldId id="372" r:id="rId14"/>
    <p:sldId id="363" r:id="rId15"/>
    <p:sldId id="376" r:id="rId16"/>
    <p:sldId id="364" r:id="rId17"/>
    <p:sldId id="374" r:id="rId18"/>
    <p:sldId id="370" r:id="rId19"/>
    <p:sldId id="365" r:id="rId20"/>
    <p:sldId id="375" r:id="rId21"/>
    <p:sldId id="366" r:id="rId22"/>
    <p:sldId id="377" r:id="rId23"/>
    <p:sldId id="353" r:id="rId24"/>
    <p:sldId id="371" r:id="rId25"/>
    <p:sldId id="33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2508" autoAdjust="0"/>
  </p:normalViewPr>
  <p:slideViewPr>
    <p:cSldViewPr snapToGrid="0">
      <p:cViewPr varScale="1">
        <p:scale>
          <a:sx n="95" d="100"/>
          <a:sy n="95" d="100"/>
        </p:scale>
        <p:origin x="58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6/19/2025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6/19/2025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0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081" y="1030266"/>
            <a:ext cx="9702231" cy="362469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Super Problem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Accounting Cycle Steps 8-10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Adjusting &amp; Closing Entries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Post-Closing Trial Balance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6081" y="4966314"/>
            <a:ext cx="8825658" cy="86142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state contest director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6000" b="1" dirty="0">
                <a:latin typeface="Trebuchet MS" panose="020B0603020202020204" pitchFamily="34" charset="0"/>
              </a:rPr>
              <a:t> Accounting Cycle</a:t>
            </a:r>
            <a:br>
              <a:rPr lang="en-US" sz="6000" b="1" dirty="0">
                <a:latin typeface="Trebuchet MS" panose="020B0603020202020204" pitchFamily="34" charset="0"/>
              </a:rPr>
            </a:br>
            <a:r>
              <a:rPr lang="en-US" sz="6000" b="1" dirty="0">
                <a:latin typeface="Trebuchet MS" panose="020B0603020202020204" pitchFamily="34" charset="0"/>
              </a:rPr>
              <a:t>C-A-R-P-T-W-F-A-C-T</a:t>
            </a:r>
            <a:endParaRPr lang="en-US" sz="3000" b="1" dirty="0"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A92EE7-FE1E-76E2-E1BF-4AE15A30FDAA}"/>
              </a:ext>
            </a:extLst>
          </p:cNvPr>
          <p:cNvSpPr txBox="1"/>
          <p:nvPr/>
        </p:nvSpPr>
        <p:spPr>
          <a:xfrm>
            <a:off x="362857" y="3012112"/>
            <a:ext cx="599440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Collect source documents</a:t>
            </a:r>
          </a:p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Analyze into Drs and </a:t>
            </a:r>
            <a:r>
              <a:rPr lang="en-US" sz="3200" b="1" dirty="0" err="1">
                <a:latin typeface="Trebuchet MS" panose="020B0603020202020204" pitchFamily="34" charset="0"/>
                <a:cs typeface="Arial" panose="020B0604020202020204" pitchFamily="34" charset="0"/>
              </a:rPr>
              <a:t>Crs</a:t>
            </a:r>
            <a:endParaRPr lang="en-US" sz="3200" b="1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R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Record in Journal</a:t>
            </a:r>
          </a:p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Post to General Ledger</a:t>
            </a:r>
          </a:p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Trial Balance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5C7E2-E9B3-61DF-0B32-D1CD1299DB3D}"/>
              </a:ext>
            </a:extLst>
          </p:cNvPr>
          <p:cNvSpPr txBox="1"/>
          <p:nvPr/>
        </p:nvSpPr>
        <p:spPr>
          <a:xfrm>
            <a:off x="6277775" y="3012112"/>
            <a:ext cx="5994401" cy="2759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W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Worksheet</a:t>
            </a: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F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Financial Statements</a:t>
            </a: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Adjusting Entries</a:t>
            </a: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Closing Entries</a:t>
            </a:r>
          </a:p>
          <a:p>
            <a:pPr>
              <a:lnSpc>
                <a:spcPct val="110000"/>
              </a:lnSpc>
            </a:pP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 – Post-closing </a:t>
            </a:r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</a:t>
            </a:r>
            <a:r>
              <a:rPr lang="en-US" sz="3200" b="1" dirty="0">
                <a:latin typeface="Trebuchet MS" panose="020B0603020202020204" pitchFamily="34" charset="0"/>
                <a:cs typeface="Arial" panose="020B0604020202020204" pitchFamily="34" charset="0"/>
              </a:rPr>
              <a:t>rial Balance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46A06-1A0D-8DB3-EE04-E89A049FAC07}"/>
              </a:ext>
            </a:extLst>
          </p:cNvPr>
          <p:cNvSpPr txBox="1"/>
          <p:nvPr/>
        </p:nvSpPr>
        <p:spPr>
          <a:xfrm>
            <a:off x="551543" y="2336806"/>
            <a:ext cx="1127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Pronounce it </a:t>
            </a:r>
            <a:r>
              <a:rPr lang="en-US" sz="34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Carp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e</a:t>
            </a:r>
            <a:r>
              <a:rPr lang="en-US" sz="34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tWFact</a:t>
            </a:r>
            <a:endParaRPr lang="en-US" sz="3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15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In this lesson, we’ll complete </a:t>
            </a:r>
            <a:b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the accounting cycle …</a:t>
            </a: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903383" y="2796078"/>
            <a:ext cx="10741445" cy="3176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Accounting Cycle – Steps 8-10  </a:t>
            </a:r>
            <a:endParaRPr lang="en-US" sz="4000" dirty="0">
              <a:solidFill>
                <a:srgbClr val="002060"/>
              </a:solidFill>
              <a:effectLst/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8) Prepare Adjusting Journal Entries (AJE)</a:t>
            </a: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9) Prepare Closing Entries (CE)</a:t>
            </a: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10) Prepare Post-Closing Trial Balance</a:t>
            </a:r>
            <a:endParaRPr lang="en-US" sz="4000" dirty="0">
              <a:solidFill>
                <a:srgbClr val="00206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0468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4066"/>
            <a:ext cx="10961226" cy="1219074"/>
          </a:xfrm>
        </p:spPr>
        <p:txBody>
          <a:bodyPr/>
          <a:lstStyle/>
          <a:p>
            <a:pPr algn="ctr"/>
            <a:r>
              <a:rPr lang="en-US" sz="4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Worksheet Adjustments require</a:t>
            </a:r>
            <a:br>
              <a:rPr lang="en-US" sz="4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4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#8 Adjusting Entries </a:t>
            </a:r>
            <a:r>
              <a:rPr lang="en-US" sz="4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…</a:t>
            </a:r>
            <a:endParaRPr lang="en-US" sz="4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383749" y="2101104"/>
            <a:ext cx="4957591" cy="566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Amounts in the </a:t>
            </a:r>
            <a:r>
              <a:rPr lang="en-US" sz="3800" b="1" dirty="0" err="1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the</a:t>
            </a: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 adjustments columns have to be journalized and posted to bring account balances up to date…</a:t>
            </a: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/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Picture 4" descr="A table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EFA5A765-ECE8-7145-B311-BAA0C7167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867" y="2370984"/>
            <a:ext cx="5662108" cy="421260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F7ECDC0B-B1E9-2FFA-EFCA-9C0F7727270A}"/>
              </a:ext>
            </a:extLst>
          </p:cNvPr>
          <p:cNvSpPr/>
          <p:nvPr/>
        </p:nvSpPr>
        <p:spPr>
          <a:xfrm>
            <a:off x="9770125" y="2415406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086644E-0064-3B28-252F-787D4338CF93}"/>
              </a:ext>
            </a:extLst>
          </p:cNvPr>
          <p:cNvSpPr/>
          <p:nvPr/>
        </p:nvSpPr>
        <p:spPr>
          <a:xfrm>
            <a:off x="9153180" y="6209019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9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87" y="636321"/>
            <a:ext cx="10961226" cy="1219074"/>
          </a:xfrm>
        </p:spPr>
        <p:txBody>
          <a:bodyPr/>
          <a:lstStyle/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8) Prepare Adjusting Journal Entries (AJE)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3743CF-AD51-EE13-53F2-0569AC4B4449}"/>
              </a:ext>
            </a:extLst>
          </p:cNvPr>
          <p:cNvSpPr txBox="1"/>
          <p:nvPr/>
        </p:nvSpPr>
        <p:spPr>
          <a:xfrm>
            <a:off x="0" y="4269425"/>
            <a:ext cx="53211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Record in the General Journal (above)</a:t>
            </a:r>
          </a:p>
          <a:p>
            <a:pPr algn="ctr"/>
            <a:endParaRPr lang="en-US" sz="22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sz="22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Post to the General Ledger (right)</a:t>
            </a:r>
          </a:p>
        </p:txBody>
      </p:sp>
      <p:pic>
        <p:nvPicPr>
          <p:cNvPr id="20" name="Picture 19" descr="A close-up of a general journal&#10;&#10;Description automatically generated">
            <a:extLst>
              <a:ext uri="{FF2B5EF4-FFF2-40B4-BE49-F238E27FC236}">
                <a16:creationId xmlns:a16="http://schemas.microsoft.com/office/drawing/2014/main" id="{81EDE1AC-6E7A-CAB6-808A-01EC96D7F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51" y="1876696"/>
            <a:ext cx="9273429" cy="2108628"/>
          </a:xfrm>
          <a:prstGeom prst="rect">
            <a:avLst/>
          </a:prstGeom>
        </p:spPr>
      </p:pic>
      <p:pic>
        <p:nvPicPr>
          <p:cNvPr id="13" name="Picture 12" descr="A close-up of a document&#10;&#10;Description automatically generated">
            <a:extLst>
              <a:ext uri="{FF2B5EF4-FFF2-40B4-BE49-F238E27FC236}">
                <a16:creationId xmlns:a16="http://schemas.microsoft.com/office/drawing/2014/main" id="{2D47E5A4-9B04-C660-8420-34B731077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145" y="3936612"/>
            <a:ext cx="6480161" cy="27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99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6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985" y="858264"/>
            <a:ext cx="10961226" cy="1219074"/>
          </a:xfrm>
        </p:spPr>
        <p:txBody>
          <a:bodyPr/>
          <a:lstStyle/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Remember the fun fact from the last lesson: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3743CF-AD51-EE13-53F2-0569AC4B4449}"/>
              </a:ext>
            </a:extLst>
          </p:cNvPr>
          <p:cNvSpPr txBox="1"/>
          <p:nvPr/>
        </p:nvSpPr>
        <p:spPr>
          <a:xfrm>
            <a:off x="694063" y="2506726"/>
            <a:ext cx="10352540" cy="4194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 adjustment (and adjusting entry) 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affects a permanent account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 temporary (capital) account: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our example for this problem,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Office &amp; Computer Supplies is Permanent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Supplies Expense is Temporary</a:t>
            </a:r>
            <a:endParaRPr lang="en-US" sz="3400" dirty="0">
              <a:solidFill>
                <a:srgbClr val="00206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793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569352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#9 Closing Entries …</a:t>
            </a:r>
            <a:endParaRPr lang="en-US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870332" y="3093427"/>
            <a:ext cx="10741445" cy="3000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The temporary capital accounts (RED) have to be zeroed out and their balances returned “Home” to the Capital account…</a:t>
            </a:r>
          </a:p>
          <a:p>
            <a:pPr marL="0" marR="0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n/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36692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569352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#9 Closing Entries …</a:t>
            </a:r>
            <a:endParaRPr lang="en-US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429657" y="2873914"/>
            <a:ext cx="11446526" cy="3370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Revenue and Expense accounts ‘fly home’ through an ‘airport’ account called 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Income Summary. 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en-US" sz="3800" b="1" dirty="0">
              <a:ln/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(Income Summary is a simple Income Statement)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96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CE#1, close out the Revenue account</a:t>
            </a:r>
            <a: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2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and any other CR balances (later)</a:t>
            </a:r>
            <a: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send to Income Summary (airport)</a:t>
            </a: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900933-4EBC-5733-C095-55E7B472A78C}"/>
              </a:ext>
            </a:extLst>
          </p:cNvPr>
          <p:cNvGrpSpPr/>
          <p:nvPr/>
        </p:nvGrpSpPr>
        <p:grpSpPr>
          <a:xfrm>
            <a:off x="229513" y="3313867"/>
            <a:ext cx="4773776" cy="3804131"/>
            <a:chOff x="5984691" y="2688809"/>
            <a:chExt cx="5944953" cy="470329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6B1B5DE-99CB-3161-2216-7A1E863D0A98}"/>
                </a:ext>
              </a:extLst>
            </p:cNvPr>
            <p:cNvGrpSpPr/>
            <p:nvPr/>
          </p:nvGrpSpPr>
          <p:grpSpPr>
            <a:xfrm>
              <a:off x="6854493" y="3626377"/>
              <a:ext cx="4499172" cy="2357734"/>
              <a:chOff x="254993" y="3546479"/>
              <a:chExt cx="2441915" cy="2397889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73A24D1-2A4F-D0A4-4F2D-7CFA3C77D6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CB45CCD-E8BD-CA83-7310-59802098CB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5C518B-B785-DC28-C66F-F920655AA902}"/>
                </a:ext>
              </a:extLst>
            </p:cNvPr>
            <p:cNvSpPr txBox="1"/>
            <p:nvPr/>
          </p:nvSpPr>
          <p:spPr>
            <a:xfrm>
              <a:off x="8481782" y="3560769"/>
              <a:ext cx="2289857" cy="570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</a:rPr>
                <a:t>—          </a:t>
              </a:r>
              <a:r>
                <a:rPr lang="en-US" sz="2400" b="1" dirty="0">
                  <a:solidFill>
                    <a:schemeClr val="tx2"/>
                  </a:solidFill>
                </a:rPr>
                <a:t>B+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01B390A8-83C0-A59C-F95D-B3338BE2AFC1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84691" y="2688809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cs typeface="Arial" panose="020B0604020202020204" pitchFamily="34" charset="0"/>
                </a:rPr>
                <a:t>Prof. Fees - Rev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85BD11-4F81-DECB-8076-66DA6E6D394A}"/>
                </a:ext>
              </a:extLst>
            </p:cNvPr>
            <p:cNvSpPr txBox="1"/>
            <p:nvPr/>
          </p:nvSpPr>
          <p:spPr>
            <a:xfrm>
              <a:off x="9013614" y="4081543"/>
              <a:ext cx="2432311" cy="33105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r">
                <a:buAutoNum type="arabicPlain" startAt="100"/>
              </a:pPr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(10)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300  (11)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________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0  </a:t>
              </a:r>
            </a:p>
            <a:p>
              <a:pPr marL="514350" indent="-514350" algn="r">
                <a:buAutoNum type="arabicPlain" startAt="100"/>
              </a:pPr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pPr algn="r"/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50C465A-FF55-419D-2984-CA4829708EA5}"/>
              </a:ext>
            </a:extLst>
          </p:cNvPr>
          <p:cNvSpPr txBox="1"/>
          <p:nvPr/>
        </p:nvSpPr>
        <p:spPr>
          <a:xfrm>
            <a:off x="429658" y="2607563"/>
            <a:ext cx="113143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Closing Entry #1 – Close credit balances; transfer to Income Summary account</a:t>
            </a:r>
            <a:endParaRPr lang="en-US" sz="2400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5E055B-149F-A923-A4E2-EE341EB7FF0C}"/>
              </a:ext>
            </a:extLst>
          </p:cNvPr>
          <p:cNvSpPr txBox="1"/>
          <p:nvPr/>
        </p:nvSpPr>
        <p:spPr>
          <a:xfrm>
            <a:off x="229513" y="4454229"/>
            <a:ext cx="243221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CE#1       400</a:t>
            </a:r>
            <a:endParaRPr lang="en-US" sz="2600" dirty="0"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E65411-94F4-14CC-AD3E-634A18CC210D}"/>
              </a:ext>
            </a:extLst>
          </p:cNvPr>
          <p:cNvGrpSpPr/>
          <p:nvPr/>
        </p:nvGrpSpPr>
        <p:grpSpPr>
          <a:xfrm>
            <a:off x="6309996" y="3176601"/>
            <a:ext cx="4773776" cy="3549516"/>
            <a:chOff x="5984691" y="2470873"/>
            <a:chExt cx="5944953" cy="438849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CB4140A-E304-B52C-F3D9-9C0129C479CA}"/>
                </a:ext>
              </a:extLst>
            </p:cNvPr>
            <p:cNvGrpSpPr/>
            <p:nvPr/>
          </p:nvGrpSpPr>
          <p:grpSpPr>
            <a:xfrm>
              <a:off x="6207529" y="3626377"/>
              <a:ext cx="5722115" cy="2357734"/>
              <a:chOff x="-96145" y="3546479"/>
              <a:chExt cx="3105664" cy="2397889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2DC4519-39C6-A421-2520-A71C3FE5B4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96145" y="3546479"/>
                <a:ext cx="3105664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58B8888-E0E7-2D55-F653-E299F8598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435B4E-DB3C-CF7C-C1B7-6C787ADE8013}"/>
                </a:ext>
              </a:extLst>
            </p:cNvPr>
            <p:cNvSpPr txBox="1"/>
            <p:nvPr/>
          </p:nvSpPr>
          <p:spPr>
            <a:xfrm>
              <a:off x="7939911" y="3713701"/>
              <a:ext cx="2289857" cy="4566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No normal bal.</a:t>
              </a:r>
            </a:p>
          </p:txBody>
        </p: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689C5FA4-E450-802C-41DB-531FF441C26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84691" y="2470873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tx2"/>
                  </a:solidFill>
                  <a:cs typeface="Arial" panose="020B0604020202020204" pitchFamily="34" charset="0"/>
                </a:rPr>
                <a:t>Income Summary – OE</a:t>
              </a:r>
            </a:p>
            <a:p>
              <a:pPr algn="ctr"/>
              <a:r>
                <a:rPr lang="en-US" sz="3200" b="1" dirty="0">
                  <a:solidFill>
                    <a:schemeClr val="tx2"/>
                  </a:solidFill>
                  <a:cs typeface="Arial" panose="020B0604020202020204" pitchFamily="34" charset="0"/>
                </a:rPr>
                <a:t>‘Airport’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65D764-B280-C901-C960-7546F3F8DFF2}"/>
                </a:ext>
              </a:extLst>
            </p:cNvPr>
            <p:cNvSpPr txBox="1"/>
            <p:nvPr/>
          </p:nvSpPr>
          <p:spPr>
            <a:xfrm>
              <a:off x="9013614" y="4081543"/>
              <a:ext cx="2916030" cy="27778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2"/>
                  </a:solidFill>
                  <a:highlight>
                    <a:srgbClr val="FFFF00"/>
                  </a:highlight>
                  <a:latin typeface="+mj-lt"/>
                  <a:cs typeface="Arial" panose="020B0604020202020204" pitchFamily="34" charset="0"/>
                </a:rPr>
                <a:t>400  (CE#1)</a:t>
              </a:r>
            </a:p>
            <a:p>
              <a:pPr algn="r"/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</a:t>
              </a:r>
            </a:p>
            <a:p>
              <a:pPr marL="514350" indent="-514350" algn="r">
                <a:buAutoNum type="arabicPlain" startAt="100"/>
              </a:pPr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pPr algn="r"/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4273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28028"/>
            <a:ext cx="10961226" cy="1219074"/>
          </a:xfrm>
        </p:spPr>
        <p:txBody>
          <a:bodyPr/>
          <a:lstStyle/>
          <a:p>
            <a:pPr algn="ctr"/>
            <a:r>
              <a:rPr lang="en-US" sz="34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CE#1, Zero out CR balances </a:t>
            </a:r>
            <a:r>
              <a:rPr lang="en-US" sz="3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sz="3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Journalize to General Journal;</a:t>
            </a:r>
            <a:br>
              <a:rPr lang="en-US" sz="3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Post to General Ledger</a:t>
            </a:r>
            <a:endParaRPr lang="en-US" sz="3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Picture 11" descr="A close up of a document&#10;&#10;Description automatically generated">
            <a:extLst>
              <a:ext uri="{FF2B5EF4-FFF2-40B4-BE49-F238E27FC236}">
                <a16:creationId xmlns:a16="http://schemas.microsoft.com/office/drawing/2014/main" id="{68A00B97-841C-7E47-53D2-1007C194C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3" y="1954916"/>
            <a:ext cx="8228715" cy="1969265"/>
          </a:xfrm>
          <a:prstGeom prst="rect">
            <a:avLst/>
          </a:prstGeom>
        </p:spPr>
      </p:pic>
      <p:pic>
        <p:nvPicPr>
          <p:cNvPr id="23" name="Picture 22" descr="A close-up of a document&#10;&#10;Description automatically generated">
            <a:extLst>
              <a:ext uri="{FF2B5EF4-FFF2-40B4-BE49-F238E27FC236}">
                <a16:creationId xmlns:a16="http://schemas.microsoft.com/office/drawing/2014/main" id="{4248EE8F-6580-EA46-446F-D41C83A58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627" y="3935199"/>
            <a:ext cx="8118222" cy="253097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A53557A4-B5C3-AB94-0C66-28FD24BF695B}"/>
              </a:ext>
            </a:extLst>
          </p:cNvPr>
          <p:cNvSpPr/>
          <p:nvPr/>
        </p:nvSpPr>
        <p:spPr>
          <a:xfrm>
            <a:off x="2936389" y="5078960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16401395-2243-956E-A683-625A7FCF0BBA}"/>
              </a:ext>
            </a:extLst>
          </p:cNvPr>
          <p:cNvSpPr/>
          <p:nvPr/>
        </p:nvSpPr>
        <p:spPr>
          <a:xfrm>
            <a:off x="2936388" y="6167615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74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32" y="691787"/>
            <a:ext cx="10961226" cy="121907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CE#2 – Close debit balances; </a:t>
            </a: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transfer total to Income Summary (airport)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E65411-94F4-14CC-AD3E-634A18CC210D}"/>
              </a:ext>
            </a:extLst>
          </p:cNvPr>
          <p:cNvGrpSpPr/>
          <p:nvPr/>
        </p:nvGrpSpPr>
        <p:grpSpPr>
          <a:xfrm>
            <a:off x="393927" y="3352873"/>
            <a:ext cx="4684850" cy="4210998"/>
            <a:chOff x="5984691" y="2688809"/>
            <a:chExt cx="5944954" cy="531976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CB4140A-E304-B52C-F3D9-9C0129C479CA}"/>
                </a:ext>
              </a:extLst>
            </p:cNvPr>
            <p:cNvGrpSpPr/>
            <p:nvPr/>
          </p:nvGrpSpPr>
          <p:grpSpPr>
            <a:xfrm>
              <a:off x="6207529" y="3626377"/>
              <a:ext cx="5722115" cy="2357734"/>
              <a:chOff x="-96145" y="3546479"/>
              <a:chExt cx="3105664" cy="2397889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2DC4519-39C6-A421-2520-A71C3FE5B4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96145" y="3546479"/>
                <a:ext cx="3105664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58B8888-E0E7-2D55-F653-E299F8598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435B4E-DB3C-CF7C-C1B7-6C787ADE8013}"/>
                </a:ext>
              </a:extLst>
            </p:cNvPr>
            <p:cNvSpPr txBox="1"/>
            <p:nvPr/>
          </p:nvSpPr>
          <p:spPr>
            <a:xfrm>
              <a:off x="7939911" y="3713701"/>
              <a:ext cx="2289857" cy="4566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No normal bal.</a:t>
              </a:r>
            </a:p>
          </p:txBody>
        </p: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689C5FA4-E450-802C-41DB-531FF441C26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84691" y="2688809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Income Summary - OE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65D764-B280-C901-C960-7546F3F8DFF2}"/>
                </a:ext>
              </a:extLst>
            </p:cNvPr>
            <p:cNvSpPr txBox="1"/>
            <p:nvPr/>
          </p:nvSpPr>
          <p:spPr>
            <a:xfrm>
              <a:off x="6099939" y="4081543"/>
              <a:ext cx="5829706" cy="39270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highlight>
                    <a:srgbClr val="FFFF00"/>
                  </a:highlight>
                  <a:latin typeface="Trebuchet MS" panose="020B0603020202020204" pitchFamily="34" charset="0"/>
                  <a:cs typeface="Arial" panose="020B0604020202020204" pitchFamily="34" charset="0"/>
                </a:rPr>
                <a:t>(CE#2)   100</a:t>
              </a: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400 (CE#1)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              ________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               300  NI</a:t>
              </a:r>
            </a:p>
            <a:p>
              <a:pPr algn="r"/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</a:t>
              </a:r>
            </a:p>
            <a:p>
              <a:pPr marL="514350" indent="-514350" algn="r">
                <a:buAutoNum type="arabicPlain" startAt="100"/>
              </a:pPr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pPr algn="r"/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77FE78-4EFE-A4C9-E576-3ACAC6B4B60A}"/>
              </a:ext>
            </a:extLst>
          </p:cNvPr>
          <p:cNvGrpSpPr/>
          <p:nvPr/>
        </p:nvGrpSpPr>
        <p:grpSpPr>
          <a:xfrm>
            <a:off x="4572002" y="2828988"/>
            <a:ext cx="4461829" cy="2528936"/>
            <a:chOff x="201676" y="2739210"/>
            <a:chExt cx="6070427" cy="378996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8A82066-B03E-4050-18E8-08939EEB1D5E}"/>
                </a:ext>
              </a:extLst>
            </p:cNvPr>
            <p:cNvGrpSpPr/>
            <p:nvPr/>
          </p:nvGrpSpPr>
          <p:grpSpPr>
            <a:xfrm>
              <a:off x="201676" y="2739210"/>
              <a:ext cx="5944953" cy="3279626"/>
              <a:chOff x="6035320" y="2704485"/>
              <a:chExt cx="5944953" cy="3279626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EB9A04C-A996-DD5C-A10C-B7FF2455F113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F64C759-E723-5E6A-FA69-1603DA6EB4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530B3876-0515-82E9-ABF7-A3E92CA315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3C5DC7C-3E29-974E-C578-327FCD0214AF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</a:rPr>
                  <a:t>B+        -</a:t>
                </a:r>
                <a:endParaRPr lang="en-US" dirty="0"/>
              </a:p>
            </p:txBody>
          </p:sp>
          <p:sp>
            <p:nvSpPr>
              <p:cNvPr id="26" name="Title 1">
                <a:extLst>
                  <a:ext uri="{FF2B5EF4-FFF2-40B4-BE49-F238E27FC236}">
                    <a16:creationId xmlns:a16="http://schemas.microsoft.com/office/drawing/2014/main" id="{28E8218F-3632-1A71-085D-6980E24FFCE6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6035320" y="2704485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25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500 Cellphone Exp -E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ABE1D90-C132-B4ED-5483-DEBF4775AE34}"/>
                </a:ext>
              </a:extLst>
            </p:cNvPr>
            <p:cNvSpPr txBox="1"/>
            <p:nvPr/>
          </p:nvSpPr>
          <p:spPr>
            <a:xfrm>
              <a:off x="1302347" y="4015384"/>
              <a:ext cx="4969756" cy="25137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>
                <a:buAutoNum type="arabicParenBoth" startAt="8"/>
              </a:pPr>
              <a:r>
                <a:rPr lang="en-US" sz="2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35       </a:t>
              </a:r>
              <a:r>
                <a:rPr lang="en-US" sz="2500" b="1" dirty="0">
                  <a:solidFill>
                    <a:schemeClr val="tx2"/>
                  </a:solidFill>
                  <a:highlight>
                    <a:srgbClr val="FFFF00"/>
                  </a:highlight>
                  <a:latin typeface="Trebuchet MS" panose="020B0603020202020204" pitchFamily="34" charset="0"/>
                  <a:cs typeface="Arial" panose="020B0604020202020204" pitchFamily="34" charset="0"/>
                </a:rPr>
                <a:t>35  (CE#2)</a:t>
              </a:r>
            </a:p>
            <a:p>
              <a:r>
                <a:rPr lang="en-US" sz="2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_______</a:t>
              </a:r>
            </a:p>
            <a:p>
              <a:r>
                <a:rPr lang="en-US" sz="2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0</a:t>
              </a: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52B8C8-B677-6936-495F-FBAF95B2BC40}"/>
              </a:ext>
            </a:extLst>
          </p:cNvPr>
          <p:cNvGrpSpPr/>
          <p:nvPr/>
        </p:nvGrpSpPr>
        <p:grpSpPr>
          <a:xfrm>
            <a:off x="8279364" y="2858102"/>
            <a:ext cx="4067812" cy="2131294"/>
            <a:chOff x="151047" y="2723534"/>
            <a:chExt cx="5944953" cy="32953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DA33ED4-7DC7-B1B3-A819-E680B9E546CA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96C195F-B8C9-90F1-C2F5-652329E5DA5B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26350473-8920-595B-3919-6B873535A2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52B7A629-0E82-BF3A-6C54-39AD2D9CAA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F1EF6CE-C8F6-FFF9-4A86-29B4260BB43A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</a:rPr>
                  <a:t>B+        -</a:t>
                </a:r>
                <a:endParaRPr lang="en-US" dirty="0"/>
              </a:p>
            </p:txBody>
          </p:sp>
          <p:sp>
            <p:nvSpPr>
              <p:cNvPr id="34" name="Title 1">
                <a:extLst>
                  <a:ext uri="{FF2B5EF4-FFF2-40B4-BE49-F238E27FC236}">
                    <a16:creationId xmlns:a16="http://schemas.microsoft.com/office/drawing/2014/main" id="{0C15642D-E34E-B74F-FCF7-ED2BA9A0E881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25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505 Internet Exp -E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0FA975-7FE2-4D58-D763-8459B69AF734}"/>
                </a:ext>
              </a:extLst>
            </p:cNvPr>
            <p:cNvSpPr txBox="1"/>
            <p:nvPr/>
          </p:nvSpPr>
          <p:spPr>
            <a:xfrm>
              <a:off x="1263918" y="4004684"/>
              <a:ext cx="4605291" cy="19272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>
                <a:buAutoNum type="arabicParenBoth" startAt="9"/>
              </a:pPr>
              <a:r>
                <a:rPr lang="en-US" sz="25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25      </a:t>
              </a:r>
              <a:r>
                <a:rPr lang="en-US" sz="2500" b="1" dirty="0">
                  <a:solidFill>
                    <a:schemeClr val="tx2"/>
                  </a:solidFill>
                  <a:highlight>
                    <a:srgbClr val="FFFF00"/>
                  </a:highlight>
                  <a:latin typeface="+mj-lt"/>
                  <a:cs typeface="Arial" panose="020B0604020202020204" pitchFamily="34" charset="0"/>
                </a:rPr>
                <a:t>25</a:t>
              </a:r>
              <a:r>
                <a:rPr lang="en-US" sz="2000" b="1" dirty="0">
                  <a:solidFill>
                    <a:schemeClr val="tx2"/>
                  </a:solidFill>
                  <a:highlight>
                    <a:srgbClr val="FFFF00"/>
                  </a:highlight>
                  <a:latin typeface="+mj-lt"/>
                  <a:cs typeface="Arial" panose="020B0604020202020204" pitchFamily="34" charset="0"/>
                </a:rPr>
                <a:t> (CE#2)</a:t>
              </a:r>
            </a:p>
            <a:p>
              <a:r>
                <a:rPr lang="en-US" sz="25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_______</a:t>
              </a:r>
            </a:p>
            <a:p>
              <a:r>
                <a:rPr lang="en-US" sz="25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  0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23E6EF9-937E-E2AF-2C77-4842082B1E44}"/>
              </a:ext>
            </a:extLst>
          </p:cNvPr>
          <p:cNvGrpSpPr/>
          <p:nvPr/>
        </p:nvGrpSpPr>
        <p:grpSpPr>
          <a:xfrm>
            <a:off x="6310833" y="4865278"/>
            <a:ext cx="4461829" cy="2528936"/>
            <a:chOff x="201676" y="2739210"/>
            <a:chExt cx="6070427" cy="378996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E63BB46-00BB-5E4A-E3E1-1373B84D4C76}"/>
                </a:ext>
              </a:extLst>
            </p:cNvPr>
            <p:cNvGrpSpPr/>
            <p:nvPr/>
          </p:nvGrpSpPr>
          <p:grpSpPr>
            <a:xfrm>
              <a:off x="201676" y="2739210"/>
              <a:ext cx="5944953" cy="3279626"/>
              <a:chOff x="6035320" y="2704485"/>
              <a:chExt cx="5944953" cy="3279626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AE647AA-2C51-D04C-01D9-7E845C9764C1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9752F9BF-98AF-F868-340B-45D7AC4BD6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205E85E0-C116-0BA2-61D2-D7838DDC76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52456FA-4EB0-EF7E-3F7B-15A456823113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</a:rPr>
                  <a:t>B+        -</a:t>
                </a:r>
                <a:endParaRPr lang="en-US" dirty="0"/>
              </a:p>
            </p:txBody>
          </p:sp>
          <p:sp>
            <p:nvSpPr>
              <p:cNvPr id="42" name="Title 1">
                <a:extLst>
                  <a:ext uri="{FF2B5EF4-FFF2-40B4-BE49-F238E27FC236}">
                    <a16:creationId xmlns:a16="http://schemas.microsoft.com/office/drawing/2014/main" id="{E250148E-CD30-EB9E-05C7-E897C5742670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6035320" y="2704485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25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525 Supplies Exp -E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5109459-DEB4-FD8A-E64C-C083F8203713}"/>
                </a:ext>
              </a:extLst>
            </p:cNvPr>
            <p:cNvSpPr txBox="1"/>
            <p:nvPr/>
          </p:nvSpPr>
          <p:spPr>
            <a:xfrm>
              <a:off x="1020849" y="4015384"/>
              <a:ext cx="5251254" cy="25137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(AJE) 40       </a:t>
              </a:r>
              <a:r>
                <a:rPr lang="en-US" sz="2500" b="1" dirty="0">
                  <a:solidFill>
                    <a:schemeClr val="tx2"/>
                  </a:solidFill>
                  <a:highlight>
                    <a:srgbClr val="FFFF00"/>
                  </a:highlight>
                  <a:latin typeface="Trebuchet MS" panose="020B0603020202020204" pitchFamily="34" charset="0"/>
                  <a:cs typeface="Arial" panose="020B0604020202020204" pitchFamily="34" charset="0"/>
                </a:rPr>
                <a:t>40  (CE#2)</a:t>
              </a:r>
            </a:p>
            <a:p>
              <a:r>
                <a:rPr lang="en-US" sz="2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_______</a:t>
              </a:r>
            </a:p>
            <a:p>
              <a:r>
                <a:rPr lang="en-US" sz="25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0</a:t>
              </a: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3A3457AE-AF68-538F-5DD0-5E7B76D9F76A}"/>
              </a:ext>
            </a:extLst>
          </p:cNvPr>
          <p:cNvSpPr txBox="1"/>
          <p:nvPr/>
        </p:nvSpPr>
        <p:spPr>
          <a:xfrm>
            <a:off x="393927" y="2500829"/>
            <a:ext cx="40827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Note: the 3 CRs = the DR to IS</a:t>
            </a:r>
          </a:p>
        </p:txBody>
      </p:sp>
    </p:spTree>
    <p:extLst>
      <p:ext uri="{BB962C8B-B14F-4D97-AF65-F5344CB8AC3E}">
        <p14:creationId xmlns:p14="http://schemas.microsoft.com/office/powerpoint/2010/main" val="2212984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heet with black text&#10;&#10;Description automatically generated">
            <a:extLst>
              <a:ext uri="{FF2B5EF4-FFF2-40B4-BE49-F238E27FC236}">
                <a16:creationId xmlns:a16="http://schemas.microsoft.com/office/drawing/2014/main" id="{9DD496A4-44ED-B491-72DB-1CA5B8D7E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147" y="-1998"/>
            <a:ext cx="7532224" cy="200000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C68F97-34FD-522A-ADA5-AF80B9EA7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976867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A3457AE-AF68-538F-5DD0-5E7B76D9F76A}"/>
              </a:ext>
            </a:extLst>
          </p:cNvPr>
          <p:cNvSpPr txBox="1"/>
          <p:nvPr/>
        </p:nvSpPr>
        <p:spPr>
          <a:xfrm flipH="1">
            <a:off x="9386371" y="998006"/>
            <a:ext cx="26706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Note: the 3 CRs = the DR to </a:t>
            </a:r>
          </a:p>
          <a:p>
            <a:r>
              <a:rPr lang="en-US" sz="22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Income Summary</a:t>
            </a:r>
          </a:p>
        </p:txBody>
      </p:sp>
      <p:pic>
        <p:nvPicPr>
          <p:cNvPr id="4" name="Picture 3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FEFE0BDA-191F-27C5-2840-72D01EFAC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7414" y="148609"/>
            <a:ext cx="2173077" cy="67093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 txBox="1">
            <a:spLocks/>
          </p:cNvSpPr>
          <p:nvPr/>
        </p:nvSpPr>
        <p:spPr>
          <a:xfrm>
            <a:off x="195585" y="1430758"/>
            <a:ext cx="1952665" cy="414508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Closing Entry #2 –</a:t>
            </a:r>
          </a:p>
          <a:p>
            <a:pPr algn="ctr"/>
            <a:r>
              <a:rPr lang="en-US" sz="28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Zero out debits: </a:t>
            </a:r>
            <a:r>
              <a:rPr lang="en-US" sz="2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Journalize to General Journal;</a:t>
            </a:r>
            <a:br>
              <a:rPr lang="en-US" sz="2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Post to General Ledger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8" name="Picture 7" descr="A document with numbers and text&#10;&#10;Description automatically generated">
            <a:extLst>
              <a:ext uri="{FF2B5EF4-FFF2-40B4-BE49-F238E27FC236}">
                <a16:creationId xmlns:a16="http://schemas.microsoft.com/office/drawing/2014/main" id="{315CE829-B23E-317C-4101-09513616F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007" y="2053096"/>
            <a:ext cx="7379274" cy="4656177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33405A5-DD55-9C32-B078-71A16502975D}"/>
              </a:ext>
            </a:extLst>
          </p:cNvPr>
          <p:cNvSpPr/>
          <p:nvPr/>
        </p:nvSpPr>
        <p:spPr>
          <a:xfrm>
            <a:off x="3249977" y="2908454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46F864C-E6D7-07DC-C88D-8AB523D8C9F1}"/>
              </a:ext>
            </a:extLst>
          </p:cNvPr>
          <p:cNvSpPr/>
          <p:nvPr/>
        </p:nvSpPr>
        <p:spPr>
          <a:xfrm>
            <a:off x="3182039" y="4074404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E96BDC9-5B3B-7DB3-60A3-CE9C4D896654}"/>
              </a:ext>
            </a:extLst>
          </p:cNvPr>
          <p:cNvSpPr/>
          <p:nvPr/>
        </p:nvSpPr>
        <p:spPr>
          <a:xfrm>
            <a:off x="3182039" y="5165079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B2B66C8-9759-8C93-A9FD-BD1CC7A54B94}"/>
              </a:ext>
            </a:extLst>
          </p:cNvPr>
          <p:cNvSpPr/>
          <p:nvPr/>
        </p:nvSpPr>
        <p:spPr>
          <a:xfrm>
            <a:off x="3182039" y="6332871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29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75" y="691318"/>
            <a:ext cx="10961226" cy="121907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CE#3 – Close Income Summary; </a:t>
            </a:r>
            <a:br>
              <a:rPr lang="en-US" sz="4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transfer Net Income to Capital account</a:t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2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(leave airport and fly home!)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E65411-94F4-14CC-AD3E-634A18CC210D}"/>
              </a:ext>
            </a:extLst>
          </p:cNvPr>
          <p:cNvGrpSpPr/>
          <p:nvPr/>
        </p:nvGrpSpPr>
        <p:grpSpPr>
          <a:xfrm>
            <a:off x="393927" y="2846095"/>
            <a:ext cx="4684850" cy="4210998"/>
            <a:chOff x="5984691" y="2688809"/>
            <a:chExt cx="5944954" cy="531976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CB4140A-E304-B52C-F3D9-9C0129C479CA}"/>
                </a:ext>
              </a:extLst>
            </p:cNvPr>
            <p:cNvGrpSpPr/>
            <p:nvPr/>
          </p:nvGrpSpPr>
          <p:grpSpPr>
            <a:xfrm>
              <a:off x="6207529" y="3626377"/>
              <a:ext cx="5722115" cy="2357734"/>
              <a:chOff x="-96145" y="3546479"/>
              <a:chExt cx="3105664" cy="2397889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2DC4519-39C6-A421-2520-A71C3FE5B4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96145" y="3546479"/>
                <a:ext cx="3105664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58B8888-E0E7-2D55-F653-E299F8598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435B4E-DB3C-CF7C-C1B7-6C787ADE8013}"/>
                </a:ext>
              </a:extLst>
            </p:cNvPr>
            <p:cNvSpPr txBox="1"/>
            <p:nvPr/>
          </p:nvSpPr>
          <p:spPr>
            <a:xfrm>
              <a:off x="7939911" y="3713701"/>
              <a:ext cx="2289857" cy="4566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No normal bal.</a:t>
              </a:r>
            </a:p>
          </p:txBody>
        </p: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689C5FA4-E450-802C-41DB-531FF441C26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84691" y="2688809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Income Summary - OE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65D764-B280-C901-C960-7546F3F8DFF2}"/>
                </a:ext>
              </a:extLst>
            </p:cNvPr>
            <p:cNvSpPr txBox="1"/>
            <p:nvPr/>
          </p:nvSpPr>
          <p:spPr>
            <a:xfrm>
              <a:off x="6099939" y="4081543"/>
              <a:ext cx="5829706" cy="39270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(CE#2)   100     400 (CE#1)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              ________</a:t>
              </a:r>
            </a:p>
            <a:p>
              <a:r>
                <a:rPr lang="en-US" sz="2800" b="1" dirty="0">
                  <a:solidFill>
                    <a:schemeClr val="tx2"/>
                  </a:solidFill>
                  <a:highlight>
                    <a:srgbClr val="FFFF00"/>
                  </a:highlight>
                  <a:latin typeface="Trebuchet MS" panose="020B0603020202020204" pitchFamily="34" charset="0"/>
                  <a:cs typeface="Arial" panose="020B0604020202020204" pitchFamily="34" charset="0"/>
                </a:rPr>
                <a:t>(CE#3)   300</a:t>
              </a: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300  NI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        zero balance</a:t>
              </a:r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</a:t>
              </a:r>
            </a:p>
            <a:p>
              <a:pPr marL="514350" indent="-514350" algn="r">
                <a:buAutoNum type="arabicPlain" startAt="100"/>
              </a:pPr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pPr algn="r"/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ECFEA05-4CF0-E0C9-EB33-083DAC3B0480}"/>
              </a:ext>
            </a:extLst>
          </p:cNvPr>
          <p:cNvGrpSpPr/>
          <p:nvPr/>
        </p:nvGrpSpPr>
        <p:grpSpPr>
          <a:xfrm>
            <a:off x="5975285" y="2591749"/>
            <a:ext cx="5944953" cy="4040404"/>
            <a:chOff x="5975285" y="2729122"/>
            <a:chExt cx="5944953" cy="4040404"/>
          </a:xfrm>
        </p:grpSpPr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EDD568D6-DC0E-9417-9341-86A7376A274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75285" y="2729122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cs typeface="Arial" panose="020B0604020202020204" pitchFamily="34" charset="0"/>
                </a:rPr>
                <a:t>300 K.M., Capital - OE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D3B81F6-E1DB-3CEC-34E2-146978732690}"/>
                </a:ext>
              </a:extLst>
            </p:cNvPr>
            <p:cNvGrpSpPr/>
            <p:nvPr/>
          </p:nvGrpSpPr>
          <p:grpSpPr>
            <a:xfrm>
              <a:off x="6854493" y="3560094"/>
              <a:ext cx="4680888" cy="3209432"/>
              <a:chOff x="6854493" y="3560094"/>
              <a:chExt cx="4680888" cy="320943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C6798BA-9FBA-81A3-D067-19628F8BD3FF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3143149"/>
                <a:chOff x="254993" y="3546479"/>
                <a:chExt cx="2441915" cy="3196681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D11AEBB0-9F76-F5A3-EC54-B358F7890F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D347062E-E3FA-8ABB-EA48-CF2DA5B4CB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21442" cy="3161957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A9E112-A21B-AA48-3238-6B82E3148517}"/>
                  </a:ext>
                </a:extLst>
              </p:cNvPr>
              <p:cNvSpPr txBox="1"/>
              <p:nvPr/>
            </p:nvSpPr>
            <p:spPr>
              <a:xfrm>
                <a:off x="8298774" y="3560094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</a:rPr>
                  <a:t> </a:t>
                </a:r>
                <a:r>
                  <a:rPr lang="en-US" sz="1800" b="1" dirty="0">
                    <a:solidFill>
                      <a:schemeClr val="tx2"/>
                    </a:solidFill>
                  </a:rPr>
                  <a:t>—          </a:t>
                </a:r>
                <a:r>
                  <a:rPr lang="en-US" sz="2400" b="1" dirty="0">
                    <a:solidFill>
                      <a:schemeClr val="tx2"/>
                    </a:solidFill>
                  </a:rPr>
                  <a:t>B+</a:t>
                </a:r>
                <a:endParaRPr lang="en-US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B04C69-4E38-AEBA-CDC5-D2D22A81FE36}"/>
                  </a:ext>
                </a:extLst>
              </p:cNvPr>
              <p:cNvSpPr txBox="1"/>
              <p:nvPr/>
            </p:nvSpPr>
            <p:spPr>
              <a:xfrm>
                <a:off x="9103070" y="4131961"/>
                <a:ext cx="2432311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3,000   (1)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1,800   (3)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  4,800  COW</a:t>
                </a:r>
              </a:p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   </a:t>
                </a:r>
                <a:r>
                  <a:rPr lang="en-US" sz="2800" b="1" dirty="0">
                    <a:solidFill>
                      <a:schemeClr val="tx2"/>
                    </a:solidFill>
                    <a:highlight>
                      <a:srgbClr val="FFFF00"/>
                    </a:highlight>
                    <a:latin typeface="Trebuchet MS" panose="020B0603020202020204" pitchFamily="34" charset="0"/>
                  </a:rPr>
                  <a:t>300 (CE#3)</a:t>
                </a:r>
                <a:r>
                  <a:rPr lang="en-US" sz="2800" b="1" dirty="0">
                    <a:highlight>
                      <a:srgbClr val="FFFF00"/>
                    </a:highlight>
                    <a:latin typeface="Trebuchet MS" panose="020B0603020202020204" pitchFamily="34" charset="0"/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544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75" y="691318"/>
            <a:ext cx="10961226" cy="1219074"/>
          </a:xfrm>
        </p:spPr>
        <p:txBody>
          <a:bodyPr/>
          <a:lstStyle/>
          <a:p>
            <a:pPr algn="ctr"/>
            <a:r>
              <a:rPr lang="en-US" sz="38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CE#3 – Close Income Summary; </a:t>
            </a:r>
            <a: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Journalize and Post</a:t>
            </a:r>
            <a:b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2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(leave airport and fly home!)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3" name="Picture 12" descr="A close-up of a log in&#10;&#10;Description automatically generated">
            <a:extLst>
              <a:ext uri="{FF2B5EF4-FFF2-40B4-BE49-F238E27FC236}">
                <a16:creationId xmlns:a16="http://schemas.microsoft.com/office/drawing/2014/main" id="{B8DF109A-0893-BCCB-E2E7-0DDE2EEC1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75" y="2193074"/>
            <a:ext cx="8530018" cy="1793491"/>
          </a:xfrm>
          <a:prstGeom prst="rect">
            <a:avLst/>
          </a:prstGeom>
        </p:spPr>
      </p:pic>
      <p:pic>
        <p:nvPicPr>
          <p:cNvPr id="15" name="Picture 14" descr="A close-up of a table&#10;&#10;Description automatically generated">
            <a:extLst>
              <a:ext uri="{FF2B5EF4-FFF2-40B4-BE49-F238E27FC236}">
                <a16:creationId xmlns:a16="http://schemas.microsoft.com/office/drawing/2014/main" id="{C8544C49-B270-8261-1306-6697A2396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432" y="3907536"/>
            <a:ext cx="7772400" cy="2950464"/>
          </a:xfrm>
          <a:prstGeom prst="rect">
            <a:avLst/>
          </a:prstGeom>
        </p:spPr>
      </p:pic>
      <p:sp>
        <p:nvSpPr>
          <p:cNvPr id="23" name="Arrow: Right 22">
            <a:extLst>
              <a:ext uri="{FF2B5EF4-FFF2-40B4-BE49-F238E27FC236}">
                <a16:creationId xmlns:a16="http://schemas.microsoft.com/office/drawing/2014/main" id="{7C3FD65C-0092-A6C9-796F-2396827FCCA3}"/>
              </a:ext>
            </a:extLst>
          </p:cNvPr>
          <p:cNvSpPr/>
          <p:nvPr/>
        </p:nvSpPr>
        <p:spPr>
          <a:xfrm>
            <a:off x="3633729" y="5043892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267BAD5-A57A-B218-ACA1-2D8D347D13DB}"/>
              </a:ext>
            </a:extLst>
          </p:cNvPr>
          <p:cNvSpPr/>
          <p:nvPr/>
        </p:nvSpPr>
        <p:spPr>
          <a:xfrm>
            <a:off x="3742061" y="6496284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00C501-9E32-2DBF-3E1E-BF147EB91D3E}"/>
              </a:ext>
            </a:extLst>
          </p:cNvPr>
          <p:cNvSpPr txBox="1"/>
          <p:nvPr/>
        </p:nvSpPr>
        <p:spPr>
          <a:xfrm>
            <a:off x="291065" y="4331179"/>
            <a:ext cx="29855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highlight>
                  <a:srgbClr val="FFFF00"/>
                </a:highlight>
                <a:latin typeface="BlacklightD" panose="04020605050C02020D02" pitchFamily="82" charset="0"/>
              </a:rPr>
              <a:t>Note that Income Summary started with 0 balance before closing entries and ended with 0 balance after closing entries.</a:t>
            </a:r>
          </a:p>
        </p:txBody>
      </p:sp>
    </p:spTree>
    <p:extLst>
      <p:ext uri="{BB962C8B-B14F-4D97-AF65-F5344CB8AC3E}">
        <p14:creationId xmlns:p14="http://schemas.microsoft.com/office/powerpoint/2010/main" val="2579451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569352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 Closing Entries …</a:t>
            </a: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1221042" y="2609510"/>
            <a:ext cx="10741445" cy="396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       DRAWING DOES NOT AFFECT 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NET INCOME!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endParaRPr lang="en-US" sz="2200" b="1" dirty="0">
              <a:ln/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800" b="1" dirty="0">
                <a:ln/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Drawing account does not fly home through the Income Summary airport!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(He drives straight home to Capital)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cartoon face with a finger up&#10;&#10;Description automatically generated">
            <a:extLst>
              <a:ext uri="{FF2B5EF4-FFF2-40B4-BE49-F238E27FC236}">
                <a16:creationId xmlns:a16="http://schemas.microsoft.com/office/drawing/2014/main" id="{4A0A1F11-1E0C-86B0-0A47-16F00CDFB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3" y="2366962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61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75" y="691318"/>
            <a:ext cx="10961226" cy="121907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CE#4 – Close Drawing; </a:t>
            </a: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transfer to Capital account</a:t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2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Drawing does not affect NI; don’t send to Income Summary</a:t>
            </a:r>
            <a:endParaRPr lang="en-US" sz="2200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ECFEA05-4CF0-E0C9-EB33-083DAC3B0480}"/>
              </a:ext>
            </a:extLst>
          </p:cNvPr>
          <p:cNvGrpSpPr/>
          <p:nvPr/>
        </p:nvGrpSpPr>
        <p:grpSpPr>
          <a:xfrm>
            <a:off x="5975285" y="2591749"/>
            <a:ext cx="5944953" cy="4040404"/>
            <a:chOff x="5975285" y="2729122"/>
            <a:chExt cx="5944953" cy="4040404"/>
          </a:xfrm>
        </p:grpSpPr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EDD568D6-DC0E-9417-9341-86A7376A274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75285" y="2729122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cs typeface="Arial" panose="020B0604020202020204" pitchFamily="34" charset="0"/>
                </a:rPr>
                <a:t>300 K.M., Capital - OE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D3B81F6-E1DB-3CEC-34E2-146978732690}"/>
                </a:ext>
              </a:extLst>
            </p:cNvPr>
            <p:cNvGrpSpPr/>
            <p:nvPr/>
          </p:nvGrpSpPr>
          <p:grpSpPr>
            <a:xfrm>
              <a:off x="6854493" y="3560094"/>
              <a:ext cx="4680888" cy="3209432"/>
              <a:chOff x="6854493" y="3560094"/>
              <a:chExt cx="4680888" cy="320943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C6798BA-9FBA-81A3-D067-19628F8BD3FF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3143149"/>
                <a:chOff x="254993" y="3546479"/>
                <a:chExt cx="2441915" cy="3196681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D11AEBB0-9F76-F5A3-EC54-B358F7890F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D347062E-E3FA-8ABB-EA48-CF2DA5B4CB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21442" cy="3161957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A9E112-A21B-AA48-3238-6B82E3148517}"/>
                  </a:ext>
                </a:extLst>
              </p:cNvPr>
              <p:cNvSpPr txBox="1"/>
              <p:nvPr/>
            </p:nvSpPr>
            <p:spPr>
              <a:xfrm>
                <a:off x="8298774" y="3560094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</a:rPr>
                  <a:t> </a:t>
                </a:r>
                <a:r>
                  <a:rPr lang="en-US" sz="1800" b="1" dirty="0">
                    <a:solidFill>
                      <a:schemeClr val="tx2"/>
                    </a:solidFill>
                  </a:rPr>
                  <a:t>—          </a:t>
                </a:r>
                <a:r>
                  <a:rPr lang="en-US" sz="2400" b="1" dirty="0">
                    <a:solidFill>
                      <a:schemeClr val="tx2"/>
                    </a:solidFill>
                  </a:rPr>
                  <a:t>B+</a:t>
                </a:r>
                <a:endParaRPr lang="en-US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B04C69-4E38-AEBA-CDC5-D2D22A81FE36}"/>
                  </a:ext>
                </a:extLst>
              </p:cNvPr>
              <p:cNvSpPr txBox="1"/>
              <p:nvPr/>
            </p:nvSpPr>
            <p:spPr>
              <a:xfrm>
                <a:off x="9103070" y="4131961"/>
                <a:ext cx="2432311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3,000   (1)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1,800   (3)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  4,800  COW</a:t>
                </a:r>
              </a:p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   300 (CE#3)</a:t>
                </a:r>
                <a:r>
                  <a:rPr lang="en-US" sz="2800" b="1" dirty="0">
                    <a:latin typeface="Trebuchet MS" panose="020B0603020202020204" pitchFamily="34" charset="0"/>
                  </a:rPr>
                  <a:t>  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5AA631-0E97-9618-E552-34DE354E7ED7}"/>
              </a:ext>
            </a:extLst>
          </p:cNvPr>
          <p:cNvGrpSpPr/>
          <p:nvPr/>
        </p:nvGrpSpPr>
        <p:grpSpPr>
          <a:xfrm>
            <a:off x="466531" y="2461145"/>
            <a:ext cx="5349630" cy="3291594"/>
            <a:chOff x="271762" y="2687015"/>
            <a:chExt cx="5349630" cy="2786682"/>
          </a:xfrm>
        </p:grpSpPr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3F38C43A-7EB4-8E5F-2743-14DFE788F0C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71762" y="2687015"/>
              <a:ext cx="5349630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cs typeface="Arial" panose="020B0604020202020204" pitchFamily="34" charset="0"/>
                </a:rPr>
                <a:t>305 K.M. Drawing - D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345A397-5D7B-CAF3-0A64-49184267D5FE}"/>
                </a:ext>
              </a:extLst>
            </p:cNvPr>
            <p:cNvGrpSpPr/>
            <p:nvPr/>
          </p:nvGrpSpPr>
          <p:grpSpPr>
            <a:xfrm>
              <a:off x="584922" y="3560769"/>
              <a:ext cx="4843179" cy="1912928"/>
              <a:chOff x="532786" y="3560769"/>
              <a:chExt cx="3668825" cy="191292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1C7A799-41DB-2517-FDBA-FCB3DD46C659}"/>
                  </a:ext>
                </a:extLst>
              </p:cNvPr>
              <p:cNvGrpSpPr/>
              <p:nvPr/>
            </p:nvGrpSpPr>
            <p:grpSpPr>
              <a:xfrm>
                <a:off x="532786" y="3626377"/>
                <a:ext cx="3668825" cy="1847320"/>
                <a:chOff x="254993" y="3546479"/>
                <a:chExt cx="2441915" cy="2397889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078572FB-EDC2-4D3E-5B5A-F7C03EDC7A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F782BC86-5340-27E9-293D-65EE8E7401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4D9B8C-3555-B3D4-72E0-C11CF6F5C288}"/>
                  </a:ext>
                </a:extLst>
              </p:cNvPr>
              <p:cNvSpPr txBox="1"/>
              <p:nvPr/>
            </p:nvSpPr>
            <p:spPr>
              <a:xfrm>
                <a:off x="1796223" y="3560769"/>
                <a:ext cx="1504709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chemeClr val="tx2"/>
                    </a:solidFill>
                  </a:rPr>
                  <a:t>B+       -</a:t>
                </a:r>
                <a:endParaRPr lang="en-US" dirty="0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A901C5-9B42-61EB-C80F-767AE81D615B}"/>
                </a:ext>
              </a:extLst>
            </p:cNvPr>
            <p:cNvSpPr txBox="1"/>
            <p:nvPr/>
          </p:nvSpPr>
          <p:spPr>
            <a:xfrm>
              <a:off x="407344" y="3931556"/>
              <a:ext cx="5214048" cy="1172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>
                <a:buAutoNum type="arabicParenBoth" startAt="6"/>
              </a:pPr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        50            </a:t>
              </a:r>
              <a:r>
                <a:rPr lang="en-US" sz="2800" b="1" dirty="0">
                  <a:solidFill>
                    <a:schemeClr val="tx2"/>
                  </a:solidFill>
                  <a:highlight>
                    <a:srgbClr val="FFFF00"/>
                  </a:highlight>
                  <a:latin typeface="+mj-lt"/>
                  <a:cs typeface="Arial" panose="020B0604020202020204" pitchFamily="34" charset="0"/>
                </a:rPr>
                <a:t>50   (CE#4)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 __________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          0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94A78E4-D6D9-5670-FB31-C6DE4D893852}"/>
              </a:ext>
            </a:extLst>
          </p:cNvPr>
          <p:cNvSpPr txBox="1"/>
          <p:nvPr/>
        </p:nvSpPr>
        <p:spPr>
          <a:xfrm>
            <a:off x="6575790" y="4154302"/>
            <a:ext cx="2204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(CE#4)  50</a:t>
            </a:r>
          </a:p>
        </p:txBody>
      </p:sp>
    </p:spTree>
    <p:extLst>
      <p:ext uri="{BB962C8B-B14F-4D97-AF65-F5344CB8AC3E}">
        <p14:creationId xmlns:p14="http://schemas.microsoft.com/office/powerpoint/2010/main" val="1032997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75" y="691318"/>
            <a:ext cx="10961226" cy="121907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Closing Entry #4 – Close Drawing; </a:t>
            </a: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Journalize and Post</a:t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2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Drawing does not affect NI; ‘drive’ straight home to Capital</a:t>
            </a:r>
            <a:endParaRPr lang="en-US" sz="2200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pic>
        <p:nvPicPr>
          <p:cNvPr id="17" name="Picture 16" descr="A close-up of a list&#10;&#10;Description automatically generated">
            <a:extLst>
              <a:ext uri="{FF2B5EF4-FFF2-40B4-BE49-F238E27FC236}">
                <a16:creationId xmlns:a16="http://schemas.microsoft.com/office/drawing/2014/main" id="{CC3421C8-B3F4-1967-723B-B69203A03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57" y="2110226"/>
            <a:ext cx="8497839" cy="1844830"/>
          </a:xfrm>
          <a:prstGeom prst="rect">
            <a:avLst/>
          </a:prstGeom>
        </p:spPr>
      </p:pic>
      <p:pic>
        <p:nvPicPr>
          <p:cNvPr id="19" name="Picture 18" descr="A close-up of a document&#10;&#10;Description automatically generated">
            <a:extLst>
              <a:ext uri="{FF2B5EF4-FFF2-40B4-BE49-F238E27FC236}">
                <a16:creationId xmlns:a16="http://schemas.microsoft.com/office/drawing/2014/main" id="{AEDCAEA8-0A09-8036-55DB-64E99A560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651" y="3835082"/>
            <a:ext cx="7772400" cy="2889504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895D21FA-9463-FD45-2879-14E21F63EC1D}"/>
              </a:ext>
            </a:extLst>
          </p:cNvPr>
          <p:cNvSpPr/>
          <p:nvPr/>
        </p:nvSpPr>
        <p:spPr>
          <a:xfrm>
            <a:off x="3633729" y="5220164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F3707E3A-029E-D0D2-CC8A-9941C0C4A1F8}"/>
              </a:ext>
            </a:extLst>
          </p:cNvPr>
          <p:cNvSpPr/>
          <p:nvPr/>
        </p:nvSpPr>
        <p:spPr>
          <a:xfrm>
            <a:off x="3764095" y="6430180"/>
            <a:ext cx="947451" cy="2864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20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18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127" y="568991"/>
            <a:ext cx="8761413" cy="200358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CAPITAL FORMULA</a:t>
            </a:r>
            <a:r>
              <a:rPr lang="en-US" sz="4000" b="1" dirty="0">
                <a:latin typeface="Trebuchet MS" panose="020B0603020202020204" pitchFamily="34" charset="0"/>
              </a:rPr>
              <a:t/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after closing entries </a:t>
            </a:r>
            <a:r>
              <a:rPr lang="en-US" sz="3400" b="1" dirty="0">
                <a:latin typeface="Trebuchet MS" panose="020B0603020202020204" pitchFamily="34" charset="0"/>
              </a:rPr>
              <a:t/>
            </a:r>
            <a:br>
              <a:rPr lang="en-US" sz="3400" b="1" dirty="0">
                <a:latin typeface="Trebuchet MS" panose="020B0603020202020204" pitchFamily="34" charset="0"/>
              </a:rPr>
            </a:br>
            <a:endParaRPr lang="en-US" sz="2500" b="1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3066447" y="2249750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300 K.M., Capital - OE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6FC32C-753E-30F6-EB75-8432DC696A51}"/>
              </a:ext>
            </a:extLst>
          </p:cNvPr>
          <p:cNvGrpSpPr/>
          <p:nvPr/>
        </p:nvGrpSpPr>
        <p:grpSpPr>
          <a:xfrm>
            <a:off x="3209420" y="3165953"/>
            <a:ext cx="5659009" cy="3563147"/>
            <a:chOff x="3209420" y="3165953"/>
            <a:chExt cx="5659009" cy="356314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DE6D5E2-AF07-CA20-84C1-1A3108A7C2A0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20" y="3165953"/>
              <a:ext cx="5659009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18F49C-1452-C20A-7F33-15754C3966EE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85" y="3165953"/>
              <a:ext cx="0" cy="3563147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6371EE4-6ED1-8B92-798F-7243E9DAD9EC}"/>
              </a:ext>
            </a:extLst>
          </p:cNvPr>
          <p:cNvSpPr txBox="1"/>
          <p:nvPr/>
        </p:nvSpPr>
        <p:spPr>
          <a:xfrm>
            <a:off x="5206748" y="3136870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D0DED-B185-50E6-DE3D-B05CB52E4915}"/>
              </a:ext>
            </a:extLst>
          </p:cNvPr>
          <p:cNvSpPr txBox="1"/>
          <p:nvPr/>
        </p:nvSpPr>
        <p:spPr>
          <a:xfrm>
            <a:off x="5670093" y="3229915"/>
            <a:ext cx="334130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0      Beg. 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Cap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3,000    + Inv.</a:t>
            </a:r>
          </a:p>
          <a:p>
            <a:pPr algn="r"/>
            <a:r>
              <a:rPr lang="en-US" sz="2800" b="1" u="sng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1,800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+ Inv.</a:t>
            </a:r>
          </a:p>
          <a:p>
            <a:pPr algn="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4,800 =  COW</a:t>
            </a:r>
          </a:p>
          <a:p>
            <a:pPr algn="ctr"/>
            <a:r>
              <a:rPr lang="en-US" sz="2800" b="1" u="sng" dirty="0">
                <a:solidFill>
                  <a:schemeClr val="tx2"/>
                </a:solidFill>
                <a:latin typeface="Trebuchet MS" panose="020B0603020202020204" pitchFamily="34" charset="0"/>
              </a:rPr>
              <a:t>         </a:t>
            </a:r>
            <a:r>
              <a:rPr lang="en-US" sz="2800" b="1" u="sng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300  +   NI </a:t>
            </a:r>
          </a:p>
          <a:p>
            <a:pPr algn="ctr"/>
            <a:r>
              <a:rPr lang="en-US" sz="2800" b="1" dirty="0">
                <a:latin typeface="Trebuchet MS" panose="020B0603020202020204" pitchFamily="34" charset="0"/>
              </a:rPr>
              <a:t>         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5050   End. 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           Cap</a:t>
            </a:r>
            <a:r>
              <a:rPr lang="en-US" sz="2800" b="1" dirty="0">
                <a:latin typeface="Trebuchet MS" panose="020B0603020202020204" pitchFamily="34" charset="0"/>
              </a:rPr>
              <a:t>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68B95A-1475-1D4D-22EB-90499EFFE3E1}"/>
              </a:ext>
            </a:extLst>
          </p:cNvPr>
          <p:cNvSpPr txBox="1"/>
          <p:nvPr/>
        </p:nvSpPr>
        <p:spPr>
          <a:xfrm>
            <a:off x="2748685" y="4126156"/>
            <a:ext cx="31287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- DRAW          50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- NL</a:t>
            </a:r>
            <a:endParaRPr lang="en-US" dirty="0">
              <a:latin typeface="Trebuchet MS" panose="020B0603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7F4E11-4810-8EEA-BB1A-DE2FE644FEFC}"/>
              </a:ext>
            </a:extLst>
          </p:cNvPr>
          <p:cNvGrpSpPr/>
          <p:nvPr/>
        </p:nvGrpSpPr>
        <p:grpSpPr>
          <a:xfrm>
            <a:off x="6107316" y="6352972"/>
            <a:ext cx="1719776" cy="68176"/>
            <a:chOff x="3903399" y="6292516"/>
            <a:chExt cx="1719776" cy="6817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F43774-095E-4C78-E011-735FA83D6D9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FD0192B-E959-1354-D718-B151DD6633F4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0398D73F-F4DF-7742-303A-24D66D83DCB6}"/>
              </a:ext>
            </a:extLst>
          </p:cNvPr>
          <p:cNvSpPr/>
          <p:nvPr/>
        </p:nvSpPr>
        <p:spPr>
          <a:xfrm>
            <a:off x="107284" y="217716"/>
            <a:ext cx="1479778" cy="147977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998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127" y="568991"/>
            <a:ext cx="8761413" cy="200358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CAPITAL ACCOUNT </a:t>
            </a:r>
            <a:r>
              <a:rPr lang="en-US" sz="4000" b="1" dirty="0">
                <a:latin typeface="Trebuchet MS" panose="020B0603020202020204" pitchFamily="34" charset="0"/>
              </a:rPr>
              <a:t/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in General Ledger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after closing entries </a:t>
            </a:r>
            <a:r>
              <a:rPr lang="en-US" sz="3400" b="1" dirty="0">
                <a:latin typeface="Trebuchet MS" panose="020B0603020202020204" pitchFamily="34" charset="0"/>
              </a:rPr>
              <a:t/>
            </a:r>
            <a:br>
              <a:rPr lang="en-US" sz="3400" b="1" dirty="0">
                <a:latin typeface="Trebuchet MS" panose="020B0603020202020204" pitchFamily="34" charset="0"/>
              </a:rPr>
            </a:br>
            <a:endParaRPr lang="en-US" sz="2500" b="1" dirty="0">
              <a:latin typeface="Trebuchet MS" panose="020B0603020202020204" pitchFamily="34" charset="0"/>
            </a:endParaRP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0398D73F-F4DF-7742-303A-24D66D83DCB6}"/>
              </a:ext>
            </a:extLst>
          </p:cNvPr>
          <p:cNvSpPr/>
          <p:nvPr/>
        </p:nvSpPr>
        <p:spPr>
          <a:xfrm>
            <a:off x="107284" y="217716"/>
            <a:ext cx="1479778" cy="147977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pic>
        <p:nvPicPr>
          <p:cNvPr id="7" name="Picture 6" descr="A close-up of a table&#10;&#10;Description automatically generated">
            <a:extLst>
              <a:ext uri="{FF2B5EF4-FFF2-40B4-BE49-F238E27FC236}">
                <a16:creationId xmlns:a16="http://schemas.microsoft.com/office/drawing/2014/main" id="{191202EB-0DE4-894B-8D59-9FE891131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5619"/>
            <a:ext cx="11943203" cy="25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21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46261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20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2287588"/>
            <a:ext cx="3438525" cy="2282825"/>
          </a:xfrm>
        </p:spPr>
        <p:txBody>
          <a:bodyPr/>
          <a:lstStyle/>
          <a:p>
            <a:pPr algn="ctr"/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Now, we’ll do a final check to see if DR = CR </a:t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Perm. Account </a:t>
            </a: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balances</a:t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ONLY)</a:t>
            </a:r>
            <a:endParaRPr lang="en-US" sz="4000" b="1" spc="200" dirty="0"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5C48A6-F1C0-CB35-E6CA-F5518D161CCD}"/>
              </a:ext>
            </a:extLst>
          </p:cNvPr>
          <p:cNvGrpSpPr/>
          <p:nvPr/>
        </p:nvGrpSpPr>
        <p:grpSpPr>
          <a:xfrm>
            <a:off x="5111695" y="-499388"/>
            <a:ext cx="6426589" cy="7272661"/>
            <a:chOff x="5111695" y="-389902"/>
            <a:chExt cx="6426589" cy="6737726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0E0A0016-4F6C-5FFA-B9E7-1BC7109E495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301377" y="-389902"/>
              <a:ext cx="5944953" cy="232699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highlight>
                    <a:srgbClr val="FFFF00"/>
                  </a:highlight>
                  <a:cs typeface="Arial" panose="020B0604020202020204" pitchFamily="34" charset="0"/>
                </a:rPr>
                <a:t>#10 PCTB - Post Closing </a:t>
              </a:r>
            </a:p>
            <a:p>
              <a:pPr algn="ctr"/>
              <a:r>
                <a:rPr lang="en-US" sz="4000" b="1" dirty="0">
                  <a:solidFill>
                    <a:schemeClr val="tx2"/>
                  </a:solidFill>
                  <a:highlight>
                    <a:srgbClr val="FFFF00"/>
                  </a:highlight>
                  <a:cs typeface="Arial" panose="020B0604020202020204" pitchFamily="34" charset="0"/>
                </a:rPr>
                <a:t>Trial Balance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98CF1B2-360E-E52E-52EC-2592AF3B8B5F}"/>
                </a:ext>
              </a:extLst>
            </p:cNvPr>
            <p:cNvGrpSpPr/>
            <p:nvPr/>
          </p:nvGrpSpPr>
          <p:grpSpPr>
            <a:xfrm>
              <a:off x="5173579" y="1267103"/>
              <a:ext cx="6364705" cy="5013381"/>
              <a:chOff x="254993" y="3546479"/>
              <a:chExt cx="2441915" cy="2397889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0D09214-7958-FEB4-E78A-12DA02233A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B802992-F474-3108-7943-AB8E14C37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D602F3-EB26-A04F-0819-B9F7EF3A77F0}"/>
                </a:ext>
              </a:extLst>
            </p:cNvPr>
            <p:cNvSpPr txBox="1"/>
            <p:nvPr/>
          </p:nvSpPr>
          <p:spPr>
            <a:xfrm>
              <a:off x="7623159" y="1267103"/>
              <a:ext cx="228985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dirty="0">
                  <a:solidFill>
                    <a:schemeClr val="tx2"/>
                  </a:solidFill>
                </a:rPr>
                <a:t>DR       CR</a:t>
              </a:r>
              <a:endParaRPr lang="en-US" sz="22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EE5B094-22E4-6F6E-5158-ADF9F97F3BFF}"/>
                </a:ext>
              </a:extLst>
            </p:cNvPr>
            <p:cNvSpPr txBox="1"/>
            <p:nvPr/>
          </p:nvSpPr>
          <p:spPr>
            <a:xfrm>
              <a:off x="5111695" y="1671556"/>
              <a:ext cx="3244236" cy="46762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Cash	          2,755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A/R				   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Supplies   	    120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PPI				200</a:t>
              </a:r>
            </a:p>
            <a:p>
              <a:r>
                <a:rPr lang="en-US" sz="2800" b="1" dirty="0" err="1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Ofc.Furn</a:t>
              </a:r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.		  75</a:t>
              </a:r>
            </a:p>
            <a:p>
              <a:r>
                <a:rPr lang="en-US" sz="2800" b="1" spc="-100" dirty="0" err="1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Comp</a:t>
              </a:r>
              <a:r>
                <a:rPr lang="en-US" sz="2800" b="1" dirty="0" err="1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.Eqp</a:t>
              </a:r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. </a:t>
              </a:r>
              <a:r>
                <a:rPr lang="en-US" sz="2800" b="1" u="sng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3,000</a:t>
              </a:r>
            </a:p>
            <a:p>
              <a:r>
                <a:rPr lang="en-US" sz="14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	</a:t>
              </a: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highlight>
                    <a:srgbClr val="FFFF00"/>
                  </a:highlight>
                  <a:latin typeface="+mj-lt"/>
                  <a:cs typeface="Arial" panose="020B0604020202020204" pitchFamily="34" charset="0"/>
                </a:rPr>
                <a:t>Total DRs    6,150</a:t>
              </a: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24898AC-2A5A-7840-2285-80FE3D9CE6B3}"/>
              </a:ext>
            </a:extLst>
          </p:cNvPr>
          <p:cNvSpPr txBox="1"/>
          <p:nvPr/>
        </p:nvSpPr>
        <p:spPr>
          <a:xfrm>
            <a:off x="8657387" y="1736754"/>
            <a:ext cx="3006374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A/P         1,100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Capital   </a:t>
            </a:r>
            <a:r>
              <a: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5,050</a:t>
            </a: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Total CRs  6,150</a:t>
            </a:r>
          </a:p>
          <a:p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DCD1D9-F665-E0E4-0BB6-7B6404F6C42C}"/>
              </a:ext>
            </a:extLst>
          </p:cNvPr>
          <p:cNvGrpSpPr/>
          <p:nvPr/>
        </p:nvGrpSpPr>
        <p:grpSpPr>
          <a:xfrm>
            <a:off x="9746459" y="6304085"/>
            <a:ext cx="1719776" cy="68176"/>
            <a:chOff x="3903399" y="6292516"/>
            <a:chExt cx="1719776" cy="6817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BF5544-EA74-2A7B-D54B-6C67E806AEF7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DB35F2-DF18-7BFD-8AD9-1970836CA4D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5742D0-A6AE-3DCC-DA18-DFBFAF81897A}"/>
              </a:ext>
            </a:extLst>
          </p:cNvPr>
          <p:cNvGrpSpPr/>
          <p:nvPr/>
        </p:nvGrpSpPr>
        <p:grpSpPr>
          <a:xfrm>
            <a:off x="6399467" y="6372261"/>
            <a:ext cx="1810763" cy="57049"/>
            <a:chOff x="3903399" y="6292516"/>
            <a:chExt cx="1719776" cy="6817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777E2F-9952-CFFB-7A6F-66A397695CE0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0CEB165-D2D9-B4D5-2487-782FAF6A751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9246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636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21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569352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5000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Accounting Cycle is Complete!</a:t>
            </a:r>
            <a:endParaRPr lang="en-US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725277" y="2443433"/>
            <a:ext cx="10741445" cy="4037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Temporary accounts have moved back ‘home’ to Capital until time to start another year off at ‘college.’</a:t>
            </a:r>
          </a:p>
          <a:p>
            <a:pPr marL="0" marR="0" algn="ctr" hangingPunc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800" b="1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Permanent balances have been updated and are ready to start another cycle in the next fiscal period …</a:t>
            </a:r>
            <a:endParaRPr lang="en-US" sz="3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88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22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982543" y="2737364"/>
            <a:ext cx="3997592" cy="394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CBBF2A-A91C-193C-98F4-84560036BDF2}"/>
              </a:ext>
            </a:extLst>
          </p:cNvPr>
          <p:cNvSpPr txBox="1"/>
          <p:nvPr/>
        </p:nvSpPr>
        <p:spPr>
          <a:xfrm>
            <a:off x="6180464" y="3084723"/>
            <a:ext cx="526606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Well done! You’ve made </a:t>
            </a:r>
          </a:p>
          <a:p>
            <a:pPr algn="ctr"/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it through the entire accounting cycle. </a:t>
            </a:r>
          </a:p>
          <a:p>
            <a:pPr algn="ctr"/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Now practice other concepts or work more transactions to improve your accounting skills!</a:t>
            </a:r>
          </a:p>
        </p:txBody>
      </p:sp>
    </p:spTree>
    <p:extLst>
      <p:ext uri="{BB962C8B-B14F-4D97-AF65-F5344CB8AC3E}">
        <p14:creationId xmlns:p14="http://schemas.microsoft.com/office/powerpoint/2010/main" val="4114379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83CA34-C6E2-49BA-ACFF-78ADEC0C28FA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71af3243-3dd4-4a8d-8c0d-dd76da1f02a5"/>
    <ds:schemaRef ds:uri="http://schemas.microsoft.com/office/2006/documentManagement/types"/>
    <ds:schemaRef ds:uri="http://purl.org/dc/terms/"/>
    <ds:schemaRef ds:uri="16c05727-aa75-4e4a-9b5f-8a80a1165891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58186</TotalTime>
  <Words>784</Words>
  <Application>Microsoft Office PowerPoint</Application>
  <PresentationFormat>Widescreen</PresentationFormat>
  <Paragraphs>200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BlacklightD</vt:lpstr>
      <vt:lpstr>Calibri</vt:lpstr>
      <vt:lpstr>Century Gothic</vt:lpstr>
      <vt:lpstr>Times New Roman</vt:lpstr>
      <vt:lpstr>Trebuchet MS</vt:lpstr>
      <vt:lpstr>Wingdings 3</vt:lpstr>
      <vt:lpstr>Ion Boardroom</vt:lpstr>
      <vt:lpstr>UIL Accounting  Super Problem  Accounting Cycle Steps 8-10 Adjusting &amp; Closing Entries Post-Closing Trial Balance</vt:lpstr>
      <vt:lpstr> Accounting Cycle C-A-R-P-T-W-F-A-C-T</vt:lpstr>
      <vt:lpstr>In this lesson, we’ll complete  the accounting cycle …</vt:lpstr>
      <vt:lpstr>Worksheet Adjustments require #8 Adjusting Entries …</vt:lpstr>
      <vt:lpstr>8) Prepare Adjusting Journal Entries (AJE)</vt:lpstr>
      <vt:lpstr>Remember the fun fact from the last lesson:</vt:lpstr>
      <vt:lpstr>#9 Closing Entries …</vt:lpstr>
      <vt:lpstr>#9 Closing Entries …</vt:lpstr>
      <vt:lpstr>CE#1, close out the Revenue account and any other CR balances (later) send to Income Summary (airport)</vt:lpstr>
      <vt:lpstr>CE#1, Zero out CR balances  Journalize to General Journal; Post to General Ledger</vt:lpstr>
      <vt:lpstr>CE#2 – Close debit balances;  transfer total to Income Summary (airport)</vt:lpstr>
      <vt:lpstr>PowerPoint Presentation</vt:lpstr>
      <vt:lpstr>CE#3 – Close Income Summary;  transfer Net Income to Capital account (leave airport and fly home!)</vt:lpstr>
      <vt:lpstr>CE#3 – Close Income Summary;  Journalize and Post (leave airport and fly home!)</vt:lpstr>
      <vt:lpstr> Closing Entries …</vt:lpstr>
      <vt:lpstr>CE#4 – Close Drawing;  transfer to Capital account Drawing does not affect NI; don’t send to Income Summary</vt:lpstr>
      <vt:lpstr>Closing Entry #4 – Close Drawing;  Journalize and Post Drawing does not affect NI; ‘drive’ straight home to Capital</vt:lpstr>
      <vt:lpstr>CAPITAL FORMULA after closing entries  </vt:lpstr>
      <vt:lpstr>CAPITAL ACCOUNT  in General Ledger after closing entries  </vt:lpstr>
      <vt:lpstr>Now, we’ll do a final check to see if DR = CR   (Perm. Account balances ONLY)</vt:lpstr>
      <vt:lpstr> Accounting Cycle is Complete!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Problem Lesson 3</dc:title>
  <dc:creator>Kay Whitton</dc:creator>
  <cp:lastModifiedBy>Kay Whitton</cp:lastModifiedBy>
  <cp:revision>57</cp:revision>
  <dcterms:created xsi:type="dcterms:W3CDTF">2023-06-10T02:30:28Z</dcterms:created>
  <dcterms:modified xsi:type="dcterms:W3CDTF">2025-06-19T18:33:24Z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