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40" r:id="rId4"/>
  </p:sldMasterIdLst>
  <p:notesMasterIdLst>
    <p:notesMasterId r:id="rId37"/>
  </p:notesMasterIdLst>
  <p:handoutMasterIdLst>
    <p:handoutMasterId r:id="rId38"/>
  </p:handoutMasterIdLst>
  <p:sldIdLst>
    <p:sldId id="256" r:id="rId5"/>
    <p:sldId id="308" r:id="rId6"/>
    <p:sldId id="307" r:id="rId7"/>
    <p:sldId id="301" r:id="rId8"/>
    <p:sldId id="296" r:id="rId9"/>
    <p:sldId id="309" r:id="rId10"/>
    <p:sldId id="344" r:id="rId11"/>
    <p:sldId id="345" r:id="rId12"/>
    <p:sldId id="312" r:id="rId13"/>
    <p:sldId id="310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313" r:id="rId27"/>
    <p:sldId id="326" r:id="rId28"/>
    <p:sldId id="327" r:id="rId29"/>
    <p:sldId id="328" r:id="rId30"/>
    <p:sldId id="332" r:id="rId31"/>
    <p:sldId id="331" r:id="rId32"/>
    <p:sldId id="330" r:id="rId33"/>
    <p:sldId id="329" r:id="rId34"/>
    <p:sldId id="334" r:id="rId35"/>
    <p:sldId id="333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6" autoAdjust="0"/>
    <p:restoredTop sz="92508" autoAdjust="0"/>
  </p:normalViewPr>
  <p:slideViewPr>
    <p:cSldViewPr snapToGrid="0">
      <p:cViewPr varScale="1">
        <p:scale>
          <a:sx n="100" d="100"/>
          <a:sy n="100" d="100"/>
        </p:scale>
        <p:origin x="58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259BEA-82BC-4476-91F2-380E77DBAD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9DE9C3-2AB8-44E5-BCFE-5DD42DFC56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7858F-6309-4F09-BEA0-6CBF97E55806}" type="datetimeFigureOut">
              <a:rPr lang="en-US" smtClean="0"/>
              <a:t>6/19/2025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B971B-9BC3-41DB-91DC-F03F5C808D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A0720E-F4E2-435B-A885-9194BA3026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8AE00-5498-4F06-8655-F21703489B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42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53C5D-CD12-6D4C-A980-0612968271E2}" type="datetimeFigureOut">
              <a:rPr lang="en-US" smtClean="0"/>
              <a:t>6/19/2025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167F0-0840-1348-BFE4-C6298BBC06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0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2000"/>
                  <a:hueMod val="108000"/>
                  <a:satMod val="164000"/>
                  <a:lumMod val="69000"/>
                </a:schemeClr>
                <a:schemeClr val="dk2">
                  <a:tint val="96000"/>
                  <a:hueMod val="90000"/>
                  <a:satMod val="130000"/>
                  <a:lumMod val="134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322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Oval 11"/>
          <p:cNvSpPr/>
          <p:nvPr/>
        </p:nvSpPr>
        <p:spPr>
          <a:xfrm>
            <a:off x="175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Oval 13"/>
          <p:cNvSpPr/>
          <p:nvPr/>
        </p:nvSpPr>
        <p:spPr>
          <a:xfrm>
            <a:off x="7999412" y="-2373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noProof="0" dirty="0"/>
          </a:p>
        </p:txBody>
      </p:sp>
      <p:sp>
        <p:nvSpPr>
          <p:cNvPr id="15" name="Oval 14"/>
          <p:cNvSpPr/>
          <p:nvPr/>
        </p:nvSpPr>
        <p:spPr>
          <a:xfrm>
            <a:off x="8609012" y="5874054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Freeform 5"/>
          <p:cNvSpPr>
            <a:spLocks noEditPoints="1"/>
          </p:cNvSpPr>
          <p:nvPr/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75D0B1B9-C7DF-F64A-B488-12B3D5090923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27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1EE2-1449-2741-9D08-61623EFC2A0E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7362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7560-49B8-714F-A7F1-D946D3E64C23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8194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9237C-03C9-D843-906B-96D98C6B2D61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9578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 as Icons 5X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480622-FB8F-493B-9965-971B07D75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2913" y="1748812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C5BC223-8B87-4685-A901-71B07847E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2913" y="256115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1AE3DDF2-FC22-4381-9763-408FEF9648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2913" y="3373501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170A2BF-28BF-4B27-B92D-B1423601B7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92913" y="418584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2DB1D08C-9D26-4EC5-B935-D6A265A2A6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92913" y="4998190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6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D2BD-1F35-9841-A6BF-76BE540EE01F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DDAF6ED-5E16-4D29-98B7-FB80DB3AAF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70575" y="184050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8C305CB7-F303-430E-951A-7FC6F97062A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870575" y="265284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84D427E5-ED69-4A46-A9B7-F4DC4466F32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870575" y="346519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3DDA902F-61D6-4F1C-86C6-D1F5584AE8B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870575" y="427753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D8B6871A-9C69-4437-A5AD-A0400BAF2C6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870575" y="5089882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29625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B8ACAEC3-8D8C-3848-8630-7A0DFF3F6116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CC12BEA0-F502-0646-A370-7ECF194608D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58C6160-632A-B540-A7E5-81F40CEC1FE7}"/>
              </a:ext>
            </a:extLst>
          </p:cNvPr>
          <p:cNvSpPr>
            <a:spLocks noChangeAspect="1"/>
          </p:cNvSpPr>
          <p:nvPr userDrawn="1"/>
        </p:nvSpPr>
        <p:spPr>
          <a:xfrm>
            <a:off x="6287247" y="370677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B2FEBB6-C1E0-0D47-8CCC-05EE2F75659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2271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215E544-9553-AC42-B5C3-F7AE9AD6D815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76E934A-C634-DF4D-992A-6E01917693AD}"/>
              </a:ext>
            </a:extLst>
          </p:cNvPr>
          <p:cNvSpPr>
            <a:spLocks noChangeAspect="1"/>
          </p:cNvSpPr>
          <p:nvPr userDrawn="1"/>
        </p:nvSpPr>
        <p:spPr>
          <a:xfrm>
            <a:off x="6289119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F40A-5592-5744-BFD7-61B04D70BFE7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8E97E18E-0E31-B542-9578-D6E4DCD8468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7602DDF7-46BD-6045-BDB0-45F47B0B6A9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182046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86F73ED6-3B3B-5A45-912C-FCFD7D53593C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B5971407-B12A-EE45-895D-769807DFC76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6215321-76D7-AD41-B779-DE347C617DB3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3706777"/>
            <a:ext cx="1261872" cy="12618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61684B2-1403-BD44-80B1-6A5C0D0A3C6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4143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799317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325413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2234226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2234226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2401122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240018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246506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F625DE42-6A2A-D745-B1F8-2AF2793533BE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3981394"/>
            <a:ext cx="1042415" cy="104241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A87D37E3-62A9-1F44-8520-EBED16BF1C0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535100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5F8797D-AFBD-534A-AC82-DE2B7BAECE83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1932281"/>
            <a:ext cx="1042415" cy="1042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FE809D2-16A3-B143-BC10-FEC397E62C6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35100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9370-372E-0846-B090-5E6EF97A3B62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9670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19533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9670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19533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963115-25B3-494B-9A13-AC92EFE94C09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1932281"/>
            <a:ext cx="1042415" cy="1042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3C759269-D6E6-2B41-8BEE-8B5AFB809B6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01494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3E569D5-DC38-7C46-95CD-ACFBFBF591A2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3981394"/>
            <a:ext cx="1042415" cy="104241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8396DFD-D667-2648-9BE4-6237690F799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201494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292990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15A5A73-8E13-4E38-8362-0A09BA944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58861" y="478881"/>
            <a:ext cx="5582675" cy="5908526"/>
          </a:xfrm>
          <a:custGeom>
            <a:avLst/>
            <a:gdLst>
              <a:gd name="connsiteX0" fmla="*/ 10816 w 5582675"/>
              <a:gd name="connsiteY0" fmla="*/ 0 h 5908526"/>
              <a:gd name="connsiteX1" fmla="*/ 5582675 w 5582675"/>
              <a:gd name="connsiteY1" fmla="*/ 0 h 5908526"/>
              <a:gd name="connsiteX2" fmla="*/ 5582675 w 5582675"/>
              <a:gd name="connsiteY2" fmla="*/ 5908526 h 5908526"/>
              <a:gd name="connsiteX3" fmla="*/ 0 w 5582675"/>
              <a:gd name="connsiteY3" fmla="*/ 5908526 h 5908526"/>
              <a:gd name="connsiteX4" fmla="*/ 30693 w 5582675"/>
              <a:gd name="connsiteY4" fmla="*/ 5722836 h 5908526"/>
              <a:gd name="connsiteX5" fmla="*/ 223682 w 5582675"/>
              <a:gd name="connsiteY5" fmla="*/ 2921544 h 5908526"/>
              <a:gd name="connsiteX6" fmla="*/ 30693 w 5582675"/>
              <a:gd name="connsiteY6" fmla="*/ 120253 h 5908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2675" h="5908526">
                <a:moveTo>
                  <a:pt x="10816" y="0"/>
                </a:moveTo>
                <a:lnTo>
                  <a:pt x="5582675" y="0"/>
                </a:lnTo>
                <a:lnTo>
                  <a:pt x="5582675" y="5908526"/>
                </a:lnTo>
                <a:lnTo>
                  <a:pt x="0" y="5908526"/>
                </a:lnTo>
                <a:lnTo>
                  <a:pt x="30693" y="5722836"/>
                </a:lnTo>
                <a:cubicBezTo>
                  <a:pt x="153771" y="4890115"/>
                  <a:pt x="223682" y="3935837"/>
                  <a:pt x="223682" y="2921544"/>
                </a:cubicBezTo>
                <a:cubicBezTo>
                  <a:pt x="223682" y="1907252"/>
                  <a:pt x="153771" y="952973"/>
                  <a:pt x="30693" y="120253"/>
                </a:cubicBezTo>
                <a:close/>
              </a:path>
            </a:pathLst>
          </a:custGeom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343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50BDD93-02DA-4B21-9556-FA8B9894F9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8861" y="478880"/>
            <a:ext cx="5582675" cy="5900239"/>
          </a:xfrm>
          <a:custGeom>
            <a:avLst/>
            <a:gdLst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0 w 5582675"/>
              <a:gd name="connsiteY4" fmla="*/ 0 h 5900239"/>
              <a:gd name="connsiteX0" fmla="*/ 3501 w 5586176"/>
              <a:gd name="connsiteY0" fmla="*/ 0 h 5900239"/>
              <a:gd name="connsiteX1" fmla="*/ 5586176 w 5586176"/>
              <a:gd name="connsiteY1" fmla="*/ 0 h 5900239"/>
              <a:gd name="connsiteX2" fmla="*/ 5586176 w 5586176"/>
              <a:gd name="connsiteY2" fmla="*/ 5900239 h 5900239"/>
              <a:gd name="connsiteX3" fmla="*/ 3501 w 5586176"/>
              <a:gd name="connsiteY3" fmla="*/ 5900239 h 5900239"/>
              <a:gd name="connsiteX4" fmla="*/ 0 w 5586176"/>
              <a:gd name="connsiteY4" fmla="*/ 3615600 h 5900239"/>
              <a:gd name="connsiteX5" fmla="*/ 3501 w 5586176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0 w 5582675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47299 w 5582675"/>
              <a:gd name="connsiteY5" fmla="*/ 24756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1173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5237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2675" h="5900239">
                <a:moveTo>
                  <a:pt x="0" y="0"/>
                </a:moveTo>
                <a:lnTo>
                  <a:pt x="5582675" y="0"/>
                </a:lnTo>
                <a:lnTo>
                  <a:pt x="5582675" y="5900239"/>
                </a:lnTo>
                <a:lnTo>
                  <a:pt x="0" y="5900239"/>
                </a:lnTo>
                <a:cubicBezTo>
                  <a:pt x="14285" y="5817931"/>
                  <a:pt x="34284" y="5741338"/>
                  <a:pt x="42854" y="5653315"/>
                </a:cubicBezTo>
                <a:cubicBezTo>
                  <a:pt x="145724" y="4908883"/>
                  <a:pt x="181919" y="4332092"/>
                  <a:pt x="220019" y="3442880"/>
                </a:cubicBezTo>
                <a:cubicBezTo>
                  <a:pt x="221712" y="2333747"/>
                  <a:pt x="182766" y="1285573"/>
                  <a:pt x="47299" y="247560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7730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7C1C-DA5E-F743-826B-CB70C940D4E6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717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0E4C-E478-1D40-94DF-17D7429B053A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993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6480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5C1B7F-CD73-441E-89FC-46AA9E8B5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150" y="2406650"/>
            <a:ext cx="8663700" cy="34776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2974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5E0F-8980-D24A-B2F9-0C7A13C6A6DE}" type="datetime1">
              <a:rPr lang="en-US" noProof="0" smtClean="0"/>
              <a:t>6/19/2025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9229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8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6ACA6CA-E140-824D-8E8B-5CC5036BDBAE}" type="datetime1">
              <a:rPr lang="en-US" noProof="0" smtClean="0"/>
              <a:pPr/>
              <a:t>6/19/2025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endParaRPr lang="en-US" noProof="0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3915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59" r:id="rId4"/>
    <p:sldLayoutId id="2147483860" r:id="rId5"/>
    <p:sldLayoutId id="2147483861" r:id="rId6"/>
    <p:sldLayoutId id="2147483862" r:id="rId7"/>
    <p:sldLayoutId id="2147483864" r:id="rId8"/>
    <p:sldLayoutId id="2147483863" r:id="rId9"/>
    <p:sldLayoutId id="2147483858" r:id="rId10"/>
    <p:sldLayoutId id="2147483865" r:id="rId11"/>
    <p:sldLayoutId id="2147483844" r:id="rId12"/>
    <p:sldLayoutId id="2147483845" r:id="rId13"/>
    <p:sldLayoutId id="2147483846" r:id="rId14"/>
    <p:sldLayoutId id="2147483866" r:id="rId15"/>
    <p:sldLayoutId id="2147483847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9B41E-FC51-4047-9C2D-7FA6782DA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598691"/>
            <a:ext cx="9456338" cy="2677648"/>
          </a:xfrm>
        </p:spPr>
        <p:txBody>
          <a:bodyPr/>
          <a:lstStyle/>
          <a:p>
            <a: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  <a:t>UIL Accounting 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  <a:t>Super Problem Practice</a:t>
            </a:r>
            <a:br>
              <a:rPr lang="en-US" sz="6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  <a:t>Accounting Cycle Steps 1-5</a:t>
            </a:r>
            <a:r>
              <a:rPr lang="en-US" dirty="0">
                <a:solidFill>
                  <a:schemeClr val="bg1"/>
                </a:solidFill>
                <a:latin typeface="Trebuchet MS" panose="020B06030202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endParaRPr lang="en-US" sz="36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2E989F-747B-4007-9C7A-A35E8B662A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Kay Whitton </a:t>
            </a:r>
          </a:p>
          <a:p>
            <a:r>
              <a:rPr lang="en-US" sz="2400" dirty="0">
                <a:latin typeface="Trebuchet MS" panose="020B0603020202020204" pitchFamily="34" charset="0"/>
              </a:rPr>
              <a:t>state contest director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Graphic 4" descr="Dollar with solid fill">
            <a:extLst>
              <a:ext uri="{FF2B5EF4-FFF2-40B4-BE49-F238E27FC236}">
                <a16:creationId xmlns:a16="http://schemas.microsoft.com/office/drawing/2014/main" id="{AB9F3F74-18CB-9F35-7E09-7901EDD5D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361112" y="11586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15B8E24-4F84-D1A1-E813-9F7D91AAE543}"/>
              </a:ext>
            </a:extLst>
          </p:cNvPr>
          <p:cNvCxnSpPr>
            <a:cxnSpLocks/>
          </p:cNvCxnSpPr>
          <p:nvPr/>
        </p:nvCxnSpPr>
        <p:spPr>
          <a:xfrm>
            <a:off x="1503123" y="2931090"/>
            <a:ext cx="9444625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D0EF0C1-C00B-99CC-5241-1ECE68A8FB5B}"/>
              </a:ext>
            </a:extLst>
          </p:cNvPr>
          <p:cNvCxnSpPr>
            <a:cxnSpLocks/>
          </p:cNvCxnSpPr>
          <p:nvPr/>
        </p:nvCxnSpPr>
        <p:spPr>
          <a:xfrm>
            <a:off x="5926581" y="2931090"/>
            <a:ext cx="0" cy="346971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5FC95F8-F6C5-94A2-C5C0-DF1BF368D5C6}"/>
              </a:ext>
            </a:extLst>
          </p:cNvPr>
          <p:cNvSpPr txBox="1">
            <a:spLocks/>
          </p:cNvSpPr>
          <p:nvPr/>
        </p:nvSpPr>
        <p:spPr bwMode="gray">
          <a:xfrm>
            <a:off x="1154626" y="2012550"/>
            <a:ext cx="9534251" cy="1219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200" dirty="0">
                <a:solidFill>
                  <a:schemeClr val="tx2"/>
                </a:solidFill>
                <a:latin typeface="Trebuchet MS" panose="020B0603020202020204" pitchFamily="34" charset="0"/>
              </a:rPr>
              <a:t>Capital - Owner’s Equity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679572"/>
            <a:ext cx="10961226" cy="1219074"/>
          </a:xfrm>
        </p:spPr>
        <p:txBody>
          <a:bodyPr/>
          <a:lstStyle/>
          <a:p>
            <a:pPr algn="ctr"/>
            <a:r>
              <a:rPr lang="en-US" sz="40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Just a bit of review about Capital</a:t>
            </a:r>
            <a:endParaRPr lang="en-US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0C0648-7A8C-E587-D3BD-EB88523FA5D4}"/>
              </a:ext>
            </a:extLst>
          </p:cNvPr>
          <p:cNvSpPr txBox="1"/>
          <p:nvPr/>
        </p:nvSpPr>
        <p:spPr>
          <a:xfrm>
            <a:off x="4865846" y="2994912"/>
            <a:ext cx="228985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chemeClr val="tx2"/>
                </a:solidFill>
                <a:latin typeface="Trebuchet MS" panose="020B0603020202020204" pitchFamily="34" charset="0"/>
              </a:rPr>
              <a:t>—           B+</a:t>
            </a:r>
            <a:endParaRPr lang="en-US" sz="2600" dirty="0">
              <a:latin typeface="Trebuchet MS" panose="020B0603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40F225-D124-229F-5BB2-985430674491}"/>
              </a:ext>
            </a:extLst>
          </p:cNvPr>
          <p:cNvSpPr txBox="1"/>
          <p:nvPr/>
        </p:nvSpPr>
        <p:spPr>
          <a:xfrm>
            <a:off x="734994" y="3429000"/>
            <a:ext cx="1027831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Two transactions    —       owner-related</a:t>
            </a:r>
          </a:p>
          <a:p>
            <a:pPr algn="ctr"/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 </a:t>
            </a:r>
            <a: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  <a:t>Drawing</a:t>
            </a: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– takes out       </a:t>
            </a:r>
            <a:r>
              <a:rPr lang="en-US" sz="3600" b="1" dirty="0">
                <a:latin typeface="Trebuchet MS" panose="020B0603020202020204" pitchFamily="34" charset="0"/>
              </a:rPr>
              <a:t>Investments</a:t>
            </a: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- puts in</a:t>
            </a:r>
          </a:p>
          <a:p>
            <a:pPr algn="ctr"/>
            <a:endParaRPr lang="en-US" sz="36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36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Two transactions   —    income-related</a:t>
            </a:r>
          </a:p>
          <a:p>
            <a:pPr algn="ctr"/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 </a:t>
            </a:r>
            <a: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  <a:t>Expenses</a:t>
            </a: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– outgo       </a:t>
            </a:r>
            <a:r>
              <a:rPr lang="en-US" sz="3600" b="1" dirty="0">
                <a:latin typeface="Trebuchet MS" panose="020B0603020202020204" pitchFamily="34" charset="0"/>
              </a:rPr>
              <a:t>Revenue</a:t>
            </a: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– income</a:t>
            </a:r>
          </a:p>
          <a:p>
            <a:pPr algn="ctr"/>
            <a:endParaRPr lang="en-US" sz="36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ctr"/>
            <a:endParaRPr lang="en-US" sz="36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616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3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15B8E24-4F84-D1A1-E813-9F7D91AAE543}"/>
              </a:ext>
            </a:extLst>
          </p:cNvPr>
          <p:cNvCxnSpPr>
            <a:cxnSpLocks/>
          </p:cNvCxnSpPr>
          <p:nvPr/>
        </p:nvCxnSpPr>
        <p:spPr>
          <a:xfrm>
            <a:off x="1503123" y="2931090"/>
            <a:ext cx="9444625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D0EF0C1-C00B-99CC-5241-1ECE68A8FB5B}"/>
              </a:ext>
            </a:extLst>
          </p:cNvPr>
          <p:cNvCxnSpPr>
            <a:cxnSpLocks/>
          </p:cNvCxnSpPr>
          <p:nvPr/>
        </p:nvCxnSpPr>
        <p:spPr>
          <a:xfrm>
            <a:off x="5926581" y="2931090"/>
            <a:ext cx="0" cy="346971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5FC95F8-F6C5-94A2-C5C0-DF1BF368D5C6}"/>
              </a:ext>
            </a:extLst>
          </p:cNvPr>
          <p:cNvSpPr txBox="1">
            <a:spLocks/>
          </p:cNvSpPr>
          <p:nvPr/>
        </p:nvSpPr>
        <p:spPr bwMode="gray">
          <a:xfrm>
            <a:off x="1154626" y="2012550"/>
            <a:ext cx="9534251" cy="1219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200" dirty="0">
                <a:solidFill>
                  <a:schemeClr val="tx2"/>
                </a:solidFill>
                <a:latin typeface="Trebuchet MS" panose="020B0603020202020204" pitchFamily="34" charset="0"/>
              </a:rPr>
              <a:t>Capital - Owner’s Equity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98" y="726761"/>
            <a:ext cx="10961226" cy="1219074"/>
          </a:xfrm>
        </p:spPr>
        <p:txBody>
          <a:bodyPr/>
          <a:lstStyle/>
          <a:p>
            <a:pPr algn="ctr"/>
            <a:r>
              <a:rPr lang="en-US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Of the 4 transactions that affect capital,</a:t>
            </a:r>
            <a:br>
              <a:rPr lang="en-US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three groups </a:t>
            </a:r>
            <a:r>
              <a:rPr lang="en-US" b="1" dirty="0">
                <a:ln/>
                <a:solidFill>
                  <a:srgbClr val="FF0000"/>
                </a:solidFill>
                <a:latin typeface="Trebuchet MS" panose="020B0603020202020204" pitchFamily="34" charset="0"/>
              </a:rPr>
              <a:t>(RED) </a:t>
            </a:r>
            <a:r>
              <a:rPr lang="en-US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will have </a:t>
            </a:r>
            <a:r>
              <a:rPr lang="en-US" b="1" dirty="0">
                <a:ln/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many</a:t>
            </a:r>
            <a:r>
              <a:rPr lang="en-US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/>
            </a:r>
            <a:br>
              <a:rPr lang="en-US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transactions during the year</a:t>
            </a:r>
            <a:endParaRPr lang="en-US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0C0648-7A8C-E587-D3BD-EB88523FA5D4}"/>
              </a:ext>
            </a:extLst>
          </p:cNvPr>
          <p:cNvSpPr txBox="1"/>
          <p:nvPr/>
        </p:nvSpPr>
        <p:spPr>
          <a:xfrm>
            <a:off x="5066262" y="2994912"/>
            <a:ext cx="228985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chemeClr val="tx2"/>
                </a:solidFill>
                <a:latin typeface="Trebuchet MS" panose="020B0603020202020204" pitchFamily="34" charset="0"/>
              </a:rPr>
              <a:t>—      </a:t>
            </a:r>
            <a:r>
              <a:rPr lang="en-US" sz="3000" b="1" dirty="0">
                <a:solidFill>
                  <a:schemeClr val="tx2"/>
                </a:solidFill>
                <a:latin typeface="Trebuchet MS" panose="020B0603020202020204" pitchFamily="34" charset="0"/>
              </a:rPr>
              <a:t>  B+</a:t>
            </a:r>
            <a:endParaRPr lang="en-US" sz="3000" dirty="0">
              <a:latin typeface="Trebuchet MS" panose="020B0603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40F225-D124-229F-5BB2-985430674491}"/>
              </a:ext>
            </a:extLst>
          </p:cNvPr>
          <p:cNvSpPr txBox="1"/>
          <p:nvPr/>
        </p:nvSpPr>
        <p:spPr>
          <a:xfrm>
            <a:off x="772555" y="2872546"/>
            <a:ext cx="490029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owner-related</a:t>
            </a:r>
          </a:p>
          <a:p>
            <a:pPr algn="ctr"/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 </a:t>
            </a:r>
            <a:r>
              <a:rPr lang="en-US" sz="3600" b="1" dirty="0">
                <a:solidFill>
                  <a:srgbClr val="FF0000"/>
                </a:solidFill>
                <a:latin typeface="Trebuchet MS" panose="020B0603020202020204" pitchFamily="34" charset="0"/>
              </a:rPr>
              <a:t>Drawing</a:t>
            </a: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– hopes to take out </a:t>
            </a:r>
            <a:r>
              <a:rPr lang="en-US" sz="36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lots of </a:t>
            </a:r>
            <a:r>
              <a:rPr lang="en-US" sz="3600" b="1" dirty="0">
                <a:solidFill>
                  <a:srgbClr val="33CC33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$</a:t>
            </a:r>
            <a:r>
              <a:rPr lang="en-US" sz="36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     </a:t>
            </a:r>
            <a:endParaRPr lang="en-US" sz="3600" b="1" dirty="0">
              <a:highlight>
                <a:srgbClr val="FFFF00"/>
              </a:highlight>
              <a:latin typeface="Trebuchet MS" panose="020B0603020202020204" pitchFamily="34" charset="0"/>
            </a:endParaRPr>
          </a:p>
          <a:p>
            <a:pPr algn="ctr"/>
            <a:endParaRPr lang="en-US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income-related</a:t>
            </a:r>
          </a:p>
          <a:p>
            <a:pPr algn="ctr"/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 </a:t>
            </a:r>
            <a:r>
              <a:rPr lang="en-US" sz="3600" b="1" dirty="0">
                <a:solidFill>
                  <a:srgbClr val="FF0000"/>
                </a:solidFill>
                <a:latin typeface="Trebuchet MS" panose="020B0603020202020204" pitchFamily="34" charset="0"/>
              </a:rPr>
              <a:t>Expenses</a:t>
            </a: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– </a:t>
            </a:r>
            <a:r>
              <a:rPr lang="en-US" sz="36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many</a:t>
            </a: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expenses to earn </a:t>
            </a:r>
            <a:r>
              <a:rPr lang="en-US" sz="3600" b="1" dirty="0">
                <a:solidFill>
                  <a:srgbClr val="33CC33"/>
                </a:solidFill>
                <a:latin typeface="Trebuchet MS" panose="020B0603020202020204" pitchFamily="34" charset="0"/>
              </a:rPr>
              <a:t>$</a:t>
            </a: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   </a:t>
            </a:r>
          </a:p>
          <a:p>
            <a:pPr algn="ctr"/>
            <a:endParaRPr lang="en-US" sz="36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ctr"/>
            <a:endParaRPr lang="en-US" sz="36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C18754-2289-9E10-D0D8-793B530F0EF2}"/>
              </a:ext>
            </a:extLst>
          </p:cNvPr>
          <p:cNvSpPr txBox="1"/>
          <p:nvPr/>
        </p:nvSpPr>
        <p:spPr>
          <a:xfrm>
            <a:off x="6225435" y="3120172"/>
            <a:ext cx="490028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owner-related</a:t>
            </a:r>
          </a:p>
          <a:p>
            <a:pPr algn="ctr"/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Investments - puts in (hopefully very few)</a:t>
            </a:r>
          </a:p>
          <a:p>
            <a:pPr algn="ctr"/>
            <a:endParaRPr lang="en-US" sz="16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income-related</a:t>
            </a:r>
          </a:p>
          <a:p>
            <a:pPr algn="ctr"/>
            <a:r>
              <a:rPr lang="en-US" sz="3600" b="1" dirty="0">
                <a:solidFill>
                  <a:srgbClr val="FF0000"/>
                </a:solidFill>
                <a:latin typeface="Trebuchet MS" panose="020B0603020202020204" pitchFamily="34" charset="0"/>
              </a:rPr>
              <a:t>Revenue</a:t>
            </a: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– </a:t>
            </a:r>
            <a:r>
              <a:rPr lang="en-US" sz="36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lots</a:t>
            </a:r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</a:rPr>
              <a:t> of income to record</a:t>
            </a:r>
          </a:p>
          <a:p>
            <a:pPr algn="ctr"/>
            <a:endParaRPr lang="en-US" sz="36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ctr"/>
            <a:endParaRPr lang="en-US" sz="36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ctr"/>
            <a:endParaRPr lang="en-US" sz="36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149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4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15B8E24-4F84-D1A1-E813-9F7D91AAE543}"/>
              </a:ext>
            </a:extLst>
          </p:cNvPr>
          <p:cNvCxnSpPr>
            <a:cxnSpLocks/>
          </p:cNvCxnSpPr>
          <p:nvPr/>
        </p:nvCxnSpPr>
        <p:spPr>
          <a:xfrm>
            <a:off x="254993" y="2931090"/>
            <a:ext cx="11632207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D0EF0C1-C00B-99CC-5241-1ECE68A8FB5B}"/>
              </a:ext>
            </a:extLst>
          </p:cNvPr>
          <p:cNvCxnSpPr>
            <a:cxnSpLocks/>
          </p:cNvCxnSpPr>
          <p:nvPr/>
        </p:nvCxnSpPr>
        <p:spPr>
          <a:xfrm>
            <a:off x="6265417" y="3027930"/>
            <a:ext cx="0" cy="346971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5FC95F8-F6C5-94A2-C5C0-DF1BF368D5C6}"/>
              </a:ext>
            </a:extLst>
          </p:cNvPr>
          <p:cNvSpPr txBox="1">
            <a:spLocks/>
          </p:cNvSpPr>
          <p:nvPr/>
        </p:nvSpPr>
        <p:spPr bwMode="gray">
          <a:xfrm>
            <a:off x="1154626" y="2012550"/>
            <a:ext cx="9534251" cy="1219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200" dirty="0">
                <a:solidFill>
                  <a:schemeClr val="tx2"/>
                </a:solidFill>
                <a:latin typeface="Trebuchet MS" panose="020B0603020202020204" pitchFamily="34" charset="0"/>
              </a:rPr>
              <a:t>Capital - Owner’s Equity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0C0648-7A8C-E587-D3BD-EB88523FA5D4}"/>
              </a:ext>
            </a:extLst>
          </p:cNvPr>
          <p:cNvSpPr txBox="1"/>
          <p:nvPr/>
        </p:nvSpPr>
        <p:spPr>
          <a:xfrm>
            <a:off x="8223610" y="4446424"/>
            <a:ext cx="2289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  <a:latin typeface="Trebuchet MS" panose="020B0603020202020204" pitchFamily="34" charset="0"/>
              </a:rPr>
              <a:t>—          </a:t>
            </a:r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B+</a:t>
            </a:r>
            <a:endParaRPr lang="en-US" dirty="0">
              <a:latin typeface="Trebuchet MS" panose="020B0603020202020204" pitchFamily="34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F5EF8D9-7B3D-9B35-0C95-F4A532CADD72}"/>
              </a:ext>
            </a:extLst>
          </p:cNvPr>
          <p:cNvGrpSpPr/>
          <p:nvPr/>
        </p:nvGrpSpPr>
        <p:grpSpPr>
          <a:xfrm>
            <a:off x="254993" y="3662229"/>
            <a:ext cx="2441915" cy="946105"/>
            <a:chOff x="254993" y="3546479"/>
            <a:chExt cx="2441915" cy="2397889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F79BACA-4746-10D7-7428-6C809B34C373}"/>
                </a:ext>
              </a:extLst>
            </p:cNvPr>
            <p:cNvCxnSpPr>
              <a:cxnSpLocks/>
            </p:cNvCxnSpPr>
            <p:nvPr/>
          </p:nvCxnSpPr>
          <p:spPr>
            <a:xfrm>
              <a:off x="254993" y="3546479"/>
              <a:ext cx="2441915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8593D12-916E-8404-2F64-9821BCC8DF07}"/>
                </a:ext>
              </a:extLst>
            </p:cNvPr>
            <p:cNvCxnSpPr>
              <a:cxnSpLocks/>
            </p:cNvCxnSpPr>
            <p:nvPr/>
          </p:nvCxnSpPr>
          <p:spPr>
            <a:xfrm>
              <a:off x="1477879" y="3581203"/>
              <a:ext cx="0" cy="2363165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53B5CB6-F200-4C04-174A-AD41CEACA997}"/>
              </a:ext>
            </a:extLst>
          </p:cNvPr>
          <p:cNvGrpSpPr/>
          <p:nvPr/>
        </p:nvGrpSpPr>
        <p:grpSpPr>
          <a:xfrm>
            <a:off x="3220041" y="3645635"/>
            <a:ext cx="2441915" cy="962698"/>
            <a:chOff x="3220041" y="3529884"/>
            <a:chExt cx="2441915" cy="2363165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22F4FFD-4161-AC69-78E1-802C11DE84E2}"/>
                </a:ext>
              </a:extLst>
            </p:cNvPr>
            <p:cNvCxnSpPr>
              <a:cxnSpLocks/>
            </p:cNvCxnSpPr>
            <p:nvPr/>
          </p:nvCxnSpPr>
          <p:spPr>
            <a:xfrm>
              <a:off x="3220041" y="3529884"/>
              <a:ext cx="2441915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49F06B7-3202-B6A7-4874-7A8754D15756}"/>
                </a:ext>
              </a:extLst>
            </p:cNvPr>
            <p:cNvCxnSpPr>
              <a:cxnSpLocks/>
            </p:cNvCxnSpPr>
            <p:nvPr/>
          </p:nvCxnSpPr>
          <p:spPr>
            <a:xfrm>
              <a:off x="4440998" y="3529884"/>
              <a:ext cx="0" cy="2363165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17DE9F2-A7B3-E64D-9C6A-AD8E961A2719}"/>
              </a:ext>
            </a:extLst>
          </p:cNvPr>
          <p:cNvGrpSpPr/>
          <p:nvPr/>
        </p:nvGrpSpPr>
        <p:grpSpPr>
          <a:xfrm>
            <a:off x="6842114" y="4419196"/>
            <a:ext cx="4119111" cy="1961269"/>
            <a:chOff x="254993" y="3546479"/>
            <a:chExt cx="2441915" cy="2397889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66CFC8-70D8-7B9B-67D8-FCB0718E9118}"/>
                </a:ext>
              </a:extLst>
            </p:cNvPr>
            <p:cNvCxnSpPr>
              <a:cxnSpLocks/>
            </p:cNvCxnSpPr>
            <p:nvPr/>
          </p:nvCxnSpPr>
          <p:spPr>
            <a:xfrm>
              <a:off x="254993" y="3546479"/>
              <a:ext cx="2441915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B35C111-A0CA-26F4-3064-773BF728D797}"/>
                </a:ext>
              </a:extLst>
            </p:cNvPr>
            <p:cNvCxnSpPr>
              <a:cxnSpLocks/>
            </p:cNvCxnSpPr>
            <p:nvPr/>
          </p:nvCxnSpPr>
          <p:spPr>
            <a:xfrm>
              <a:off x="1477879" y="3581203"/>
              <a:ext cx="0" cy="2363165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0011B658-DFDF-DF3A-40E6-08C6F350B1EA}"/>
              </a:ext>
            </a:extLst>
          </p:cNvPr>
          <p:cNvSpPr txBox="1"/>
          <p:nvPr/>
        </p:nvSpPr>
        <p:spPr>
          <a:xfrm>
            <a:off x="6535078" y="3907809"/>
            <a:ext cx="5094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Trebuchet MS" panose="020B0603020202020204" pitchFamily="34" charset="0"/>
              </a:rPr>
              <a:t>Revenue – R</a:t>
            </a:r>
            <a:r>
              <a:rPr lang="en-US" sz="3200" b="1" dirty="0">
                <a:solidFill>
                  <a:schemeClr val="bg1">
                    <a:lumMod val="85000"/>
                  </a:schemeClr>
                </a:solidFill>
                <a:latin typeface="Trebuchet MS" panose="020B0603020202020204" pitchFamily="34" charset="0"/>
              </a:rPr>
              <a:t>OE</a:t>
            </a:r>
            <a:endParaRPr lang="en-US" sz="32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2885C8B-0737-5356-82A9-1BA99887359F}"/>
              </a:ext>
            </a:extLst>
          </p:cNvPr>
          <p:cNvSpPr txBox="1"/>
          <p:nvPr/>
        </p:nvSpPr>
        <p:spPr>
          <a:xfrm>
            <a:off x="2483784" y="3154539"/>
            <a:ext cx="4348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Trebuchet MS" panose="020B0603020202020204" pitchFamily="34" charset="0"/>
              </a:rPr>
              <a:t>Drawin</a:t>
            </a:r>
            <a:r>
              <a:rPr lang="en-US" sz="2600" b="1" cap="all" dirty="0">
                <a:solidFill>
                  <a:schemeClr val="tx2"/>
                </a:solidFill>
                <a:latin typeface="Trebuchet MS" panose="020B0603020202020204" pitchFamily="34" charset="0"/>
              </a:rPr>
              <a:t>g</a:t>
            </a:r>
            <a:r>
              <a:rPr lang="en-US" sz="3200" b="1" dirty="0">
                <a:solidFill>
                  <a:schemeClr val="tx2"/>
                </a:solidFill>
                <a:latin typeface="Trebuchet MS" panose="020B0603020202020204" pitchFamily="34" charset="0"/>
              </a:rPr>
              <a:t> – D</a:t>
            </a:r>
            <a:r>
              <a:rPr lang="en-US" sz="3200" b="1" dirty="0">
                <a:solidFill>
                  <a:schemeClr val="bg1">
                    <a:lumMod val="85000"/>
                  </a:schemeClr>
                </a:solidFill>
                <a:latin typeface="Trebuchet MS" panose="020B0603020202020204" pitchFamily="34" charset="0"/>
              </a:rPr>
              <a:t>OE</a:t>
            </a:r>
            <a:endParaRPr lang="en-US" sz="32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A524A15-4A69-B4D5-A6F1-84A1F950B265}"/>
              </a:ext>
            </a:extLst>
          </p:cNvPr>
          <p:cNvSpPr txBox="1"/>
          <p:nvPr/>
        </p:nvSpPr>
        <p:spPr>
          <a:xfrm>
            <a:off x="-484323" y="3128182"/>
            <a:ext cx="4348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Trebuchet MS" panose="020B0603020202020204" pitchFamily="34" charset="0"/>
              </a:rPr>
              <a:t>Expenses – E</a:t>
            </a:r>
            <a:r>
              <a:rPr lang="en-US" sz="3200" b="1" dirty="0">
                <a:solidFill>
                  <a:schemeClr val="bg1">
                    <a:lumMod val="85000"/>
                  </a:schemeClr>
                </a:solidFill>
                <a:latin typeface="Trebuchet MS" panose="020B0603020202020204" pitchFamily="34" charset="0"/>
              </a:rPr>
              <a:t>OE</a:t>
            </a:r>
            <a:endParaRPr lang="en-US" sz="32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56DEE95-B8D3-B295-06F5-CB9F33327BE5}"/>
              </a:ext>
            </a:extLst>
          </p:cNvPr>
          <p:cNvSpPr txBox="1"/>
          <p:nvPr/>
        </p:nvSpPr>
        <p:spPr>
          <a:xfrm>
            <a:off x="6535078" y="3114833"/>
            <a:ext cx="524034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Investments will stay in Capital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0DDAC4B-4FCF-E040-3130-1DDD6D0AEB18}"/>
              </a:ext>
            </a:extLst>
          </p:cNvPr>
          <p:cNvSpPr txBox="1"/>
          <p:nvPr/>
        </p:nvSpPr>
        <p:spPr>
          <a:xfrm>
            <a:off x="8924337" y="4804869"/>
            <a:ext cx="2984032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C</a:t>
            </a:r>
            <a:r>
              <a:rPr lang="en-US" sz="2600" b="1" dirty="0" err="1">
                <a:solidFill>
                  <a:schemeClr val="tx2"/>
                </a:solidFill>
                <a:latin typeface="Trebuchet MS" panose="020B0603020202020204" pitchFamily="34" charset="0"/>
              </a:rPr>
              <a:t>Revenue</a:t>
            </a:r>
            <a:r>
              <a:rPr lang="en-US" sz="2600" b="1" dirty="0">
                <a:solidFill>
                  <a:schemeClr val="tx2"/>
                </a:solidFill>
                <a:latin typeface="Trebuchet MS" panose="020B0603020202020204" pitchFamily="34" charset="0"/>
              </a:rPr>
              <a:t> will have CR balance since it makes capital go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002155B-AD7D-EF89-CB99-C3BA32461B0F}"/>
              </a:ext>
            </a:extLst>
          </p:cNvPr>
          <p:cNvSpPr txBox="1"/>
          <p:nvPr/>
        </p:nvSpPr>
        <p:spPr>
          <a:xfrm>
            <a:off x="968044" y="4712483"/>
            <a:ext cx="409681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>
                <a:solidFill>
                  <a:schemeClr val="tx2"/>
                </a:solidFill>
                <a:latin typeface="Trebuchet MS" panose="020B0603020202020204" pitchFamily="34" charset="0"/>
              </a:rPr>
              <a:t> </a:t>
            </a: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Expenses &amp; Drawing will each have DR balances since Debits make capital go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73077F8-1D55-CD54-DB77-F8A522DD62CB}"/>
              </a:ext>
            </a:extLst>
          </p:cNvPr>
          <p:cNvSpPr txBox="1"/>
          <p:nvPr/>
        </p:nvSpPr>
        <p:spPr>
          <a:xfrm>
            <a:off x="702376" y="3695855"/>
            <a:ext cx="150470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B+       -</a:t>
            </a:r>
            <a:endParaRPr lang="en-US" dirty="0">
              <a:latin typeface="Trebuchet MS" panose="020B0603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811391D-EE8B-30EA-F80D-430771BD64C5}"/>
              </a:ext>
            </a:extLst>
          </p:cNvPr>
          <p:cNvSpPr txBox="1"/>
          <p:nvPr/>
        </p:nvSpPr>
        <p:spPr>
          <a:xfrm>
            <a:off x="3604722" y="3656217"/>
            <a:ext cx="150470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B+       -</a:t>
            </a:r>
            <a:endParaRPr lang="en-US" dirty="0">
              <a:latin typeface="Trebuchet MS" panose="020B0603020202020204" pitchFamily="34" charset="0"/>
            </a:endParaRPr>
          </a:p>
        </p:txBody>
      </p:sp>
      <p:sp>
        <p:nvSpPr>
          <p:cNvPr id="44" name="Arrow: Down 43">
            <a:extLst>
              <a:ext uri="{FF2B5EF4-FFF2-40B4-BE49-F238E27FC236}">
                <a16:creationId xmlns:a16="http://schemas.microsoft.com/office/drawing/2014/main" id="{7042D777-DDD0-2D33-8579-AC53944DE43C}"/>
              </a:ext>
            </a:extLst>
          </p:cNvPr>
          <p:cNvSpPr/>
          <p:nvPr/>
        </p:nvSpPr>
        <p:spPr>
          <a:xfrm>
            <a:off x="4474674" y="6068236"/>
            <a:ext cx="491055" cy="62445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46" name="Arrow: Up 45">
            <a:extLst>
              <a:ext uri="{FF2B5EF4-FFF2-40B4-BE49-F238E27FC236}">
                <a16:creationId xmlns:a16="http://schemas.microsoft.com/office/drawing/2014/main" id="{9B76A15E-91A0-DF8D-8A3B-F4AFF5DDDE9E}"/>
              </a:ext>
            </a:extLst>
          </p:cNvPr>
          <p:cNvSpPr/>
          <p:nvPr/>
        </p:nvSpPr>
        <p:spPr>
          <a:xfrm>
            <a:off x="11304981" y="6056660"/>
            <a:ext cx="486137" cy="52086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670B1DB-9DC5-9FEE-8BD4-EF3B4FDCB5AC}"/>
              </a:ext>
            </a:extLst>
          </p:cNvPr>
          <p:cNvSpPr txBox="1"/>
          <p:nvPr/>
        </p:nvSpPr>
        <p:spPr>
          <a:xfrm>
            <a:off x="5451890" y="2851002"/>
            <a:ext cx="2289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Trebuchet MS" panose="020B0603020202020204" pitchFamily="34" charset="0"/>
              </a:rPr>
              <a:t>  </a:t>
            </a:r>
            <a:r>
              <a:rPr lang="en-US" sz="1800" b="1" dirty="0">
                <a:solidFill>
                  <a:schemeClr val="tx2"/>
                </a:solidFill>
                <a:latin typeface="Trebuchet MS" panose="020B0603020202020204" pitchFamily="34" charset="0"/>
              </a:rPr>
              <a:t>—          </a:t>
            </a:r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B+</a:t>
            </a:r>
            <a:endParaRPr lang="en-US" dirty="0">
              <a:latin typeface="Trebuchet MS" panose="020B0603020202020204" pitchFamily="34" charset="0"/>
            </a:endParaRPr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BB4C6EF6-CBBF-D7FB-5478-C72997A3F465}"/>
              </a:ext>
            </a:extLst>
          </p:cNvPr>
          <p:cNvSpPr/>
          <p:nvPr/>
        </p:nvSpPr>
        <p:spPr>
          <a:xfrm>
            <a:off x="107284" y="217716"/>
            <a:ext cx="1781408" cy="1781408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AEBDFC-4A68-12AC-35CB-10041FEA4F2E}"/>
              </a:ext>
            </a:extLst>
          </p:cNvPr>
          <p:cNvSpPr txBox="1">
            <a:spLocks/>
          </p:cNvSpPr>
          <p:nvPr/>
        </p:nvSpPr>
        <p:spPr bwMode="gray">
          <a:xfrm>
            <a:off x="343755" y="952213"/>
            <a:ext cx="10961226" cy="1219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8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So we will give those 3 groups their </a:t>
            </a:r>
            <a:br>
              <a:rPr lang="en-US" sz="38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38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own identity during the year </a:t>
            </a:r>
            <a:br>
              <a:rPr lang="en-US" sz="38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32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  <a:t>(like kids going off to college)</a:t>
            </a:r>
            <a:br>
              <a:rPr lang="en-US" sz="3200" b="1" dirty="0">
                <a:ln/>
                <a:solidFill>
                  <a:schemeClr val="bg1"/>
                </a:solidFill>
                <a:latin typeface="Trebuchet MS" panose="020B0603020202020204" pitchFamily="34" charset="0"/>
              </a:rPr>
            </a:br>
            <a:endParaRPr lang="en-US" sz="3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869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9EA597-F4C1-3F96-4A98-458F05C49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5</a:t>
            </a:fld>
            <a:endParaRPr lang="en-US" noProof="0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4E0AD4F-D12C-B052-CCB6-5D677C24C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9197587" cy="706964"/>
          </a:xfrm>
        </p:spPr>
        <p:txBody>
          <a:bodyPr/>
          <a:lstStyle/>
          <a:p>
            <a:r>
              <a:rPr lang="en-US" sz="4400" b="1" dirty="0">
                <a:latin typeface="Trebuchet MS" panose="020B0603020202020204" pitchFamily="34" charset="0"/>
              </a:rPr>
              <a:t>Acronym to learn balance sides!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469426-9237-DDD5-BA22-1353D225E822}"/>
              </a:ext>
            </a:extLst>
          </p:cNvPr>
          <p:cNvSpPr/>
          <p:nvPr/>
        </p:nvSpPr>
        <p:spPr>
          <a:xfrm>
            <a:off x="2210764" y="2280210"/>
            <a:ext cx="2569580" cy="44794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387994-167B-054D-F532-60E174566646}"/>
              </a:ext>
            </a:extLst>
          </p:cNvPr>
          <p:cNvSpPr/>
          <p:nvPr/>
        </p:nvSpPr>
        <p:spPr>
          <a:xfrm>
            <a:off x="6865716" y="2280211"/>
            <a:ext cx="2569580" cy="44794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6110DF2-B9B3-3722-86F0-2CB36709F56C}"/>
              </a:ext>
            </a:extLst>
          </p:cNvPr>
          <p:cNvSpPr txBox="1">
            <a:spLocks/>
          </p:cNvSpPr>
          <p:nvPr/>
        </p:nvSpPr>
        <p:spPr bwMode="gray">
          <a:xfrm>
            <a:off x="2498710" y="2683879"/>
            <a:ext cx="1993688" cy="40757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D </a:t>
            </a:r>
          </a:p>
          <a:p>
            <a:pPr algn="ctr"/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E</a:t>
            </a:r>
          </a:p>
          <a:p>
            <a:pPr algn="ctr"/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A</a:t>
            </a:r>
          </a:p>
          <a:p>
            <a:pPr algn="ctr"/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D</a:t>
            </a:r>
          </a:p>
          <a:p>
            <a:pPr algn="ctr"/>
            <a:endParaRPr lang="en-US" sz="4200" dirty="0">
              <a:solidFill>
                <a:schemeClr val="tx2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EDF8F20-C568-DD52-B89B-1F3584D502F9}"/>
              </a:ext>
            </a:extLst>
          </p:cNvPr>
          <p:cNvSpPr txBox="1">
            <a:spLocks/>
          </p:cNvSpPr>
          <p:nvPr/>
        </p:nvSpPr>
        <p:spPr bwMode="gray">
          <a:xfrm>
            <a:off x="7153662" y="2701241"/>
            <a:ext cx="1993688" cy="40757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C</a:t>
            </a:r>
          </a:p>
          <a:p>
            <a:pPr algn="ctr"/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O</a:t>
            </a:r>
          </a:p>
          <a:p>
            <a:pPr algn="ctr"/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R</a:t>
            </a:r>
          </a:p>
          <a:p>
            <a:pPr algn="ctr"/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L </a:t>
            </a:r>
          </a:p>
          <a:p>
            <a:pPr algn="ctr"/>
            <a:endParaRPr lang="en-US" sz="4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604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9EA597-F4C1-3F96-4A98-458F05C49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6</a:t>
            </a:fld>
            <a:endParaRPr lang="en-US" noProof="0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4E0AD4F-D12C-B052-CCB6-5D677C24C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latin typeface="Trebuchet MS" panose="020B0603020202020204" pitchFamily="34" charset="0"/>
              </a:rPr>
              <a:t>Memorize DEAD &amp; CORL!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469426-9237-DDD5-BA22-1353D225E822}"/>
              </a:ext>
            </a:extLst>
          </p:cNvPr>
          <p:cNvSpPr/>
          <p:nvPr/>
        </p:nvSpPr>
        <p:spPr>
          <a:xfrm>
            <a:off x="1770927" y="2280210"/>
            <a:ext cx="3773345" cy="44794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387994-167B-054D-F532-60E174566646}"/>
              </a:ext>
            </a:extLst>
          </p:cNvPr>
          <p:cNvSpPr/>
          <p:nvPr/>
        </p:nvSpPr>
        <p:spPr>
          <a:xfrm>
            <a:off x="6647729" y="2280211"/>
            <a:ext cx="3773344" cy="44794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6110DF2-B9B3-3722-86F0-2CB36709F56C}"/>
              </a:ext>
            </a:extLst>
          </p:cNvPr>
          <p:cNvSpPr txBox="1">
            <a:spLocks/>
          </p:cNvSpPr>
          <p:nvPr/>
        </p:nvSpPr>
        <p:spPr bwMode="gray">
          <a:xfrm>
            <a:off x="1770927" y="2683879"/>
            <a:ext cx="3773345" cy="40757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60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D</a:t>
            </a:r>
            <a:r>
              <a:rPr lang="en-US" sz="6000" b="1" u="sng" dirty="0">
                <a:solidFill>
                  <a:schemeClr val="tx2"/>
                </a:solidFill>
                <a:latin typeface="Comic Sans MS" panose="030F0702030302020204" pitchFamily="66" charset="0"/>
              </a:rPr>
              <a:t>ebits</a:t>
            </a:r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</a:p>
          <a:p>
            <a:r>
              <a:rPr lang="en-US" sz="6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US" sz="5500" b="1" dirty="0">
                <a:solidFill>
                  <a:schemeClr val="tx2"/>
                </a:solidFill>
                <a:latin typeface="Comic Sans MS" panose="030F0702030302020204" pitchFamily="66" charset="0"/>
              </a:rPr>
              <a:t>xpenses</a:t>
            </a:r>
          </a:p>
          <a:p>
            <a:r>
              <a:rPr lang="en-US" sz="6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ssets</a:t>
            </a:r>
          </a:p>
          <a:p>
            <a:r>
              <a:rPr lang="en-US" sz="6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</a:t>
            </a:r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rawing</a:t>
            </a:r>
          </a:p>
          <a:p>
            <a:pPr algn="ctr"/>
            <a:endParaRPr lang="en-US" sz="4200" dirty="0">
              <a:solidFill>
                <a:schemeClr val="tx2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EDF8F20-C568-DD52-B89B-1F3584D502F9}"/>
              </a:ext>
            </a:extLst>
          </p:cNvPr>
          <p:cNvSpPr txBox="1">
            <a:spLocks/>
          </p:cNvSpPr>
          <p:nvPr/>
        </p:nvSpPr>
        <p:spPr bwMode="gray">
          <a:xfrm>
            <a:off x="6647728" y="2705581"/>
            <a:ext cx="3773345" cy="40757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60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  <a:r>
              <a:rPr lang="en-US" sz="6000" b="1" u="sng" dirty="0">
                <a:solidFill>
                  <a:schemeClr val="tx2"/>
                </a:solidFill>
                <a:latin typeface="Comic Sans MS" panose="030F0702030302020204" pitchFamily="66" charset="0"/>
              </a:rPr>
              <a:t>redits</a:t>
            </a:r>
          </a:p>
          <a:p>
            <a:r>
              <a:rPr lang="en-US" sz="6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</a:t>
            </a:r>
            <a:r>
              <a:rPr lang="en-US" sz="4800" b="1" spc="-100" dirty="0">
                <a:solidFill>
                  <a:schemeClr val="tx2"/>
                </a:solidFill>
                <a:latin typeface="Comic Sans MS" panose="030F0702030302020204" pitchFamily="66" charset="0"/>
              </a:rPr>
              <a:t>wner’s Eq.</a:t>
            </a:r>
          </a:p>
          <a:p>
            <a:r>
              <a:rPr lang="en-US" sz="6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</a:t>
            </a:r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evenue</a:t>
            </a:r>
          </a:p>
          <a:p>
            <a:r>
              <a:rPr lang="en-US" sz="6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</a:t>
            </a:r>
            <a:r>
              <a:rPr lang="en-US" sz="6000" b="1" dirty="0">
                <a:solidFill>
                  <a:schemeClr val="tx2"/>
                </a:solidFill>
                <a:latin typeface="Comic Sans MS" panose="030F0702030302020204" pitchFamily="66" charset="0"/>
              </a:rPr>
              <a:t>iabilities </a:t>
            </a:r>
          </a:p>
          <a:p>
            <a:pPr algn="ctr"/>
            <a:endParaRPr lang="en-US" sz="4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420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7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664766"/>
            <a:ext cx="10961226" cy="1219074"/>
          </a:xfrm>
        </p:spPr>
        <p:txBody>
          <a:bodyPr/>
          <a:lstStyle/>
          <a:p>
            <a:pPr algn="ctr"/>
            <a:r>
              <a:rPr lang="en-US" sz="4000" b="1" dirty="0">
                <a:ln/>
                <a:solidFill>
                  <a:schemeClr val="bg1"/>
                </a:solidFill>
              </a:rPr>
              <a:t>Now, let’s practice the Steps 1-5</a:t>
            </a:r>
            <a:br>
              <a:rPr lang="en-US" sz="4000" b="1" dirty="0">
                <a:ln/>
                <a:solidFill>
                  <a:schemeClr val="bg1"/>
                </a:solidFill>
              </a:rPr>
            </a:br>
            <a:r>
              <a:rPr lang="en-US" sz="4000" b="1" dirty="0">
                <a:ln/>
                <a:solidFill>
                  <a:schemeClr val="bg1"/>
                </a:solidFill>
              </a:rPr>
              <a:t>of the accounting cycle…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ECD97A-7B1E-5731-4154-2B6759FEDC86}"/>
              </a:ext>
            </a:extLst>
          </p:cNvPr>
          <p:cNvSpPr txBox="1"/>
          <p:nvPr/>
        </p:nvSpPr>
        <p:spPr>
          <a:xfrm>
            <a:off x="1610810" y="2658903"/>
            <a:ext cx="8970380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hangingPunct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en-US" sz="4000" b="1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4000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ollect source docs </a:t>
            </a:r>
            <a:endParaRPr lang="en-US" sz="4000" dirty="0">
              <a:solidFill>
                <a:schemeClr val="tx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hangingPunct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en-US" sz="4000" b="1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4000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nalyze transactions into DR/CR </a:t>
            </a:r>
            <a:endParaRPr lang="en-US" sz="4000" dirty="0">
              <a:solidFill>
                <a:schemeClr val="tx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hangingPunct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en-US" sz="4000" b="1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4000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ecord in journal </a:t>
            </a:r>
            <a:endParaRPr lang="en-US" sz="4000" dirty="0">
              <a:solidFill>
                <a:schemeClr val="tx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hangingPunct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en-US" sz="4000" b="1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4000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ost to ledger  </a:t>
            </a:r>
          </a:p>
          <a:p>
            <a:pPr marL="0" marR="0" hangingPunct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(T-Accounts serve as journal/ledger)</a:t>
            </a:r>
          </a:p>
          <a:p>
            <a:pPr marL="0" marR="0" hangingPunct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en-US" sz="4000" b="1" dirty="0">
                <a:solidFill>
                  <a:schemeClr val="tx2"/>
                </a:solidFill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40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rial balance</a:t>
            </a:r>
            <a:endParaRPr lang="en-US" sz="4000" dirty="0">
              <a:solidFill>
                <a:schemeClr val="tx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hangingPunct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04684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8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664766"/>
            <a:ext cx="10961226" cy="1219074"/>
          </a:xfrm>
        </p:spPr>
        <p:txBody>
          <a:bodyPr/>
          <a:lstStyle/>
          <a:p>
            <a:pPr algn="ctr"/>
            <a:r>
              <a:rPr lang="en-US" sz="4200" b="1" dirty="0">
                <a:ln/>
                <a:solidFill>
                  <a:schemeClr val="bg1"/>
                </a:solidFill>
              </a:rPr>
              <a:t>Using the ‘early-super-problem-</a:t>
            </a:r>
            <a:br>
              <a:rPr lang="en-US" sz="4200" b="1" dirty="0">
                <a:ln/>
                <a:solidFill>
                  <a:schemeClr val="bg1"/>
                </a:solidFill>
              </a:rPr>
            </a:br>
            <a:r>
              <a:rPr lang="en-US" sz="4200" b="1" dirty="0">
                <a:ln/>
                <a:solidFill>
                  <a:schemeClr val="bg1"/>
                </a:solidFill>
              </a:rPr>
              <a:t>practice’ handout …</a:t>
            </a:r>
            <a:endParaRPr lang="en-US" sz="4200" dirty="0">
              <a:solidFill>
                <a:schemeClr val="bg1"/>
              </a:solidFill>
            </a:endParaRPr>
          </a:p>
        </p:txBody>
      </p:sp>
      <p:pic>
        <p:nvPicPr>
          <p:cNvPr id="5" name="Picture 4" descr="A blue and green banner with green text&#10;&#10;Description automatically generated">
            <a:extLst>
              <a:ext uri="{FF2B5EF4-FFF2-40B4-BE49-F238E27FC236}">
                <a16:creationId xmlns:a16="http://schemas.microsoft.com/office/drawing/2014/main" id="{5F0A643B-0CA0-6696-B690-71883929F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6093" y="3272613"/>
            <a:ext cx="4465526" cy="34030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8FEAC6-ADA3-3914-E46B-F2B1DB313D62}"/>
              </a:ext>
            </a:extLst>
          </p:cNvPr>
          <p:cNvSpPr txBox="1"/>
          <p:nvPr/>
        </p:nvSpPr>
        <p:spPr>
          <a:xfrm>
            <a:off x="2078591" y="2555302"/>
            <a:ext cx="69005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</a:rPr>
              <a:t>Accountingrocks.net / Lessons</a:t>
            </a:r>
          </a:p>
        </p:txBody>
      </p:sp>
    </p:spTree>
    <p:extLst>
      <p:ext uri="{BB962C8B-B14F-4D97-AF65-F5344CB8AC3E}">
        <p14:creationId xmlns:p14="http://schemas.microsoft.com/office/powerpoint/2010/main" val="822286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9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179" y="679572"/>
            <a:ext cx="9459361" cy="1219074"/>
          </a:xfrm>
        </p:spPr>
        <p:txBody>
          <a:bodyPr/>
          <a:lstStyle/>
          <a:p>
            <a:pPr marL="0" marR="0" algn="ctr" hangingPunct="0">
              <a:spcBef>
                <a:spcPts val="0"/>
              </a:spcBef>
              <a:spcAft>
                <a:spcPts val="0"/>
              </a:spcAft>
            </a:pPr>
            <a:r>
              <a:rPr lang="en-US" sz="22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Kellan Moore began business operations on March 1, 2022, designing </a:t>
            </a:r>
            <a:br>
              <a:rPr lang="en-US" sz="22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building web pages for the public.  His March transactions are </a:t>
            </a:r>
            <a:br>
              <a:rPr lang="en-US" sz="22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below.  For questions 1-26, indicate the letter of the corresponding </a:t>
            </a:r>
            <a:br>
              <a:rPr lang="en-US" sz="22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accounts that are debited and credited for each transaction.  </a:t>
            </a:r>
            <a:endParaRPr lang="en-US" sz="22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C5A657E-F774-E89C-2BBD-E812089EC2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006305"/>
              </p:ext>
            </p:extLst>
          </p:nvPr>
        </p:nvGraphicFramePr>
        <p:xfrm>
          <a:off x="464916" y="2615878"/>
          <a:ext cx="11262167" cy="3819647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660319">
                  <a:extLst>
                    <a:ext uri="{9D8B030D-6E8A-4147-A177-3AD203B41FA5}">
                      <a16:colId xmlns:a16="http://schemas.microsoft.com/office/drawing/2014/main" val="877069486"/>
                    </a:ext>
                  </a:extLst>
                </a:gridCol>
                <a:gridCol w="3960763">
                  <a:extLst>
                    <a:ext uri="{9D8B030D-6E8A-4147-A177-3AD203B41FA5}">
                      <a16:colId xmlns:a16="http://schemas.microsoft.com/office/drawing/2014/main" val="2409024459"/>
                    </a:ext>
                  </a:extLst>
                </a:gridCol>
                <a:gridCol w="1660319">
                  <a:extLst>
                    <a:ext uri="{9D8B030D-6E8A-4147-A177-3AD203B41FA5}">
                      <a16:colId xmlns:a16="http://schemas.microsoft.com/office/drawing/2014/main" val="1214881954"/>
                    </a:ext>
                  </a:extLst>
                </a:gridCol>
                <a:gridCol w="3980766">
                  <a:extLst>
                    <a:ext uri="{9D8B030D-6E8A-4147-A177-3AD203B41FA5}">
                      <a16:colId xmlns:a16="http://schemas.microsoft.com/office/drawing/2014/main" val="3303561111"/>
                    </a:ext>
                  </a:extLst>
                </a:gridCol>
              </a:tblGrid>
              <a:tr h="542730"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Acct #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Account Title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Acct #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Account Title</a:t>
                      </a:r>
                      <a:endParaRPr lang="en-US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8169462"/>
                  </a:ext>
                </a:extLst>
              </a:tr>
              <a:tr h="542908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100</a:t>
                      </a:r>
                      <a:endParaRPr lang="en-US" sz="2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Cash in Bank</a:t>
                      </a:r>
                      <a:endParaRPr lang="en-US" sz="2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200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Accounts Payable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5950589"/>
                  </a:ext>
                </a:extLst>
              </a:tr>
              <a:tr h="542908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105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Accounts Receivable</a:t>
                      </a:r>
                      <a:endParaRPr lang="en-US" sz="2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300</a:t>
                      </a:r>
                      <a:endParaRPr lang="en-US" sz="2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Kellan Moore, Capital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5215455"/>
                  </a:ext>
                </a:extLst>
              </a:tr>
              <a:tr h="562377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110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Office/Comp. Supplies</a:t>
                      </a:r>
                      <a:endParaRPr lang="en-US" sz="2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305</a:t>
                      </a:r>
                      <a:endParaRPr lang="en-US" sz="2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Kellan Moore, Drawing</a:t>
                      </a:r>
                      <a:endParaRPr lang="en-US" sz="2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4024270"/>
                  </a:ext>
                </a:extLst>
              </a:tr>
              <a:tr h="542908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115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Prepaid Insurance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400</a:t>
                      </a:r>
                      <a:endParaRPr lang="en-US" sz="2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Prof. Fees Revenue</a:t>
                      </a:r>
                      <a:endParaRPr lang="en-US" sz="2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8665660"/>
                  </a:ext>
                </a:extLst>
              </a:tr>
              <a:tr h="542908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120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Office Furniture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500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Telephone Expense</a:t>
                      </a:r>
                      <a:endParaRPr lang="en-US" sz="2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49143857"/>
                  </a:ext>
                </a:extLst>
              </a:tr>
              <a:tr h="542908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125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Computer Equipment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</a:rPr>
                        <a:t>505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Internet Expense</a:t>
                      </a:r>
                      <a:endParaRPr lang="en-US" sz="2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2229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4287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10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1263"/>
            <a:ext cx="10961226" cy="1219074"/>
          </a:xfrm>
        </p:spPr>
        <p:txBody>
          <a:bodyPr/>
          <a:lstStyle/>
          <a:p>
            <a:pPr algn="ctr"/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T1</a:t>
            </a:r>
            <a:r>
              <a:rPr lang="en-US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Kellan used his personal savings of </a:t>
            </a:r>
            <a:b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$3,000 to invest in the business</a:t>
            </a:r>
            <a:endParaRPr lang="en-US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4F71E41-0C7A-628A-3D41-95D0C7DD636D}"/>
              </a:ext>
            </a:extLst>
          </p:cNvPr>
          <p:cNvSpPr txBox="1">
            <a:spLocks/>
          </p:cNvSpPr>
          <p:nvPr/>
        </p:nvSpPr>
        <p:spPr bwMode="gray">
          <a:xfrm>
            <a:off x="881233" y="2703087"/>
            <a:ext cx="4288022" cy="1219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100  Cash - A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F5EF8D9-7B3D-9B35-0C95-F4A532CADD72}"/>
              </a:ext>
            </a:extLst>
          </p:cNvPr>
          <p:cNvGrpSpPr/>
          <p:nvPr/>
        </p:nvGrpSpPr>
        <p:grpSpPr>
          <a:xfrm>
            <a:off x="862715" y="3626377"/>
            <a:ext cx="4288022" cy="1847320"/>
            <a:chOff x="254993" y="3546479"/>
            <a:chExt cx="2441915" cy="2397889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F79BACA-4746-10D7-7428-6C809B34C373}"/>
                </a:ext>
              </a:extLst>
            </p:cNvPr>
            <p:cNvCxnSpPr>
              <a:cxnSpLocks/>
            </p:cNvCxnSpPr>
            <p:nvPr/>
          </p:nvCxnSpPr>
          <p:spPr>
            <a:xfrm>
              <a:off x="254993" y="3546479"/>
              <a:ext cx="2441915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8593D12-916E-8404-2F64-9821BCC8DF07}"/>
                </a:ext>
              </a:extLst>
            </p:cNvPr>
            <p:cNvCxnSpPr>
              <a:cxnSpLocks/>
            </p:cNvCxnSpPr>
            <p:nvPr/>
          </p:nvCxnSpPr>
          <p:spPr>
            <a:xfrm>
              <a:off x="1477879" y="3581203"/>
              <a:ext cx="0" cy="2363165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F793A2E5-ECE9-55F7-604E-49508B277924}"/>
              </a:ext>
            </a:extLst>
          </p:cNvPr>
          <p:cNvSpPr txBox="1"/>
          <p:nvPr/>
        </p:nvSpPr>
        <p:spPr>
          <a:xfrm>
            <a:off x="2034953" y="3545380"/>
            <a:ext cx="1758663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B+       -</a:t>
            </a:r>
            <a:endParaRPr lang="en-US" dirty="0">
              <a:latin typeface="Trebuchet MS" panose="020B0603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04EEEC0-377B-1AAE-412C-C2F21B89C860}"/>
              </a:ext>
            </a:extLst>
          </p:cNvPr>
          <p:cNvGrpSpPr/>
          <p:nvPr/>
        </p:nvGrpSpPr>
        <p:grpSpPr>
          <a:xfrm>
            <a:off x="6854493" y="3626377"/>
            <a:ext cx="4499172" cy="1847320"/>
            <a:chOff x="254993" y="3546479"/>
            <a:chExt cx="2441915" cy="2397889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0B9F153F-7A53-A683-F474-B769D59F8CEA}"/>
                </a:ext>
              </a:extLst>
            </p:cNvPr>
            <p:cNvCxnSpPr>
              <a:cxnSpLocks/>
            </p:cNvCxnSpPr>
            <p:nvPr/>
          </p:nvCxnSpPr>
          <p:spPr>
            <a:xfrm>
              <a:off x="254993" y="3546479"/>
              <a:ext cx="2441915" cy="0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60CF2F8-56E5-8A2D-3FBA-3BF6F2669BA0}"/>
                </a:ext>
              </a:extLst>
            </p:cNvPr>
            <p:cNvCxnSpPr>
              <a:cxnSpLocks/>
            </p:cNvCxnSpPr>
            <p:nvPr/>
          </p:nvCxnSpPr>
          <p:spPr>
            <a:xfrm>
              <a:off x="1477879" y="3581203"/>
              <a:ext cx="0" cy="2363165"/>
            </a:xfrm>
            <a:prstGeom prst="line">
              <a:avLst/>
            </a:prstGeom>
            <a:ln w="635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A388092F-03C4-6B2B-501B-91C94C5AA045}"/>
              </a:ext>
            </a:extLst>
          </p:cNvPr>
          <p:cNvSpPr txBox="1">
            <a:spLocks/>
          </p:cNvSpPr>
          <p:nvPr/>
        </p:nvSpPr>
        <p:spPr bwMode="gray">
          <a:xfrm>
            <a:off x="5965395" y="2714148"/>
            <a:ext cx="5944953" cy="1219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300  K.M., Capital - OE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DB9FDD-82C2-3845-2F22-6D52ABBE7245}"/>
              </a:ext>
            </a:extLst>
          </p:cNvPr>
          <p:cNvSpPr txBox="1"/>
          <p:nvPr/>
        </p:nvSpPr>
        <p:spPr>
          <a:xfrm>
            <a:off x="7934618" y="3541499"/>
            <a:ext cx="2289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Trebuchet MS" panose="020B0603020202020204" pitchFamily="34" charset="0"/>
              </a:rPr>
              <a:t>       </a:t>
            </a:r>
            <a:r>
              <a:rPr lang="en-US" sz="1800" b="1" dirty="0">
                <a:solidFill>
                  <a:schemeClr val="tx2"/>
                </a:solidFill>
                <a:latin typeface="Trebuchet MS" panose="020B0603020202020204" pitchFamily="34" charset="0"/>
              </a:rPr>
              <a:t>—          </a:t>
            </a:r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B+</a:t>
            </a:r>
            <a:endParaRPr lang="en-US" dirty="0">
              <a:latin typeface="Trebuchet MS" panose="020B0603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0E84D0E-4311-0AAB-9905-E33B3A6066BC}"/>
              </a:ext>
            </a:extLst>
          </p:cNvPr>
          <p:cNvSpPr txBox="1"/>
          <p:nvPr/>
        </p:nvSpPr>
        <p:spPr>
          <a:xfrm>
            <a:off x="838334" y="3948902"/>
            <a:ext cx="200507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AutoNum type="arabicParenBoth"/>
            </a:pP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3,000</a:t>
            </a:r>
          </a:p>
          <a:p>
            <a:endParaRPr lang="en-US" sz="2800" b="1" dirty="0">
              <a:solidFill>
                <a:schemeClr val="tx2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More cash</a:t>
            </a:r>
            <a:endParaRPr lang="en-US" sz="2800" b="1" dirty="0">
              <a:latin typeface="Trebuchet MS" panose="020B0603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FC73A0-8909-B207-9A0B-27E1EAA3EF5E}"/>
              </a:ext>
            </a:extLst>
          </p:cNvPr>
          <p:cNvSpPr txBox="1"/>
          <p:nvPr/>
        </p:nvSpPr>
        <p:spPr>
          <a:xfrm>
            <a:off x="9181888" y="3881470"/>
            <a:ext cx="243231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3,000   (1)</a:t>
            </a:r>
          </a:p>
          <a:p>
            <a:endParaRPr lang="en-US" sz="2800" b="1" dirty="0">
              <a:solidFill>
                <a:schemeClr val="tx2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More capital </a:t>
            </a:r>
            <a:endParaRPr lang="en-US" sz="2800" b="1" dirty="0">
              <a:latin typeface="Trebuchet MS" panose="020B0603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BA67DA4-5E63-A5EC-1474-BD013732CD09}"/>
              </a:ext>
            </a:extLst>
          </p:cNvPr>
          <p:cNvSpPr txBox="1"/>
          <p:nvPr/>
        </p:nvSpPr>
        <p:spPr>
          <a:xfrm>
            <a:off x="3025244" y="5894297"/>
            <a:ext cx="77613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Enter 100 by #1     and 300 by #2</a:t>
            </a:r>
            <a:endParaRPr lang="en-US" sz="28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631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11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1013013"/>
            <a:ext cx="10961226" cy="1219074"/>
          </a:xfrm>
        </p:spPr>
        <p:txBody>
          <a:bodyPr/>
          <a:lstStyle/>
          <a:p>
            <a:pPr algn="ctr"/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T2 	Purchased paper, and various other </a:t>
            </a:r>
            <a:b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supplies for $160 with check #101</a:t>
            </a:r>
            <a:r>
              <a:rPr lang="en-US" sz="18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07F6ADF-8026-3A71-317C-54B6069EA560}"/>
              </a:ext>
            </a:extLst>
          </p:cNvPr>
          <p:cNvGrpSpPr/>
          <p:nvPr/>
        </p:nvGrpSpPr>
        <p:grpSpPr>
          <a:xfrm>
            <a:off x="385658" y="2664588"/>
            <a:ext cx="5944953" cy="2837413"/>
            <a:chOff x="860958" y="2714148"/>
            <a:chExt cx="5944953" cy="2837413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04EEEC0-377B-1AAE-412C-C2F21B89C860}"/>
                </a:ext>
              </a:extLst>
            </p:cNvPr>
            <p:cNvGrpSpPr/>
            <p:nvPr/>
          </p:nvGrpSpPr>
          <p:grpSpPr>
            <a:xfrm>
              <a:off x="1163389" y="3704241"/>
              <a:ext cx="5549925" cy="1847320"/>
              <a:chOff x="254993" y="3546479"/>
              <a:chExt cx="2441915" cy="2397889"/>
            </a:xfrm>
          </p:grpSpPr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0B9F153F-7A53-A683-F474-B769D59F8C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993" y="3546479"/>
                <a:ext cx="2441915" cy="0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D60CF2F8-56E5-8A2D-3FBA-3BF6F2669B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7879" y="3581203"/>
                <a:ext cx="0" cy="2363165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itle 1">
              <a:extLst>
                <a:ext uri="{FF2B5EF4-FFF2-40B4-BE49-F238E27FC236}">
                  <a16:creationId xmlns:a16="http://schemas.microsoft.com/office/drawing/2014/main" id="{A388092F-03C4-6B2B-501B-91C94C5AA045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860958" y="2714148"/>
              <a:ext cx="5944953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110 Ofc/Comp Sup -A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8DB9FDD-82C2-3845-2F22-6D52ABBE7245}"/>
                </a:ext>
              </a:extLst>
            </p:cNvPr>
            <p:cNvSpPr txBox="1"/>
            <p:nvPr/>
          </p:nvSpPr>
          <p:spPr>
            <a:xfrm>
              <a:off x="2969078" y="3645674"/>
              <a:ext cx="22898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solidFill>
                    <a:schemeClr val="tx2"/>
                  </a:solidFill>
                  <a:latin typeface="Trebuchet MS" panose="020B0603020202020204" pitchFamily="34" charset="0"/>
                </a:rPr>
                <a:t>   </a:t>
              </a:r>
              <a:r>
                <a:rPr lang="en-US" sz="2400" b="1" dirty="0">
                  <a:solidFill>
                    <a:schemeClr val="tx2"/>
                  </a:solidFill>
                  <a:latin typeface="Trebuchet MS" panose="020B0603020202020204" pitchFamily="34" charset="0"/>
                </a:rPr>
                <a:t>B+       -</a:t>
              </a:r>
              <a:endParaRPr lang="en-US" dirty="0">
                <a:latin typeface="Trebuchet MS" panose="020B0603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3FC73A0-8909-B207-9A0B-27E1EAA3EF5E}"/>
                </a:ext>
              </a:extLst>
            </p:cNvPr>
            <p:cNvSpPr txBox="1"/>
            <p:nvPr/>
          </p:nvSpPr>
          <p:spPr>
            <a:xfrm>
              <a:off x="1354577" y="3946966"/>
              <a:ext cx="2691760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(2)     160</a:t>
              </a:r>
            </a:p>
            <a:p>
              <a:endPara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More supplies </a:t>
              </a:r>
              <a:endParaRPr lang="en-US" sz="2800" b="1" dirty="0">
                <a:latin typeface="Trebuchet MS" panose="020B060302020202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0E757DC-8718-9AB8-6D55-2F340EE833EA}"/>
              </a:ext>
            </a:extLst>
          </p:cNvPr>
          <p:cNvGrpSpPr/>
          <p:nvPr/>
        </p:nvGrpSpPr>
        <p:grpSpPr>
          <a:xfrm>
            <a:off x="7045132" y="2763948"/>
            <a:ext cx="4540555" cy="2770610"/>
            <a:chOff x="838333" y="2703087"/>
            <a:chExt cx="4540555" cy="2770610"/>
          </a:xfrm>
        </p:grpSpPr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14F71E41-0C7A-628A-3D41-95D0C7DD636D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881233" y="2703087"/>
              <a:ext cx="4288022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100  Cash - A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E562B8C-B41C-9BBD-F74C-E20440782D64}"/>
                </a:ext>
              </a:extLst>
            </p:cNvPr>
            <p:cNvGrpSpPr/>
            <p:nvPr/>
          </p:nvGrpSpPr>
          <p:grpSpPr>
            <a:xfrm>
              <a:off x="838333" y="3574702"/>
              <a:ext cx="4540555" cy="1898995"/>
              <a:chOff x="838333" y="3574702"/>
              <a:chExt cx="4540555" cy="1898995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A702AF1D-4A80-3203-F759-8823346A8DD8}"/>
                  </a:ext>
                </a:extLst>
              </p:cNvPr>
              <p:cNvGrpSpPr/>
              <p:nvPr/>
            </p:nvGrpSpPr>
            <p:grpSpPr>
              <a:xfrm>
                <a:off x="862715" y="3574702"/>
                <a:ext cx="4288022" cy="1898995"/>
                <a:chOff x="532786" y="3574702"/>
                <a:chExt cx="3668825" cy="1898995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6F5EF8D9-7B3D-9B35-0C95-F4A532CADD72}"/>
                    </a:ext>
                  </a:extLst>
                </p:cNvPr>
                <p:cNvGrpSpPr/>
                <p:nvPr/>
              </p:nvGrpSpPr>
              <p:grpSpPr>
                <a:xfrm>
                  <a:off x="532786" y="3626377"/>
                  <a:ext cx="3668825" cy="1847320"/>
                  <a:chOff x="254993" y="3546479"/>
                  <a:chExt cx="2441915" cy="2397889"/>
                </a:xfrm>
              </p:grpSpPr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3F79BACA-4746-10D7-7428-6C809B34C37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54993" y="3546479"/>
                    <a:ext cx="2441915" cy="0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Straight Connector 26">
                    <a:extLst>
                      <a:ext uri="{FF2B5EF4-FFF2-40B4-BE49-F238E27FC236}">
                        <a16:creationId xmlns:a16="http://schemas.microsoft.com/office/drawing/2014/main" id="{08593D12-916E-8404-2F64-9821BCC8DF0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77879" y="3581203"/>
                    <a:ext cx="0" cy="2363165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F793A2E5-ECE9-55F7-604E-49508B277924}"/>
                    </a:ext>
                  </a:extLst>
                </p:cNvPr>
                <p:cNvSpPr txBox="1"/>
                <p:nvPr/>
              </p:nvSpPr>
              <p:spPr>
                <a:xfrm>
                  <a:off x="1756289" y="3574702"/>
                  <a:ext cx="1504709" cy="4770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tx2"/>
                      </a:solidFill>
                      <a:latin typeface="Trebuchet MS" panose="020B0603020202020204" pitchFamily="34" charset="0"/>
                    </a:rPr>
                    <a:t>B+       -</a:t>
                  </a:r>
                  <a:endParaRPr lang="en-US" dirty="0">
                    <a:latin typeface="Trebuchet MS" panose="020B0603020202020204" pitchFamily="34" charset="0"/>
                  </a:endParaRPr>
                </a:p>
              </p:txBody>
            </p: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0E84D0E-4311-0AAB-9905-E33B3A6066BC}"/>
                  </a:ext>
                </a:extLst>
              </p:cNvPr>
              <p:cNvSpPr txBox="1"/>
              <p:nvPr/>
            </p:nvSpPr>
            <p:spPr>
              <a:xfrm>
                <a:off x="838333" y="3948902"/>
                <a:ext cx="2393239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514350" indent="-514350">
                  <a:buAutoNum type="arabicParenBoth"/>
                </a:pPr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  3,000</a:t>
                </a:r>
              </a:p>
              <a:p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1B51BA5-968A-4E4E-301C-49FE90809DCA}"/>
                  </a:ext>
                </a:extLst>
              </p:cNvPr>
              <p:cNvSpPr txBox="1"/>
              <p:nvPr/>
            </p:nvSpPr>
            <p:spPr>
              <a:xfrm>
                <a:off x="2946577" y="3935404"/>
                <a:ext cx="2432311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160   (2)</a:t>
                </a:r>
              </a:p>
              <a:p>
                <a:pPr algn="r"/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Less cash</a:t>
                </a:r>
                <a:endParaRPr lang="en-US" sz="2800" b="1" dirty="0">
                  <a:latin typeface="Trebuchet MS" panose="020B0603020202020204" pitchFamily="34" charset="0"/>
                </a:endParaRPr>
              </a:p>
            </p:txBody>
          </p:sp>
        </p:grp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F25351D7-EB2F-19EF-929D-4310D81E7A4C}"/>
              </a:ext>
            </a:extLst>
          </p:cNvPr>
          <p:cNvSpPr txBox="1"/>
          <p:nvPr/>
        </p:nvSpPr>
        <p:spPr>
          <a:xfrm>
            <a:off x="3592360" y="5805904"/>
            <a:ext cx="58460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Enter 110 by #3     and 100 by #4</a:t>
            </a:r>
            <a:endParaRPr lang="en-US" sz="28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569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12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1322751"/>
            <a:ext cx="10961226" cy="1219074"/>
          </a:xfrm>
        </p:spPr>
        <p:txBody>
          <a:bodyPr/>
          <a:lstStyle/>
          <a:p>
            <a:pPr algn="ctr"/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T3	Invested computer and printer, </a:t>
            </a:r>
            <a:b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valued at $1,800, in the business</a:t>
            </a:r>
            <a:b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FE27FD6-111F-07A4-B075-D6B7FDE0497F}"/>
              </a:ext>
            </a:extLst>
          </p:cNvPr>
          <p:cNvGrpSpPr/>
          <p:nvPr/>
        </p:nvGrpSpPr>
        <p:grpSpPr>
          <a:xfrm>
            <a:off x="306487" y="2710165"/>
            <a:ext cx="5349630" cy="2801411"/>
            <a:chOff x="271762" y="2687015"/>
            <a:chExt cx="5349630" cy="2801411"/>
          </a:xfrm>
        </p:grpSpPr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14F71E41-0C7A-628A-3D41-95D0C7DD636D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271762" y="2687015"/>
              <a:ext cx="5349630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125 Comp. Eqp-A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702AF1D-4A80-3203-F759-8823346A8DD8}"/>
                </a:ext>
              </a:extLst>
            </p:cNvPr>
            <p:cNvGrpSpPr/>
            <p:nvPr/>
          </p:nvGrpSpPr>
          <p:grpSpPr>
            <a:xfrm>
              <a:off x="584922" y="3560769"/>
              <a:ext cx="4843179" cy="1912928"/>
              <a:chOff x="532786" y="3560769"/>
              <a:chExt cx="3668825" cy="1912928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6F5EF8D9-7B3D-9B35-0C95-F4A532CADD72}"/>
                  </a:ext>
                </a:extLst>
              </p:cNvPr>
              <p:cNvGrpSpPr/>
              <p:nvPr/>
            </p:nvGrpSpPr>
            <p:grpSpPr>
              <a:xfrm>
                <a:off x="532786" y="3626377"/>
                <a:ext cx="3668825" cy="1847320"/>
                <a:chOff x="254993" y="3546479"/>
                <a:chExt cx="2441915" cy="2397889"/>
              </a:xfrm>
            </p:grpSpPr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3F79BACA-4746-10D7-7428-6C809B34C37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4993" y="3546479"/>
                  <a:ext cx="2441915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08593D12-916E-8404-2F64-9821BCC8DF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7879" y="3581203"/>
                  <a:ext cx="0" cy="2363165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793A2E5-ECE9-55F7-604E-49508B277924}"/>
                  </a:ext>
                </a:extLst>
              </p:cNvPr>
              <p:cNvSpPr txBox="1"/>
              <p:nvPr/>
            </p:nvSpPr>
            <p:spPr>
              <a:xfrm>
                <a:off x="1796223" y="3560769"/>
                <a:ext cx="1504709" cy="4770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B+       -</a:t>
                </a:r>
                <a:endParaRPr lang="en-US" dirty="0">
                  <a:latin typeface="Trebuchet MS" panose="020B0603020202020204" pitchFamily="34" charset="0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3FC73A0-8909-B207-9A0B-27E1EAA3EF5E}"/>
                </a:ext>
              </a:extLst>
            </p:cNvPr>
            <p:cNvSpPr txBox="1"/>
            <p:nvPr/>
          </p:nvSpPr>
          <p:spPr>
            <a:xfrm>
              <a:off x="392609" y="4103431"/>
              <a:ext cx="2691760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(3)     1,800</a:t>
              </a:r>
            </a:p>
            <a:p>
              <a:endPara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More biz. eqp. </a:t>
              </a:r>
              <a:endParaRPr lang="en-US" sz="2800" b="1" dirty="0">
                <a:latin typeface="Trebuchet MS" panose="020B0603020202020204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978263-3EFD-59B8-1697-031B0CF8F1A9}"/>
              </a:ext>
            </a:extLst>
          </p:cNvPr>
          <p:cNvGrpSpPr/>
          <p:nvPr/>
        </p:nvGrpSpPr>
        <p:grpSpPr>
          <a:xfrm>
            <a:off x="5975285" y="2729122"/>
            <a:ext cx="5944953" cy="3254989"/>
            <a:chOff x="5975285" y="2729122"/>
            <a:chExt cx="5944953" cy="3254989"/>
          </a:xfrm>
        </p:grpSpPr>
        <p:sp>
          <p:nvSpPr>
            <p:cNvPr id="14" name="Title 1">
              <a:extLst>
                <a:ext uri="{FF2B5EF4-FFF2-40B4-BE49-F238E27FC236}">
                  <a16:creationId xmlns:a16="http://schemas.microsoft.com/office/drawing/2014/main" id="{51D49021-C205-DFB8-0CF9-2A3F7C53F6EF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5975285" y="2729122"/>
              <a:ext cx="5944953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300 K.M., Capital - OE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53D032D-F988-C34F-8024-813F87F167CF}"/>
                </a:ext>
              </a:extLst>
            </p:cNvPr>
            <p:cNvGrpSpPr/>
            <p:nvPr/>
          </p:nvGrpSpPr>
          <p:grpSpPr>
            <a:xfrm>
              <a:off x="6854493" y="3560769"/>
              <a:ext cx="4714202" cy="2423342"/>
              <a:chOff x="6854493" y="3560769"/>
              <a:chExt cx="4714202" cy="2423342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304EEEC0-377B-1AAE-412C-C2F21B89C860}"/>
                  </a:ext>
                </a:extLst>
              </p:cNvPr>
              <p:cNvGrpSpPr/>
              <p:nvPr/>
            </p:nvGrpSpPr>
            <p:grpSpPr>
              <a:xfrm>
                <a:off x="6854493" y="3626377"/>
                <a:ext cx="4499172" cy="2357734"/>
                <a:chOff x="254993" y="3546479"/>
                <a:chExt cx="2441915" cy="2397889"/>
              </a:xfrm>
            </p:grpSpPr>
            <p:cxnSp>
              <p:nvCxnSpPr>
                <p:cNvPr id="3" name="Straight Connector 2">
                  <a:extLst>
                    <a:ext uri="{FF2B5EF4-FFF2-40B4-BE49-F238E27FC236}">
                      <a16:creationId xmlns:a16="http://schemas.microsoft.com/office/drawing/2014/main" id="{0B9F153F-7A53-A683-F474-B769D59F8C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4993" y="3546479"/>
                  <a:ext cx="2441915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" name="Straight Connector 4">
                  <a:extLst>
                    <a:ext uri="{FF2B5EF4-FFF2-40B4-BE49-F238E27FC236}">
                      <a16:creationId xmlns:a16="http://schemas.microsoft.com/office/drawing/2014/main" id="{D60CF2F8-56E5-8A2D-3FBA-3BF6F2669BA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7879" y="3581203"/>
                  <a:ext cx="0" cy="2363165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8DB9FDD-82C2-3845-2F22-6D52ABBE7245}"/>
                  </a:ext>
                </a:extLst>
              </p:cNvPr>
              <p:cNvSpPr txBox="1"/>
              <p:nvPr/>
            </p:nvSpPr>
            <p:spPr>
              <a:xfrm>
                <a:off x="8481782" y="3560769"/>
                <a:ext cx="228985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, —          </a:t>
                </a:r>
                <a:r>
                  <a:rPr lang="en-US" sz="24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B+</a:t>
                </a:r>
                <a:endParaRPr lang="en-US" dirty="0">
                  <a:latin typeface="Trebuchet MS" panose="020B0603020202020204" pitchFamily="34" charset="0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04883FA-3E1F-B25D-EBEA-4BE1C500B96E}"/>
                  </a:ext>
                </a:extLst>
              </p:cNvPr>
              <p:cNvSpPr txBox="1"/>
              <p:nvPr/>
            </p:nvSpPr>
            <p:spPr>
              <a:xfrm>
                <a:off x="9136384" y="4078330"/>
                <a:ext cx="2432311" cy="18158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3,000   (1)</a:t>
                </a: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1,800   (3)</a:t>
                </a:r>
              </a:p>
              <a:p>
                <a:pPr algn="r"/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More capital </a:t>
                </a:r>
                <a:endParaRPr lang="en-US" sz="2800" b="1" dirty="0">
                  <a:latin typeface="Trebuchet MS" panose="020B0603020202020204" pitchFamily="34" charset="0"/>
                </a:endParaRPr>
              </a:p>
            </p:txBody>
          </p:sp>
        </p:grp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7605C33-4B2E-9DA1-5AD1-0D942E061C48}"/>
              </a:ext>
            </a:extLst>
          </p:cNvPr>
          <p:cNvSpPr txBox="1"/>
          <p:nvPr/>
        </p:nvSpPr>
        <p:spPr>
          <a:xfrm>
            <a:off x="3270890" y="5984111"/>
            <a:ext cx="59449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Enter 125 by #5     and 300 by #6</a:t>
            </a:r>
            <a:endParaRPr lang="en-US" sz="28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827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13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13" y="963788"/>
            <a:ext cx="10961226" cy="1219074"/>
          </a:xfrm>
        </p:spPr>
        <p:txBody>
          <a:bodyPr/>
          <a:lstStyle/>
          <a:p>
            <a:pPr algn="ctr"/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T4	 Used check #104 to purchase a </a:t>
            </a:r>
            <a:b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used computer desk for $75</a:t>
            </a:r>
            <a:b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3666FE7-2A61-68F8-F13C-A021E78D927A}"/>
              </a:ext>
            </a:extLst>
          </p:cNvPr>
          <p:cNvGrpSpPr/>
          <p:nvPr/>
        </p:nvGrpSpPr>
        <p:grpSpPr>
          <a:xfrm>
            <a:off x="116778" y="2808193"/>
            <a:ext cx="5263173" cy="2800728"/>
            <a:chOff x="116778" y="2808193"/>
            <a:chExt cx="5263173" cy="2800728"/>
          </a:xfrm>
        </p:grpSpPr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14F71E41-0C7A-628A-3D41-95D0C7DD636D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16778" y="2808193"/>
              <a:ext cx="5263173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120 Office Furn. -A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301515E-76F5-9F3E-4982-E480C727B097}"/>
                </a:ext>
              </a:extLst>
            </p:cNvPr>
            <p:cNvGrpSpPr/>
            <p:nvPr/>
          </p:nvGrpSpPr>
          <p:grpSpPr>
            <a:xfrm>
              <a:off x="497855" y="3681264"/>
              <a:ext cx="4652879" cy="1912928"/>
              <a:chOff x="497855" y="3681264"/>
              <a:chExt cx="4652879" cy="1912928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6DFD1153-8877-ABA4-2ED1-A3EAD0E850F4}"/>
                  </a:ext>
                </a:extLst>
              </p:cNvPr>
              <p:cNvGrpSpPr/>
              <p:nvPr/>
            </p:nvGrpSpPr>
            <p:grpSpPr>
              <a:xfrm>
                <a:off x="497855" y="3746872"/>
                <a:ext cx="4652879" cy="1847320"/>
                <a:chOff x="497855" y="3746872"/>
                <a:chExt cx="4652879" cy="1847320"/>
              </a:xfrm>
            </p:grpSpPr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3F79BACA-4746-10D7-7428-6C809B34C37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7855" y="3746872"/>
                  <a:ext cx="4652879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08593D12-916E-8404-2F64-9821BCC8DF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25496" y="3773623"/>
                  <a:ext cx="0" cy="1820569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793A2E5-ECE9-55F7-604E-49508B277924}"/>
                  </a:ext>
                </a:extLst>
              </p:cNvPr>
              <p:cNvSpPr txBox="1"/>
              <p:nvPr/>
            </p:nvSpPr>
            <p:spPr>
              <a:xfrm>
                <a:off x="2135825" y="3681264"/>
                <a:ext cx="1988175" cy="4770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B+       -</a:t>
                </a:r>
                <a:endParaRPr lang="en-US" dirty="0">
                  <a:latin typeface="Trebuchet MS" panose="020B0603020202020204" pitchFamily="34" charset="0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3FC73A0-8909-B207-9A0B-27E1EAA3EF5E}"/>
                </a:ext>
              </a:extLst>
            </p:cNvPr>
            <p:cNvSpPr txBox="1"/>
            <p:nvPr/>
          </p:nvSpPr>
          <p:spPr>
            <a:xfrm>
              <a:off x="277238" y="4223926"/>
              <a:ext cx="2648258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(4)           75</a:t>
              </a:r>
            </a:p>
            <a:p>
              <a:endPara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More furniture </a:t>
              </a:r>
              <a:endParaRPr lang="en-US" sz="2800" b="1" dirty="0">
                <a:latin typeface="Trebuchet MS" panose="020B0603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CD62713-5539-925D-01C2-A2D99A7D74B8}"/>
              </a:ext>
            </a:extLst>
          </p:cNvPr>
          <p:cNvGrpSpPr/>
          <p:nvPr/>
        </p:nvGrpSpPr>
        <p:grpSpPr>
          <a:xfrm>
            <a:off x="6539463" y="2866014"/>
            <a:ext cx="4540555" cy="3028198"/>
            <a:chOff x="838333" y="2723088"/>
            <a:chExt cx="4540555" cy="3028198"/>
          </a:xfrm>
        </p:grpSpPr>
        <p:sp>
          <p:nvSpPr>
            <p:cNvPr id="9" name="Title 1">
              <a:extLst>
                <a:ext uri="{FF2B5EF4-FFF2-40B4-BE49-F238E27FC236}">
                  <a16:creationId xmlns:a16="http://schemas.microsoft.com/office/drawing/2014/main" id="{21A6400B-5D8F-256C-9DB1-6441199ACF88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899731" y="2723088"/>
              <a:ext cx="4288022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100  Cash - A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AD3E6DD-05AD-5FBC-EBD7-607033FCABAA}"/>
                </a:ext>
              </a:extLst>
            </p:cNvPr>
            <p:cNvGrpSpPr/>
            <p:nvPr/>
          </p:nvGrpSpPr>
          <p:grpSpPr>
            <a:xfrm>
              <a:off x="838333" y="3545380"/>
              <a:ext cx="4540555" cy="2205906"/>
              <a:chOff x="838333" y="3545380"/>
              <a:chExt cx="4540555" cy="2205906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D133BCB2-377B-BA20-67C9-BBEC8B9F0E75}"/>
                  </a:ext>
                </a:extLst>
              </p:cNvPr>
              <p:cNvGrpSpPr/>
              <p:nvPr/>
            </p:nvGrpSpPr>
            <p:grpSpPr>
              <a:xfrm>
                <a:off x="862715" y="3545380"/>
                <a:ext cx="4288022" cy="1928317"/>
                <a:chOff x="532786" y="3545380"/>
                <a:chExt cx="3668825" cy="1928317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FC028782-345C-D5C2-D0EB-7E213D1F6CE0}"/>
                    </a:ext>
                  </a:extLst>
                </p:cNvPr>
                <p:cNvGrpSpPr/>
                <p:nvPr/>
              </p:nvGrpSpPr>
              <p:grpSpPr>
                <a:xfrm>
                  <a:off x="532786" y="3626377"/>
                  <a:ext cx="3668825" cy="1847320"/>
                  <a:chOff x="254993" y="3546479"/>
                  <a:chExt cx="2441915" cy="2397889"/>
                </a:xfrm>
              </p:grpSpPr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C2BA1C07-722D-B99A-9197-69279C2A117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54993" y="3546479"/>
                    <a:ext cx="2441915" cy="0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33C6537C-95DB-77BD-3430-92B91B5006C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77879" y="3581203"/>
                    <a:ext cx="0" cy="2363165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852CB36C-74F8-A3FF-D5CA-A417A56893E3}"/>
                    </a:ext>
                  </a:extLst>
                </p:cNvPr>
                <p:cNvSpPr txBox="1"/>
                <p:nvPr/>
              </p:nvSpPr>
              <p:spPr>
                <a:xfrm>
                  <a:off x="1707227" y="3545380"/>
                  <a:ext cx="1504709" cy="4770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tx2"/>
                      </a:solidFill>
                      <a:latin typeface="Trebuchet MS" panose="020B0603020202020204" pitchFamily="34" charset="0"/>
                    </a:rPr>
                    <a:t>B+       -</a:t>
                  </a:r>
                  <a:endParaRPr lang="en-US" dirty="0">
                    <a:latin typeface="Trebuchet MS" panose="020B0603020202020204" pitchFamily="34" charset="0"/>
                  </a:endParaRPr>
                </a:p>
              </p:txBody>
            </p:sp>
          </p:grp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BE5807D-FCBC-1D40-6627-913FC41E13C0}"/>
                  </a:ext>
                </a:extLst>
              </p:cNvPr>
              <p:cNvSpPr txBox="1"/>
              <p:nvPr/>
            </p:nvSpPr>
            <p:spPr>
              <a:xfrm>
                <a:off x="838333" y="3948902"/>
                <a:ext cx="2393239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514350" indent="-514350">
                  <a:buAutoNum type="arabicParenBoth"/>
                </a:pPr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  3,000</a:t>
                </a:r>
              </a:p>
              <a:p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34D58AC-6FBD-059D-5277-67BFB4BCB9D6}"/>
                  </a:ext>
                </a:extLst>
              </p:cNvPr>
              <p:cNvSpPr txBox="1"/>
              <p:nvPr/>
            </p:nvSpPr>
            <p:spPr>
              <a:xfrm>
                <a:off x="2946577" y="3935404"/>
                <a:ext cx="2432311" cy="18158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160   (2)</a:t>
                </a: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75   (4)</a:t>
                </a:r>
              </a:p>
              <a:p>
                <a:pPr algn="r"/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Less cash</a:t>
                </a:r>
                <a:endParaRPr lang="en-US" sz="2800" b="1" dirty="0">
                  <a:latin typeface="Trebuchet MS" panose="020B0603020202020204" pitchFamily="34" charset="0"/>
                </a:endParaRPr>
              </a:p>
            </p:txBody>
          </p:sp>
        </p:grp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3B8F5230-BB07-0084-FDF2-9573D118B85E}"/>
              </a:ext>
            </a:extLst>
          </p:cNvPr>
          <p:cNvSpPr txBox="1"/>
          <p:nvPr/>
        </p:nvSpPr>
        <p:spPr>
          <a:xfrm>
            <a:off x="1934601" y="6158768"/>
            <a:ext cx="75749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Continue entering Acct #’s by Question #’s</a:t>
            </a:r>
            <a:endParaRPr lang="en-US" sz="28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849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14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87" y="963788"/>
            <a:ext cx="10961226" cy="1219074"/>
          </a:xfrm>
        </p:spPr>
        <p:txBody>
          <a:bodyPr/>
          <a:lstStyle/>
          <a:p>
            <a:pPr algn="ctr"/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T5	</a:t>
            </a:r>
            <a:r>
              <a:rPr lang="en-US" b="1" dirty="0">
                <a:latin typeface="Trebuchet MS" panose="020B0603020202020204" pitchFamily="34" charset="0"/>
                <a:cs typeface="Times New Roman" panose="02020603050405020304" pitchFamily="18" charset="0"/>
              </a:rPr>
              <a:t>Bought a new printer from BJ’s </a:t>
            </a:r>
            <a:br>
              <a:rPr lang="en-US" b="1" dirty="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r>
              <a:rPr lang="en-US" b="1" dirty="0">
                <a:latin typeface="Trebuchet MS" panose="020B0603020202020204" pitchFamily="34" charset="0"/>
                <a:cs typeface="Times New Roman" panose="02020603050405020304" pitchFamily="18" charset="0"/>
              </a:rPr>
              <a:t>Computers for $1,200 on account (BOAP)</a:t>
            </a:r>
            <a:br>
              <a:rPr lang="en-US" b="1" dirty="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endParaRPr lang="en-US" b="1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4F71E41-0C7A-628A-3D41-95D0C7DD636D}"/>
              </a:ext>
            </a:extLst>
          </p:cNvPr>
          <p:cNvSpPr txBox="1">
            <a:spLocks/>
          </p:cNvSpPr>
          <p:nvPr/>
        </p:nvSpPr>
        <p:spPr bwMode="gray">
          <a:xfrm>
            <a:off x="306487" y="2472171"/>
            <a:ext cx="5349630" cy="1613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125 Comp. Eqp-A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702AF1D-4A80-3203-F759-8823346A8DD8}"/>
              </a:ext>
            </a:extLst>
          </p:cNvPr>
          <p:cNvGrpSpPr/>
          <p:nvPr/>
        </p:nvGrpSpPr>
        <p:grpSpPr>
          <a:xfrm>
            <a:off x="619647" y="3590782"/>
            <a:ext cx="4843179" cy="2483098"/>
            <a:chOff x="532786" y="3598156"/>
            <a:chExt cx="3668825" cy="1875541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6F5EF8D9-7B3D-9B35-0C95-F4A532CADD72}"/>
                </a:ext>
              </a:extLst>
            </p:cNvPr>
            <p:cNvGrpSpPr/>
            <p:nvPr/>
          </p:nvGrpSpPr>
          <p:grpSpPr>
            <a:xfrm>
              <a:off x="532786" y="3626377"/>
              <a:ext cx="3668825" cy="1847320"/>
              <a:chOff x="254993" y="3546479"/>
              <a:chExt cx="2441915" cy="2397889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3F79BACA-4746-10D7-7428-6C809B34C3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993" y="3546479"/>
                <a:ext cx="2441915" cy="0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08593D12-916E-8404-2F64-9821BCC8DF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7879" y="3581203"/>
                <a:ext cx="0" cy="2363165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793A2E5-ECE9-55F7-604E-49508B277924}"/>
                </a:ext>
              </a:extLst>
            </p:cNvPr>
            <p:cNvSpPr txBox="1"/>
            <p:nvPr/>
          </p:nvSpPr>
          <p:spPr>
            <a:xfrm>
              <a:off x="1810887" y="3598156"/>
              <a:ext cx="1504709" cy="3487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chemeClr val="tx2"/>
                  </a:solidFill>
                  <a:latin typeface="Trebuchet MS" panose="020B0603020202020204" pitchFamily="34" charset="0"/>
                </a:rPr>
                <a:t>B+       -</a:t>
              </a:r>
              <a:endParaRPr lang="en-US" dirty="0">
                <a:latin typeface="Trebuchet MS" panose="020B0603020202020204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3FC73A0-8909-B207-9A0B-27E1EAA3EF5E}"/>
              </a:ext>
            </a:extLst>
          </p:cNvPr>
          <p:cNvSpPr txBox="1"/>
          <p:nvPr/>
        </p:nvSpPr>
        <p:spPr>
          <a:xfrm>
            <a:off x="427334" y="4259734"/>
            <a:ext cx="269176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AutoNum type="arabicParenBoth" startAt="3"/>
            </a:pP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1,800</a:t>
            </a: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(5) 1,200</a:t>
            </a:r>
          </a:p>
          <a:p>
            <a:endParaRPr lang="en-US" sz="2800" b="1" dirty="0">
              <a:solidFill>
                <a:schemeClr val="tx2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More biz. eqp. </a:t>
            </a:r>
            <a:endParaRPr lang="en-US" sz="2800" b="1" dirty="0">
              <a:latin typeface="Trebuchet MS" panose="020B0603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2DD8E9-4E5E-BE50-56CE-29C26DBC6D04}"/>
              </a:ext>
            </a:extLst>
          </p:cNvPr>
          <p:cNvGrpSpPr/>
          <p:nvPr/>
        </p:nvGrpSpPr>
        <p:grpSpPr>
          <a:xfrm>
            <a:off x="5975285" y="2729122"/>
            <a:ext cx="5944953" cy="3254989"/>
            <a:chOff x="5975285" y="2729122"/>
            <a:chExt cx="5944953" cy="3254989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04EEEC0-377B-1AAE-412C-C2F21B89C860}"/>
                </a:ext>
              </a:extLst>
            </p:cNvPr>
            <p:cNvGrpSpPr/>
            <p:nvPr/>
          </p:nvGrpSpPr>
          <p:grpSpPr>
            <a:xfrm>
              <a:off x="6854493" y="3626377"/>
              <a:ext cx="4499172" cy="2357734"/>
              <a:chOff x="254993" y="3546479"/>
              <a:chExt cx="2441915" cy="2397889"/>
            </a:xfrm>
          </p:grpSpPr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0B9F153F-7A53-A683-F474-B769D59F8C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993" y="3546479"/>
                <a:ext cx="2441915" cy="0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D60CF2F8-56E5-8A2D-3FBA-3BF6F2669B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7879" y="3581203"/>
                <a:ext cx="0" cy="2363165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8DB9FDD-82C2-3845-2F22-6D52ABBE7245}"/>
                </a:ext>
              </a:extLst>
            </p:cNvPr>
            <p:cNvSpPr txBox="1"/>
            <p:nvPr/>
          </p:nvSpPr>
          <p:spPr>
            <a:xfrm>
              <a:off x="8481782" y="3560769"/>
              <a:ext cx="22898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solidFill>
                    <a:schemeClr val="tx2"/>
                  </a:solidFill>
                  <a:latin typeface="Trebuchet MS" panose="020B0603020202020204" pitchFamily="34" charset="0"/>
                </a:rPr>
                <a:t> —          </a:t>
              </a:r>
              <a:r>
                <a:rPr lang="en-US" sz="2400" b="1" dirty="0">
                  <a:solidFill>
                    <a:schemeClr val="tx2"/>
                  </a:solidFill>
                  <a:latin typeface="Trebuchet MS" panose="020B0603020202020204" pitchFamily="34" charset="0"/>
                </a:rPr>
                <a:t>B+</a:t>
              </a:r>
              <a:endParaRPr lang="en-US" dirty="0">
                <a:latin typeface="Trebuchet MS" panose="020B0603020202020204" pitchFamily="34" charset="0"/>
              </a:endParaRPr>
            </a:p>
          </p:txBody>
        </p:sp>
        <p:sp>
          <p:nvSpPr>
            <p:cNvPr id="14" name="Title 1">
              <a:extLst>
                <a:ext uri="{FF2B5EF4-FFF2-40B4-BE49-F238E27FC236}">
                  <a16:creationId xmlns:a16="http://schemas.microsoft.com/office/drawing/2014/main" id="{51D49021-C205-DFB8-0CF9-2A3F7C53F6EF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5975285" y="2729122"/>
              <a:ext cx="5944953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201 A/P - BJ’s - L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04883FA-3E1F-B25D-EBEA-4BE1C500B96E}"/>
                </a:ext>
              </a:extLst>
            </p:cNvPr>
            <p:cNvSpPr txBox="1"/>
            <p:nvPr/>
          </p:nvSpPr>
          <p:spPr>
            <a:xfrm>
              <a:off x="9136384" y="4078330"/>
              <a:ext cx="2432311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1,200   (5)</a:t>
              </a:r>
            </a:p>
            <a:p>
              <a:pPr algn="r"/>
              <a:endPara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More debt </a:t>
              </a:r>
              <a:endParaRPr lang="en-US" sz="2800" b="1" dirty="0">
                <a:latin typeface="Trebuchet MS" panose="020B06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8283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15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87" y="963788"/>
            <a:ext cx="10961226" cy="1219074"/>
          </a:xfrm>
        </p:spPr>
        <p:txBody>
          <a:bodyPr/>
          <a:lstStyle/>
          <a:p>
            <a:pPr algn="ctr"/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T6	</a:t>
            </a:r>
            <a:r>
              <a:rPr lang="en-US" b="1" dirty="0">
                <a:latin typeface="Trebuchet MS" panose="020B0603020202020204" pitchFamily="34" charset="0"/>
                <a:cs typeface="Times New Roman" panose="02020603050405020304" pitchFamily="18" charset="0"/>
              </a:rPr>
              <a:t>Withdrew with check #106 $50 </a:t>
            </a:r>
            <a:br>
              <a:rPr lang="en-US" b="1" dirty="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r>
              <a:rPr lang="en-US" b="1" dirty="0">
                <a:latin typeface="Trebuchet MS" panose="020B0603020202020204" pitchFamily="34" charset="0"/>
                <a:cs typeface="Times New Roman" panose="02020603050405020304" pitchFamily="18" charset="0"/>
              </a:rPr>
              <a:t>for personal use</a:t>
            </a:r>
            <a:br>
              <a:rPr lang="en-US" b="1" dirty="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endParaRPr lang="en-US" b="1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FE27FD6-111F-07A4-B075-D6B7FDE0497F}"/>
              </a:ext>
            </a:extLst>
          </p:cNvPr>
          <p:cNvGrpSpPr/>
          <p:nvPr/>
        </p:nvGrpSpPr>
        <p:grpSpPr>
          <a:xfrm>
            <a:off x="306487" y="2710164"/>
            <a:ext cx="5349630" cy="3291594"/>
            <a:chOff x="271762" y="2687015"/>
            <a:chExt cx="5349630" cy="2786682"/>
          </a:xfrm>
        </p:grpSpPr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14F71E41-0C7A-628A-3D41-95D0C7DD636D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271762" y="2687015"/>
              <a:ext cx="5349630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305 K.M. Drawing - D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702AF1D-4A80-3203-F759-8823346A8DD8}"/>
                </a:ext>
              </a:extLst>
            </p:cNvPr>
            <p:cNvGrpSpPr/>
            <p:nvPr/>
          </p:nvGrpSpPr>
          <p:grpSpPr>
            <a:xfrm>
              <a:off x="584922" y="3560769"/>
              <a:ext cx="4843179" cy="1912928"/>
              <a:chOff x="532786" y="3560769"/>
              <a:chExt cx="3668825" cy="1912928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6F5EF8D9-7B3D-9B35-0C95-F4A532CADD72}"/>
                  </a:ext>
                </a:extLst>
              </p:cNvPr>
              <p:cNvGrpSpPr/>
              <p:nvPr/>
            </p:nvGrpSpPr>
            <p:grpSpPr>
              <a:xfrm>
                <a:off x="532786" y="3626377"/>
                <a:ext cx="3668825" cy="1847320"/>
                <a:chOff x="254993" y="3546479"/>
                <a:chExt cx="2441915" cy="2397889"/>
              </a:xfrm>
            </p:grpSpPr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3F79BACA-4746-10D7-7428-6C809B34C37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4993" y="3546479"/>
                  <a:ext cx="2441915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08593D12-916E-8404-2F64-9821BCC8DF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7879" y="3581203"/>
                  <a:ext cx="0" cy="2363165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793A2E5-ECE9-55F7-604E-49508B277924}"/>
                  </a:ext>
                </a:extLst>
              </p:cNvPr>
              <p:cNvSpPr txBox="1"/>
              <p:nvPr/>
            </p:nvSpPr>
            <p:spPr>
              <a:xfrm>
                <a:off x="1796223" y="3560769"/>
                <a:ext cx="1504709" cy="3908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B+       -</a:t>
                </a:r>
                <a:endParaRPr lang="en-US" dirty="0">
                  <a:latin typeface="Trebuchet MS" panose="020B0603020202020204" pitchFamily="34" charset="0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3FC73A0-8909-B207-9A0B-27E1EAA3EF5E}"/>
                </a:ext>
              </a:extLst>
            </p:cNvPr>
            <p:cNvSpPr txBox="1"/>
            <p:nvPr/>
          </p:nvSpPr>
          <p:spPr>
            <a:xfrm>
              <a:off x="407344" y="3931556"/>
              <a:ext cx="2691760" cy="15373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(6)          50</a:t>
              </a:r>
            </a:p>
            <a:p>
              <a:endPara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More drawing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(less capital) </a:t>
              </a:r>
              <a:endParaRPr lang="en-US" sz="2800" b="1" dirty="0">
                <a:latin typeface="Trebuchet MS" panose="020B0603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B1A6A37-E64C-28DC-9BED-B4F5CCA67BF6}"/>
              </a:ext>
            </a:extLst>
          </p:cNvPr>
          <p:cNvGrpSpPr/>
          <p:nvPr/>
        </p:nvGrpSpPr>
        <p:grpSpPr>
          <a:xfrm>
            <a:off x="6655213" y="2866014"/>
            <a:ext cx="4540555" cy="3459085"/>
            <a:chOff x="838333" y="2723088"/>
            <a:chExt cx="4540555" cy="3459085"/>
          </a:xfrm>
        </p:grpSpPr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4EF7B087-FA26-0A6D-9B32-9B3A118B3430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899731" y="2723088"/>
              <a:ext cx="4288022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100  Cash - A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A24A1D2-03B3-F336-C98F-AA84F01A65F8}"/>
                </a:ext>
              </a:extLst>
            </p:cNvPr>
            <p:cNvGrpSpPr/>
            <p:nvPr/>
          </p:nvGrpSpPr>
          <p:grpSpPr>
            <a:xfrm>
              <a:off x="838333" y="3547206"/>
              <a:ext cx="4540555" cy="2634967"/>
              <a:chOff x="838333" y="3547206"/>
              <a:chExt cx="4540555" cy="2634967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29699A8-5CFD-2781-D7BF-EDE40C5F8E55}"/>
                  </a:ext>
                </a:extLst>
              </p:cNvPr>
              <p:cNvGrpSpPr/>
              <p:nvPr/>
            </p:nvGrpSpPr>
            <p:grpSpPr>
              <a:xfrm>
                <a:off x="862715" y="3547206"/>
                <a:ext cx="4288022" cy="1926491"/>
                <a:chOff x="532786" y="3547206"/>
                <a:chExt cx="3668825" cy="1926491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53858CDF-9FA0-C90F-13D8-057C286B7312}"/>
                    </a:ext>
                  </a:extLst>
                </p:cNvPr>
                <p:cNvGrpSpPr/>
                <p:nvPr/>
              </p:nvGrpSpPr>
              <p:grpSpPr>
                <a:xfrm>
                  <a:off x="532786" y="3626377"/>
                  <a:ext cx="3668825" cy="1847320"/>
                  <a:chOff x="254993" y="3546479"/>
                  <a:chExt cx="2441915" cy="2397889"/>
                </a:xfrm>
              </p:grpSpPr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id="{C02C839A-5CCF-0ABB-398A-942F3BC9881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54993" y="3546479"/>
                    <a:ext cx="2441915" cy="0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Straight Connector 27">
                    <a:extLst>
                      <a:ext uri="{FF2B5EF4-FFF2-40B4-BE49-F238E27FC236}">
                        <a16:creationId xmlns:a16="http://schemas.microsoft.com/office/drawing/2014/main" id="{3175CD67-4876-C0DC-F6F4-A1B406BCFF5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77879" y="3581203"/>
                    <a:ext cx="0" cy="2363165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4767F810-C860-0464-0E20-987BA68869B8}"/>
                    </a:ext>
                  </a:extLst>
                </p:cNvPr>
                <p:cNvSpPr txBox="1"/>
                <p:nvPr/>
              </p:nvSpPr>
              <p:spPr>
                <a:xfrm>
                  <a:off x="1718836" y="3547206"/>
                  <a:ext cx="1504709" cy="4770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tx2"/>
                      </a:solidFill>
                      <a:latin typeface="Trebuchet MS" panose="020B0603020202020204" pitchFamily="34" charset="0"/>
                    </a:rPr>
                    <a:t>B+       -</a:t>
                  </a:r>
                  <a:endParaRPr lang="en-US" dirty="0">
                    <a:latin typeface="Trebuchet MS" panose="020B0603020202020204" pitchFamily="34" charset="0"/>
                  </a:endParaRP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B214CB7-7AB4-93C4-E17E-D4AEA75ACE0D}"/>
                  </a:ext>
                </a:extLst>
              </p:cNvPr>
              <p:cNvSpPr txBox="1"/>
              <p:nvPr/>
            </p:nvSpPr>
            <p:spPr>
              <a:xfrm>
                <a:off x="838333" y="3948902"/>
                <a:ext cx="2393239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514350" indent="-514350">
                  <a:buAutoNum type="arabicParenBoth"/>
                </a:pPr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  3,000</a:t>
                </a:r>
              </a:p>
              <a:p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6C6D73B-318B-03F4-52F5-FD86516295F5}"/>
                  </a:ext>
                </a:extLst>
              </p:cNvPr>
              <p:cNvSpPr txBox="1"/>
              <p:nvPr/>
            </p:nvSpPr>
            <p:spPr>
              <a:xfrm>
                <a:off x="2946577" y="3935404"/>
                <a:ext cx="2432311" cy="22467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160   (2)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75   (4)</a:t>
                </a: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50   (6)</a:t>
                </a:r>
              </a:p>
              <a:p>
                <a:pPr algn="r"/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Less cash</a:t>
                </a:r>
                <a:endParaRPr lang="en-US" sz="2800" b="1" dirty="0">
                  <a:latin typeface="Trebuchet MS" panose="020B0603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31120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16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87" y="963788"/>
            <a:ext cx="10961226" cy="1219074"/>
          </a:xfrm>
        </p:spPr>
        <p:txBody>
          <a:bodyPr/>
          <a:lstStyle/>
          <a:p>
            <a:pPr algn="ctr"/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T7</a:t>
            </a:r>
            <a:r>
              <a:rPr lang="en-US" b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b="1" dirty="0">
                <a:latin typeface="Trebuchet MS" panose="020B0603020202020204" pitchFamily="34" charset="0"/>
                <a:cs typeface="Times New Roman" panose="02020603050405020304" pitchFamily="18" charset="0"/>
              </a:rPr>
              <a:t>Paid $100 with check #105 on </a:t>
            </a:r>
            <a:br>
              <a:rPr lang="en-US" b="1" dirty="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r>
              <a:rPr lang="en-US" b="1" dirty="0">
                <a:latin typeface="Trebuchet MS" panose="020B0603020202020204" pitchFamily="34" charset="0"/>
                <a:cs typeface="Times New Roman" panose="02020603050405020304" pitchFamily="18" charset="0"/>
              </a:rPr>
              <a:t>account to BJ’s Computers (POAP)</a:t>
            </a:r>
            <a:br>
              <a:rPr lang="en-US" b="1" dirty="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endParaRPr lang="en-US" b="1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B1A6A37-E64C-28DC-9BED-B4F5CCA67BF6}"/>
              </a:ext>
            </a:extLst>
          </p:cNvPr>
          <p:cNvGrpSpPr/>
          <p:nvPr/>
        </p:nvGrpSpPr>
        <p:grpSpPr>
          <a:xfrm>
            <a:off x="6790740" y="2438676"/>
            <a:ext cx="4373649" cy="4060513"/>
            <a:chOff x="777088" y="2272601"/>
            <a:chExt cx="4373649" cy="4060513"/>
          </a:xfrm>
        </p:grpSpPr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4EF7B087-FA26-0A6D-9B32-9B3A118B3430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862715" y="2272601"/>
              <a:ext cx="4288022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100  Cash - A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A24A1D2-03B3-F336-C98F-AA84F01A65F8}"/>
                </a:ext>
              </a:extLst>
            </p:cNvPr>
            <p:cNvGrpSpPr/>
            <p:nvPr/>
          </p:nvGrpSpPr>
          <p:grpSpPr>
            <a:xfrm>
              <a:off x="777088" y="3254597"/>
              <a:ext cx="4288022" cy="3078517"/>
              <a:chOff x="777088" y="3254597"/>
              <a:chExt cx="4288022" cy="3078517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29699A8-5CFD-2781-D7BF-EDE40C5F8E55}"/>
                  </a:ext>
                </a:extLst>
              </p:cNvPr>
              <p:cNvGrpSpPr/>
              <p:nvPr/>
            </p:nvGrpSpPr>
            <p:grpSpPr>
              <a:xfrm>
                <a:off x="777088" y="3254597"/>
                <a:ext cx="4288022" cy="3078517"/>
                <a:chOff x="459524" y="3254597"/>
                <a:chExt cx="3668825" cy="3078517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53858CDF-9FA0-C90F-13D8-057C286B7312}"/>
                    </a:ext>
                  </a:extLst>
                </p:cNvPr>
                <p:cNvGrpSpPr/>
                <p:nvPr/>
              </p:nvGrpSpPr>
              <p:grpSpPr>
                <a:xfrm>
                  <a:off x="459524" y="3294317"/>
                  <a:ext cx="3668825" cy="3038797"/>
                  <a:chOff x="206231" y="3115453"/>
                  <a:chExt cx="2441915" cy="3944470"/>
                </a:xfrm>
              </p:grpSpPr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id="{C02C839A-5CCF-0ABB-398A-942F3BC9881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6231" y="3142796"/>
                    <a:ext cx="2441915" cy="0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Straight Connector 27">
                    <a:extLst>
                      <a:ext uri="{FF2B5EF4-FFF2-40B4-BE49-F238E27FC236}">
                        <a16:creationId xmlns:a16="http://schemas.microsoft.com/office/drawing/2014/main" id="{3175CD67-4876-C0DC-F6F4-A1B406BCFF5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75950" y="3115453"/>
                    <a:ext cx="0" cy="3944470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4767F810-C860-0464-0E20-987BA68869B8}"/>
                    </a:ext>
                  </a:extLst>
                </p:cNvPr>
                <p:cNvSpPr txBox="1"/>
                <p:nvPr/>
              </p:nvSpPr>
              <p:spPr>
                <a:xfrm>
                  <a:off x="1688803" y="3254597"/>
                  <a:ext cx="1504709" cy="4770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tx2"/>
                      </a:solidFill>
                      <a:latin typeface="Trebuchet MS" panose="020B0603020202020204" pitchFamily="34" charset="0"/>
                    </a:rPr>
                    <a:t>B+       -</a:t>
                  </a:r>
                  <a:endParaRPr lang="en-US" dirty="0">
                    <a:latin typeface="Trebuchet MS" panose="020B0603020202020204" pitchFamily="34" charset="0"/>
                  </a:endParaRP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B214CB7-7AB4-93C4-E17E-D4AEA75ACE0D}"/>
                  </a:ext>
                </a:extLst>
              </p:cNvPr>
              <p:cNvSpPr txBox="1"/>
              <p:nvPr/>
            </p:nvSpPr>
            <p:spPr>
              <a:xfrm>
                <a:off x="921039" y="3677560"/>
                <a:ext cx="2393239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514350" indent="-514350">
                  <a:buAutoNum type="arabicParenBoth"/>
                </a:pPr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  3,000</a:t>
                </a:r>
              </a:p>
              <a:p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6C6D73B-318B-03F4-52F5-FD86516295F5}"/>
                  </a:ext>
                </a:extLst>
              </p:cNvPr>
              <p:cNvSpPr txBox="1"/>
              <p:nvPr/>
            </p:nvSpPr>
            <p:spPr>
              <a:xfrm>
                <a:off x="2632799" y="3319426"/>
                <a:ext cx="2432311" cy="26776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160   (2)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75   (4)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50   (6)</a:t>
                </a: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100   (7)</a:t>
                </a:r>
              </a:p>
              <a:p>
                <a:pPr algn="r"/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Less cash</a:t>
                </a:r>
                <a:endParaRPr lang="en-US" sz="2800" b="1" dirty="0">
                  <a:latin typeface="Trebuchet MS" panose="020B0603020202020204" pitchFamily="34" charset="0"/>
                </a:endParaRP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DF945C4-6E86-E34A-90F6-85892AC85AFB}"/>
              </a:ext>
            </a:extLst>
          </p:cNvPr>
          <p:cNvGrpSpPr/>
          <p:nvPr/>
        </p:nvGrpSpPr>
        <p:grpSpPr>
          <a:xfrm>
            <a:off x="151047" y="2723534"/>
            <a:ext cx="5944953" cy="3295302"/>
            <a:chOff x="151047" y="2723534"/>
            <a:chExt cx="5944953" cy="329530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A72A5E7-7A55-DB7D-C47A-5162389D107A}"/>
                </a:ext>
              </a:extLst>
            </p:cNvPr>
            <p:cNvGrpSpPr/>
            <p:nvPr/>
          </p:nvGrpSpPr>
          <p:grpSpPr>
            <a:xfrm>
              <a:off x="151047" y="2723534"/>
              <a:ext cx="5944953" cy="3295302"/>
              <a:chOff x="5984691" y="2688809"/>
              <a:chExt cx="5944953" cy="3295302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C40F2956-A952-2B4A-90A4-A8051E573FA3}"/>
                  </a:ext>
                </a:extLst>
              </p:cNvPr>
              <p:cNvGrpSpPr/>
              <p:nvPr/>
            </p:nvGrpSpPr>
            <p:grpSpPr>
              <a:xfrm>
                <a:off x="6854493" y="3626377"/>
                <a:ext cx="4499172" cy="2357734"/>
                <a:chOff x="254993" y="3546479"/>
                <a:chExt cx="2441915" cy="2397889"/>
              </a:xfrm>
            </p:grpSpPr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4337E56B-D743-EC62-C694-6B606C187B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4993" y="3546479"/>
                  <a:ext cx="2441915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BEEB47A6-C06C-2F45-D0FD-0BD5EEF586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7879" y="3581203"/>
                  <a:ext cx="0" cy="2363165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C0E7C66-383A-A157-3A32-1438B87B7874}"/>
                  </a:ext>
                </a:extLst>
              </p:cNvPr>
              <p:cNvSpPr txBox="1"/>
              <p:nvPr/>
            </p:nvSpPr>
            <p:spPr>
              <a:xfrm>
                <a:off x="8481782" y="3560769"/>
                <a:ext cx="228985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—          </a:t>
                </a:r>
                <a:r>
                  <a:rPr lang="en-US" sz="24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B+</a:t>
                </a:r>
                <a:endParaRPr lang="en-US" dirty="0">
                  <a:latin typeface="Trebuchet MS" panose="020B0603020202020204" pitchFamily="34" charset="0"/>
                </a:endParaRPr>
              </a:p>
            </p:txBody>
          </p:sp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27689C73-C71D-EC7B-34AF-3EB51DC03A72}"/>
                  </a:ext>
                </a:extLst>
              </p:cNvPr>
              <p:cNvSpPr txBox="1">
                <a:spLocks/>
              </p:cNvSpPr>
              <p:nvPr/>
            </p:nvSpPr>
            <p:spPr bwMode="gray">
              <a:xfrm>
                <a:off x="5984691" y="2688809"/>
                <a:ext cx="5944953" cy="121906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3600" b="0" i="0" kern="1200">
                    <a:solidFill>
                      <a:schemeClr val="bg2"/>
                    </a:solidFill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en-US" sz="40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201 A/P - BJ’s - L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E1C5A0B-4882-BBBA-E876-C8026C8F6CD4}"/>
                  </a:ext>
                </a:extLst>
              </p:cNvPr>
              <p:cNvSpPr txBox="1"/>
              <p:nvPr/>
            </p:nvSpPr>
            <p:spPr>
              <a:xfrm>
                <a:off x="9013613" y="4081542"/>
                <a:ext cx="2432311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1,200   (5)</a:t>
                </a:r>
              </a:p>
              <a:p>
                <a:pPr algn="r"/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2EE9780-051F-161C-7AF6-C68A7A011348}"/>
                </a:ext>
              </a:extLst>
            </p:cNvPr>
            <p:cNvSpPr txBox="1"/>
            <p:nvPr/>
          </p:nvSpPr>
          <p:spPr>
            <a:xfrm>
              <a:off x="995233" y="3863475"/>
              <a:ext cx="2184736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indent="-514350">
                <a:buAutoNum type="arabicParenBoth" startAt="7"/>
              </a:pPr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   100</a:t>
              </a:r>
            </a:p>
            <a:p>
              <a:pPr marL="514350" indent="-514350">
                <a:buAutoNum type="arabicParenBoth" startAt="7"/>
              </a:pPr>
              <a:endPara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Less debt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0069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17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63" y="854055"/>
            <a:ext cx="10961226" cy="1219074"/>
          </a:xfrm>
        </p:spPr>
        <p:txBody>
          <a:bodyPr/>
          <a:lstStyle/>
          <a:p>
            <a:pPr algn="ctr"/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T8</a:t>
            </a:r>
            <a:r>
              <a:rPr lang="en-US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b="1" spc="200" dirty="0">
                <a:latin typeface="Trebuchet MS" panose="020B0603020202020204" pitchFamily="34" charset="0"/>
                <a:cs typeface="Times New Roman" panose="02020603050405020304" pitchFamily="18" charset="0"/>
              </a:rPr>
              <a:t>Paid the cellphone bill for the current month, $35 with check #102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B1A6A37-E64C-28DC-9BED-B4F5CCA67BF6}"/>
              </a:ext>
            </a:extLst>
          </p:cNvPr>
          <p:cNvGrpSpPr/>
          <p:nvPr/>
        </p:nvGrpSpPr>
        <p:grpSpPr>
          <a:xfrm>
            <a:off x="6790740" y="2033562"/>
            <a:ext cx="4373649" cy="4155368"/>
            <a:chOff x="777088" y="2272601"/>
            <a:chExt cx="4373649" cy="4155368"/>
          </a:xfrm>
        </p:grpSpPr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4EF7B087-FA26-0A6D-9B32-9B3A118B3430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862715" y="2272601"/>
              <a:ext cx="4288022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100  Cash - A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A24A1D2-03B3-F336-C98F-AA84F01A65F8}"/>
                </a:ext>
              </a:extLst>
            </p:cNvPr>
            <p:cNvGrpSpPr/>
            <p:nvPr/>
          </p:nvGrpSpPr>
          <p:grpSpPr>
            <a:xfrm>
              <a:off x="777088" y="3273943"/>
              <a:ext cx="4288022" cy="3154026"/>
              <a:chOff x="777088" y="3273943"/>
              <a:chExt cx="4288022" cy="3154026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29699A8-5CFD-2781-D7BF-EDE40C5F8E55}"/>
                  </a:ext>
                </a:extLst>
              </p:cNvPr>
              <p:cNvGrpSpPr/>
              <p:nvPr/>
            </p:nvGrpSpPr>
            <p:grpSpPr>
              <a:xfrm>
                <a:off x="777088" y="3273943"/>
                <a:ext cx="4288022" cy="3059171"/>
                <a:chOff x="459524" y="3273943"/>
                <a:chExt cx="3668825" cy="3059171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53858CDF-9FA0-C90F-13D8-057C286B7312}"/>
                    </a:ext>
                  </a:extLst>
                </p:cNvPr>
                <p:cNvGrpSpPr/>
                <p:nvPr/>
              </p:nvGrpSpPr>
              <p:grpSpPr>
                <a:xfrm>
                  <a:off x="459524" y="3294317"/>
                  <a:ext cx="3668825" cy="3038797"/>
                  <a:chOff x="206231" y="3115453"/>
                  <a:chExt cx="2441915" cy="3944470"/>
                </a:xfrm>
              </p:grpSpPr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id="{C02C839A-5CCF-0ABB-398A-942F3BC9881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6231" y="3142796"/>
                    <a:ext cx="2441915" cy="0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Straight Connector 27">
                    <a:extLst>
                      <a:ext uri="{FF2B5EF4-FFF2-40B4-BE49-F238E27FC236}">
                        <a16:creationId xmlns:a16="http://schemas.microsoft.com/office/drawing/2014/main" id="{3175CD67-4876-C0DC-F6F4-A1B406BCFF5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75950" y="3115453"/>
                    <a:ext cx="0" cy="3944470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4767F810-C860-0464-0E20-987BA68869B8}"/>
                    </a:ext>
                  </a:extLst>
                </p:cNvPr>
                <p:cNvSpPr txBox="1"/>
                <p:nvPr/>
              </p:nvSpPr>
              <p:spPr>
                <a:xfrm>
                  <a:off x="1860418" y="3273943"/>
                  <a:ext cx="150470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1" dirty="0">
                      <a:solidFill>
                        <a:schemeClr val="tx2"/>
                      </a:solidFill>
                      <a:latin typeface="Trebuchet MS" panose="020B0603020202020204" pitchFamily="34" charset="0"/>
                    </a:rPr>
                    <a:t>B+       -</a:t>
                  </a:r>
                  <a:endParaRPr lang="en-US" dirty="0">
                    <a:latin typeface="Trebuchet MS" panose="020B0603020202020204" pitchFamily="34" charset="0"/>
                  </a:endParaRP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B214CB7-7AB4-93C4-E17E-D4AEA75ACE0D}"/>
                  </a:ext>
                </a:extLst>
              </p:cNvPr>
              <p:cNvSpPr txBox="1"/>
              <p:nvPr/>
            </p:nvSpPr>
            <p:spPr>
              <a:xfrm>
                <a:off x="921039" y="3677560"/>
                <a:ext cx="2393239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514350" indent="-514350">
                  <a:buAutoNum type="arabicParenBoth"/>
                </a:pPr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  3,000</a:t>
                </a:r>
              </a:p>
              <a:p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6C6D73B-318B-03F4-52F5-FD86516295F5}"/>
                  </a:ext>
                </a:extLst>
              </p:cNvPr>
              <p:cNvSpPr txBox="1"/>
              <p:nvPr/>
            </p:nvSpPr>
            <p:spPr>
              <a:xfrm>
                <a:off x="2632799" y="3319426"/>
                <a:ext cx="2432311" cy="31085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160   (2)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75   (4)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50   (6)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100   (7)</a:t>
                </a: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35   (8)</a:t>
                </a:r>
              </a:p>
              <a:p>
                <a:pPr algn="r"/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Less cash</a:t>
                </a:r>
                <a:endParaRPr lang="en-US" sz="2800" b="1" dirty="0">
                  <a:latin typeface="Trebuchet MS" panose="020B0603020202020204" pitchFamily="34" charset="0"/>
                </a:endParaRP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DF945C4-6E86-E34A-90F6-85892AC85AFB}"/>
              </a:ext>
            </a:extLst>
          </p:cNvPr>
          <p:cNvGrpSpPr/>
          <p:nvPr/>
        </p:nvGrpSpPr>
        <p:grpSpPr>
          <a:xfrm>
            <a:off x="151047" y="2723534"/>
            <a:ext cx="5944953" cy="3295302"/>
            <a:chOff x="151047" y="2723534"/>
            <a:chExt cx="5944953" cy="329530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A72A5E7-7A55-DB7D-C47A-5162389D107A}"/>
                </a:ext>
              </a:extLst>
            </p:cNvPr>
            <p:cNvGrpSpPr/>
            <p:nvPr/>
          </p:nvGrpSpPr>
          <p:grpSpPr>
            <a:xfrm>
              <a:off x="151047" y="2723534"/>
              <a:ext cx="5944953" cy="3295302"/>
              <a:chOff x="5984691" y="2688809"/>
              <a:chExt cx="5944953" cy="3295302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C40F2956-A952-2B4A-90A4-A8051E573FA3}"/>
                  </a:ext>
                </a:extLst>
              </p:cNvPr>
              <p:cNvGrpSpPr/>
              <p:nvPr/>
            </p:nvGrpSpPr>
            <p:grpSpPr>
              <a:xfrm>
                <a:off x="6854493" y="3626377"/>
                <a:ext cx="4499172" cy="2357734"/>
                <a:chOff x="254993" y="3546479"/>
                <a:chExt cx="2441915" cy="2397889"/>
              </a:xfrm>
            </p:grpSpPr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4337E56B-D743-EC62-C694-6B606C187B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4993" y="3546479"/>
                  <a:ext cx="2441915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BEEB47A6-C06C-2F45-D0FD-0BD5EEF586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7879" y="3581203"/>
                  <a:ext cx="0" cy="2363165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C0E7C66-383A-A157-3A32-1438B87B7874}"/>
                  </a:ext>
                </a:extLst>
              </p:cNvPr>
              <p:cNvSpPr txBox="1"/>
              <p:nvPr/>
            </p:nvSpPr>
            <p:spPr>
              <a:xfrm>
                <a:off x="8481782" y="3560769"/>
                <a:ext cx="22898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B+        -</a:t>
                </a:r>
                <a:endParaRPr lang="en-US" dirty="0">
                  <a:latin typeface="Trebuchet MS" panose="020B0603020202020204" pitchFamily="34" charset="0"/>
                </a:endParaRPr>
              </a:p>
            </p:txBody>
          </p:sp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27689C73-C71D-EC7B-34AF-3EB51DC03A72}"/>
                  </a:ext>
                </a:extLst>
              </p:cNvPr>
              <p:cNvSpPr txBox="1">
                <a:spLocks/>
              </p:cNvSpPr>
              <p:nvPr/>
            </p:nvSpPr>
            <p:spPr bwMode="gray">
              <a:xfrm>
                <a:off x="5984691" y="2688809"/>
                <a:ext cx="5944953" cy="121906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3600" b="0" i="0" kern="1200">
                    <a:solidFill>
                      <a:schemeClr val="bg2"/>
                    </a:solidFill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en-US" sz="40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500 Cellphone Exp -E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2EE9780-051F-161C-7AF6-C68A7A011348}"/>
                </a:ext>
              </a:extLst>
            </p:cNvPr>
            <p:cNvSpPr txBox="1"/>
            <p:nvPr/>
          </p:nvSpPr>
          <p:spPr>
            <a:xfrm>
              <a:off x="995233" y="3863475"/>
              <a:ext cx="2184736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(8)     35</a:t>
              </a:r>
            </a:p>
            <a:p>
              <a:pPr marL="514350" indent="-514350">
                <a:buAutoNum type="arabicParenBoth" startAt="7"/>
              </a:pPr>
              <a:endPara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More exp.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2836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18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985" y="951545"/>
            <a:ext cx="10961226" cy="1219074"/>
          </a:xfrm>
        </p:spPr>
        <p:txBody>
          <a:bodyPr/>
          <a:lstStyle/>
          <a:p>
            <a:pPr algn="ctr"/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spc="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T9</a:t>
            </a:r>
            <a:r>
              <a:rPr lang="en-US" sz="3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400" b="1" spc="200" dirty="0">
                <a:latin typeface="Trebuchet MS" panose="020B0603020202020204" pitchFamily="34" charset="0"/>
                <a:cs typeface="Times New Roman" panose="02020603050405020304" pitchFamily="18" charset="0"/>
              </a:rPr>
              <a:t>Paid L.A. Company a fee of $25 with check #103 for internet access for March</a:t>
            </a:r>
            <a:r>
              <a:rPr lang="en-US" b="1" spc="200" dirty="0">
                <a:latin typeface="Trebuchet MS" panose="020B0603020202020204" pitchFamily="34" charset="0"/>
                <a:cs typeface="Times New Roman" panose="02020603050405020304" pitchFamily="18" charset="0"/>
              </a:rPr>
              <a:t/>
            </a:r>
            <a:br>
              <a:rPr lang="en-US" b="1" spc="200" dirty="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endParaRPr lang="en-US" b="1" spc="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B1A6A37-E64C-28DC-9BED-B4F5CCA67BF6}"/>
              </a:ext>
            </a:extLst>
          </p:cNvPr>
          <p:cNvGrpSpPr/>
          <p:nvPr/>
        </p:nvGrpSpPr>
        <p:grpSpPr>
          <a:xfrm>
            <a:off x="6790740" y="2033562"/>
            <a:ext cx="4373649" cy="4586255"/>
            <a:chOff x="777088" y="2272601"/>
            <a:chExt cx="4373649" cy="4586255"/>
          </a:xfrm>
        </p:grpSpPr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4EF7B087-FA26-0A6D-9B32-9B3A118B3430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862715" y="2272601"/>
              <a:ext cx="4288022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100  Cash - A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A24A1D2-03B3-F336-C98F-AA84F01A65F8}"/>
                </a:ext>
              </a:extLst>
            </p:cNvPr>
            <p:cNvGrpSpPr/>
            <p:nvPr/>
          </p:nvGrpSpPr>
          <p:grpSpPr>
            <a:xfrm>
              <a:off x="777088" y="3294317"/>
              <a:ext cx="4288022" cy="3564539"/>
              <a:chOff x="777088" y="3294317"/>
              <a:chExt cx="4288022" cy="3564539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29699A8-5CFD-2781-D7BF-EDE40C5F8E55}"/>
                  </a:ext>
                </a:extLst>
              </p:cNvPr>
              <p:cNvGrpSpPr/>
              <p:nvPr/>
            </p:nvGrpSpPr>
            <p:grpSpPr>
              <a:xfrm>
                <a:off x="777088" y="3294317"/>
                <a:ext cx="4288022" cy="3038797"/>
                <a:chOff x="459524" y="3294317"/>
                <a:chExt cx="3668825" cy="3038797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53858CDF-9FA0-C90F-13D8-057C286B7312}"/>
                    </a:ext>
                  </a:extLst>
                </p:cNvPr>
                <p:cNvGrpSpPr/>
                <p:nvPr/>
              </p:nvGrpSpPr>
              <p:grpSpPr>
                <a:xfrm>
                  <a:off x="459524" y="3294317"/>
                  <a:ext cx="3668825" cy="3038797"/>
                  <a:chOff x="206231" y="3115453"/>
                  <a:chExt cx="2441915" cy="3944470"/>
                </a:xfrm>
              </p:grpSpPr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id="{C02C839A-5CCF-0ABB-398A-942F3BC9881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6231" y="3142796"/>
                    <a:ext cx="2441915" cy="0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Straight Connector 27">
                    <a:extLst>
                      <a:ext uri="{FF2B5EF4-FFF2-40B4-BE49-F238E27FC236}">
                        <a16:creationId xmlns:a16="http://schemas.microsoft.com/office/drawing/2014/main" id="{3175CD67-4876-C0DC-F6F4-A1B406BCFF5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75950" y="3115453"/>
                    <a:ext cx="0" cy="3944470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4767F810-C860-0464-0E20-987BA68869B8}"/>
                    </a:ext>
                  </a:extLst>
                </p:cNvPr>
                <p:cNvSpPr txBox="1"/>
                <p:nvPr/>
              </p:nvSpPr>
              <p:spPr>
                <a:xfrm>
                  <a:off x="1860418" y="3322145"/>
                  <a:ext cx="150470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1" dirty="0">
                      <a:solidFill>
                        <a:schemeClr val="tx2"/>
                      </a:solidFill>
                      <a:latin typeface="Trebuchet MS" panose="020B0603020202020204" pitchFamily="34" charset="0"/>
                    </a:rPr>
                    <a:t>B+       -</a:t>
                  </a:r>
                  <a:endParaRPr lang="en-US" dirty="0">
                    <a:latin typeface="Trebuchet MS" panose="020B0603020202020204" pitchFamily="34" charset="0"/>
                  </a:endParaRP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B214CB7-7AB4-93C4-E17E-D4AEA75ACE0D}"/>
                  </a:ext>
                </a:extLst>
              </p:cNvPr>
              <p:cNvSpPr txBox="1"/>
              <p:nvPr/>
            </p:nvSpPr>
            <p:spPr>
              <a:xfrm>
                <a:off x="921039" y="3677560"/>
                <a:ext cx="2393239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514350" indent="-514350">
                  <a:buAutoNum type="arabicParenBoth"/>
                </a:pPr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  3,000</a:t>
                </a:r>
              </a:p>
              <a:p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6C6D73B-318B-03F4-52F5-FD86516295F5}"/>
                  </a:ext>
                </a:extLst>
              </p:cNvPr>
              <p:cNvSpPr txBox="1"/>
              <p:nvPr/>
            </p:nvSpPr>
            <p:spPr>
              <a:xfrm>
                <a:off x="2632799" y="3319426"/>
                <a:ext cx="2432311" cy="35394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160   (2)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75   (4)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50   (6)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100   (7)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35   (8)</a:t>
                </a: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25   (9)</a:t>
                </a:r>
              </a:p>
              <a:p>
                <a:pPr algn="r"/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Less cash</a:t>
                </a:r>
                <a:endParaRPr lang="en-US" sz="2800" b="1" dirty="0">
                  <a:latin typeface="Trebuchet MS" panose="020B0603020202020204" pitchFamily="34" charset="0"/>
                </a:endParaRP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DF945C4-6E86-E34A-90F6-85892AC85AFB}"/>
              </a:ext>
            </a:extLst>
          </p:cNvPr>
          <p:cNvGrpSpPr/>
          <p:nvPr/>
        </p:nvGrpSpPr>
        <p:grpSpPr>
          <a:xfrm>
            <a:off x="151047" y="2723534"/>
            <a:ext cx="5944953" cy="3295302"/>
            <a:chOff x="151047" y="2723534"/>
            <a:chExt cx="5944953" cy="329530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A72A5E7-7A55-DB7D-C47A-5162389D107A}"/>
                </a:ext>
              </a:extLst>
            </p:cNvPr>
            <p:cNvGrpSpPr/>
            <p:nvPr/>
          </p:nvGrpSpPr>
          <p:grpSpPr>
            <a:xfrm>
              <a:off x="151047" y="2723534"/>
              <a:ext cx="5944953" cy="3295302"/>
              <a:chOff x="5984691" y="2688809"/>
              <a:chExt cx="5944953" cy="3295302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C40F2956-A952-2B4A-90A4-A8051E573FA3}"/>
                  </a:ext>
                </a:extLst>
              </p:cNvPr>
              <p:cNvGrpSpPr/>
              <p:nvPr/>
            </p:nvGrpSpPr>
            <p:grpSpPr>
              <a:xfrm>
                <a:off x="6854493" y="3626377"/>
                <a:ext cx="4499172" cy="2357734"/>
                <a:chOff x="254993" y="3546479"/>
                <a:chExt cx="2441915" cy="2397889"/>
              </a:xfrm>
            </p:grpSpPr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4337E56B-D743-EC62-C694-6B606C187B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4993" y="3546479"/>
                  <a:ext cx="2441915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BEEB47A6-C06C-2F45-D0FD-0BD5EEF586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7879" y="3581203"/>
                  <a:ext cx="0" cy="2363165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C0E7C66-383A-A157-3A32-1438B87B7874}"/>
                  </a:ext>
                </a:extLst>
              </p:cNvPr>
              <p:cNvSpPr txBox="1"/>
              <p:nvPr/>
            </p:nvSpPr>
            <p:spPr>
              <a:xfrm>
                <a:off x="8481782" y="3560769"/>
                <a:ext cx="22898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B+        -</a:t>
                </a:r>
                <a:endParaRPr lang="en-US" dirty="0">
                  <a:latin typeface="Trebuchet MS" panose="020B0603020202020204" pitchFamily="34" charset="0"/>
                </a:endParaRPr>
              </a:p>
            </p:txBody>
          </p:sp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27689C73-C71D-EC7B-34AF-3EB51DC03A72}"/>
                  </a:ext>
                </a:extLst>
              </p:cNvPr>
              <p:cNvSpPr txBox="1">
                <a:spLocks/>
              </p:cNvSpPr>
              <p:nvPr/>
            </p:nvSpPr>
            <p:spPr bwMode="gray">
              <a:xfrm>
                <a:off x="5984691" y="2688809"/>
                <a:ext cx="5944953" cy="121906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3600" b="0" i="0" kern="1200">
                    <a:solidFill>
                      <a:schemeClr val="bg2"/>
                    </a:solidFill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en-US" sz="40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505 Internet Exp -E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2EE9780-051F-161C-7AF6-C68A7A011348}"/>
                </a:ext>
              </a:extLst>
            </p:cNvPr>
            <p:cNvSpPr txBox="1"/>
            <p:nvPr/>
          </p:nvSpPr>
          <p:spPr>
            <a:xfrm>
              <a:off x="995233" y="3863475"/>
              <a:ext cx="2184736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(9)     25</a:t>
              </a:r>
            </a:p>
            <a:p>
              <a:pPr marL="514350" indent="-514350">
                <a:buAutoNum type="arabicParenBoth" startAt="7"/>
              </a:pPr>
              <a:endPara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More exp.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7740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19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985" y="951545"/>
            <a:ext cx="10961226" cy="1219074"/>
          </a:xfrm>
        </p:spPr>
        <p:txBody>
          <a:bodyPr/>
          <a:lstStyle/>
          <a:p>
            <a:pPr algn="ctr"/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T10 </a:t>
            </a:r>
            <a:r>
              <a:rPr lang="en-US" b="1" spc="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200" dirty="0">
                <a:latin typeface="Trebuchet MS" panose="020B0603020202020204" pitchFamily="34" charset="0"/>
                <a:cs typeface="Times New Roman" panose="02020603050405020304" pitchFamily="18" charset="0"/>
              </a:rPr>
              <a:t>Billed Steven Parks, a client, $100 </a:t>
            </a:r>
            <a:br>
              <a:rPr lang="en-US" b="1" spc="200" dirty="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r>
              <a:rPr lang="en-US" b="1" spc="200" dirty="0">
                <a:latin typeface="Trebuchet MS" panose="020B0603020202020204" pitchFamily="34" charset="0"/>
                <a:cs typeface="Times New Roman" panose="02020603050405020304" pitchFamily="18" charset="0"/>
              </a:rPr>
              <a:t>to set up a 10-page web site. (SOAR)</a:t>
            </a:r>
            <a:br>
              <a:rPr lang="en-US" b="1" spc="200" dirty="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endParaRPr lang="en-US" b="1" spc="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DF945C4-6E86-E34A-90F6-85892AC85AFB}"/>
              </a:ext>
            </a:extLst>
          </p:cNvPr>
          <p:cNvGrpSpPr/>
          <p:nvPr/>
        </p:nvGrpSpPr>
        <p:grpSpPr>
          <a:xfrm>
            <a:off x="151047" y="2723534"/>
            <a:ext cx="5944953" cy="3295302"/>
            <a:chOff x="151047" y="2723534"/>
            <a:chExt cx="5944953" cy="329530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A72A5E7-7A55-DB7D-C47A-5162389D107A}"/>
                </a:ext>
              </a:extLst>
            </p:cNvPr>
            <p:cNvGrpSpPr/>
            <p:nvPr/>
          </p:nvGrpSpPr>
          <p:grpSpPr>
            <a:xfrm>
              <a:off x="151047" y="2723534"/>
              <a:ext cx="5944953" cy="3295302"/>
              <a:chOff x="5984691" y="2688809"/>
              <a:chExt cx="5944953" cy="3295302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C40F2956-A952-2B4A-90A4-A8051E573FA3}"/>
                  </a:ext>
                </a:extLst>
              </p:cNvPr>
              <p:cNvGrpSpPr/>
              <p:nvPr/>
            </p:nvGrpSpPr>
            <p:grpSpPr>
              <a:xfrm>
                <a:off x="6854493" y="3626377"/>
                <a:ext cx="4499172" cy="2357734"/>
                <a:chOff x="254993" y="3546479"/>
                <a:chExt cx="2441915" cy="2397889"/>
              </a:xfrm>
            </p:grpSpPr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4337E56B-D743-EC62-C694-6B606C187B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4993" y="3546479"/>
                  <a:ext cx="2441915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BEEB47A6-C06C-2F45-D0FD-0BD5EEF586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7879" y="3581203"/>
                  <a:ext cx="0" cy="2363165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C0E7C66-383A-A157-3A32-1438B87B7874}"/>
                  </a:ext>
                </a:extLst>
              </p:cNvPr>
              <p:cNvSpPr txBox="1"/>
              <p:nvPr/>
            </p:nvSpPr>
            <p:spPr>
              <a:xfrm>
                <a:off x="8481782" y="3560769"/>
                <a:ext cx="22898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B+        -</a:t>
                </a:r>
                <a:endParaRPr lang="en-US" dirty="0">
                  <a:latin typeface="Trebuchet MS" panose="020B0603020202020204" pitchFamily="34" charset="0"/>
                </a:endParaRPr>
              </a:p>
            </p:txBody>
          </p:sp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27689C73-C71D-EC7B-34AF-3EB51DC03A72}"/>
                  </a:ext>
                </a:extLst>
              </p:cNvPr>
              <p:cNvSpPr txBox="1">
                <a:spLocks/>
              </p:cNvSpPr>
              <p:nvPr/>
            </p:nvSpPr>
            <p:spPr bwMode="gray">
              <a:xfrm>
                <a:off x="5984691" y="2688809"/>
                <a:ext cx="5944953" cy="121906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3600" b="0" i="0" kern="1200">
                    <a:solidFill>
                      <a:schemeClr val="bg2"/>
                    </a:solidFill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en-US" sz="40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105 Accts/Rec. - A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2EE9780-051F-161C-7AF6-C68A7A011348}"/>
                </a:ext>
              </a:extLst>
            </p:cNvPr>
            <p:cNvSpPr txBox="1"/>
            <p:nvPr/>
          </p:nvSpPr>
          <p:spPr>
            <a:xfrm>
              <a:off x="723537" y="3863475"/>
              <a:ext cx="2456432" cy="18774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(10)     100</a:t>
              </a:r>
            </a:p>
            <a:p>
              <a:pPr marL="514350" indent="-514350">
                <a:buAutoNum type="arabicParenBoth" startAt="7"/>
              </a:pPr>
              <a:endPara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More 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future cash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7916A1F-0E69-83C3-6874-02301CD4F9FF}"/>
              </a:ext>
            </a:extLst>
          </p:cNvPr>
          <p:cNvGrpSpPr/>
          <p:nvPr/>
        </p:nvGrpSpPr>
        <p:grpSpPr>
          <a:xfrm>
            <a:off x="6056069" y="2690734"/>
            <a:ext cx="5944953" cy="3639502"/>
            <a:chOff x="5984691" y="2688809"/>
            <a:chExt cx="5944953" cy="363950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CD3B4E9-A17D-D805-4496-C59591C0E162}"/>
                </a:ext>
              </a:extLst>
            </p:cNvPr>
            <p:cNvGrpSpPr/>
            <p:nvPr/>
          </p:nvGrpSpPr>
          <p:grpSpPr>
            <a:xfrm>
              <a:off x="6854493" y="3626377"/>
              <a:ext cx="4499172" cy="2357734"/>
              <a:chOff x="254993" y="3546479"/>
              <a:chExt cx="2441915" cy="2397889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1B99CF0B-4E75-6272-ADD7-825EE94EBC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993" y="3546479"/>
                <a:ext cx="2441915" cy="0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C36C45DC-92DD-5BD7-0490-02209CC3B1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7879" y="3581203"/>
                <a:ext cx="0" cy="2363165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AA7826B-F64E-56F3-0579-D0946F2DEB8C}"/>
                </a:ext>
              </a:extLst>
            </p:cNvPr>
            <p:cNvSpPr txBox="1"/>
            <p:nvPr/>
          </p:nvSpPr>
          <p:spPr>
            <a:xfrm>
              <a:off x="8481782" y="3560769"/>
              <a:ext cx="22898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solidFill>
                    <a:schemeClr val="tx2"/>
                  </a:solidFill>
                  <a:latin typeface="Trebuchet MS" panose="020B0603020202020204" pitchFamily="34" charset="0"/>
                </a:rPr>
                <a:t>—          </a:t>
              </a:r>
              <a:r>
                <a:rPr lang="en-US" sz="2400" b="1" dirty="0">
                  <a:solidFill>
                    <a:schemeClr val="tx2"/>
                  </a:solidFill>
                  <a:latin typeface="Trebuchet MS" panose="020B0603020202020204" pitchFamily="34" charset="0"/>
                </a:rPr>
                <a:t>B+</a:t>
              </a:r>
              <a:endParaRPr lang="en-US" dirty="0">
                <a:latin typeface="Trebuchet MS" panose="020B0603020202020204" pitchFamily="34" charset="0"/>
              </a:endParaRPr>
            </a:p>
          </p:txBody>
        </p:sp>
        <p:sp>
          <p:nvSpPr>
            <p:cNvPr id="17" name="Title 1">
              <a:extLst>
                <a:ext uri="{FF2B5EF4-FFF2-40B4-BE49-F238E27FC236}">
                  <a16:creationId xmlns:a16="http://schemas.microsoft.com/office/drawing/2014/main" id="{D9E703A9-0D51-7FFD-51FA-5F63848E91B4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5984691" y="2688809"/>
              <a:ext cx="5944953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Prof. Fees - Rev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4A0376D-2DEA-8990-D6F2-9C02E2FB65E2}"/>
                </a:ext>
              </a:extLst>
            </p:cNvPr>
            <p:cNvSpPr txBox="1"/>
            <p:nvPr/>
          </p:nvSpPr>
          <p:spPr>
            <a:xfrm>
              <a:off x="9013613" y="4081542"/>
              <a:ext cx="2432311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indent="-514350" algn="r">
                <a:buAutoNum type="arabicPlain" startAt="100"/>
              </a:pPr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  (10)</a:t>
              </a:r>
            </a:p>
            <a:p>
              <a:pPr marL="514350" indent="-514350" algn="r">
                <a:buAutoNum type="arabicPlain" startAt="100"/>
              </a:pPr>
              <a:endPara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More revenue</a:t>
              </a:r>
            </a:p>
            <a:p>
              <a:pPr algn="r"/>
              <a:endPara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8099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20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047" y="984283"/>
            <a:ext cx="10961226" cy="1219074"/>
          </a:xfrm>
        </p:spPr>
        <p:txBody>
          <a:bodyPr/>
          <a:lstStyle/>
          <a:p>
            <a:pPr algn="ctr"/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spc="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T11 </a:t>
            </a:r>
            <a:r>
              <a:rPr lang="en-US" b="1" dirty="0">
                <a:latin typeface="Trebuchet MS" panose="020B0603020202020204" pitchFamily="34" charset="0"/>
                <a:cs typeface="Times New Roman" panose="02020603050405020304" pitchFamily="18" charset="0"/>
              </a:rPr>
              <a:t>Upon completion of a multilevel website, received $300 from Acme Builders</a:t>
            </a:r>
            <a:br>
              <a:rPr lang="en-US" b="1" dirty="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endParaRPr lang="en-US" b="1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7916A1F-0E69-83C3-6874-02301CD4F9FF}"/>
              </a:ext>
            </a:extLst>
          </p:cNvPr>
          <p:cNvGrpSpPr/>
          <p:nvPr/>
        </p:nvGrpSpPr>
        <p:grpSpPr>
          <a:xfrm>
            <a:off x="5915773" y="2311096"/>
            <a:ext cx="5944953" cy="4281403"/>
            <a:chOff x="5984691" y="2688809"/>
            <a:chExt cx="5944953" cy="371807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CD3B4E9-A17D-D805-4496-C59591C0E162}"/>
                </a:ext>
              </a:extLst>
            </p:cNvPr>
            <p:cNvGrpSpPr/>
            <p:nvPr/>
          </p:nvGrpSpPr>
          <p:grpSpPr>
            <a:xfrm>
              <a:off x="6854493" y="3626377"/>
              <a:ext cx="4499172" cy="2357734"/>
              <a:chOff x="254993" y="3546479"/>
              <a:chExt cx="2441915" cy="2397889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1B99CF0B-4E75-6272-ADD7-825EE94EBC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993" y="3546479"/>
                <a:ext cx="2441915" cy="0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C36C45DC-92DD-5BD7-0490-02209CC3B1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7879" y="3581203"/>
                <a:ext cx="0" cy="2363165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AA7826B-F64E-56F3-0579-D0946F2DEB8C}"/>
                </a:ext>
              </a:extLst>
            </p:cNvPr>
            <p:cNvSpPr txBox="1"/>
            <p:nvPr/>
          </p:nvSpPr>
          <p:spPr>
            <a:xfrm>
              <a:off x="8481782" y="3560769"/>
              <a:ext cx="2289857" cy="400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solidFill>
                    <a:schemeClr val="tx2"/>
                  </a:solidFill>
                  <a:latin typeface="Trebuchet MS" panose="020B0603020202020204" pitchFamily="34" charset="0"/>
                </a:rPr>
                <a:t>—          </a:t>
              </a:r>
              <a:r>
                <a:rPr lang="en-US" sz="2400" b="1" dirty="0">
                  <a:solidFill>
                    <a:schemeClr val="tx2"/>
                  </a:solidFill>
                  <a:latin typeface="Trebuchet MS" panose="020B0603020202020204" pitchFamily="34" charset="0"/>
                </a:rPr>
                <a:t>B+</a:t>
              </a:r>
              <a:endParaRPr lang="en-US" dirty="0">
                <a:latin typeface="Trebuchet MS" panose="020B0603020202020204" pitchFamily="34" charset="0"/>
              </a:endParaRPr>
            </a:p>
          </p:txBody>
        </p:sp>
        <p:sp>
          <p:nvSpPr>
            <p:cNvPr id="17" name="Title 1">
              <a:extLst>
                <a:ext uri="{FF2B5EF4-FFF2-40B4-BE49-F238E27FC236}">
                  <a16:creationId xmlns:a16="http://schemas.microsoft.com/office/drawing/2014/main" id="{D9E703A9-0D51-7FFD-51FA-5F63848E91B4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5984691" y="2688809"/>
              <a:ext cx="5944953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Prof. Fees - Rev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4A0376D-2DEA-8990-D6F2-9C02E2FB65E2}"/>
                </a:ext>
              </a:extLst>
            </p:cNvPr>
            <p:cNvSpPr txBox="1"/>
            <p:nvPr/>
          </p:nvSpPr>
          <p:spPr>
            <a:xfrm>
              <a:off x="9013613" y="4081542"/>
              <a:ext cx="2432311" cy="23253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>
                      <a:lumMod val="75000"/>
                    </a:schemeClr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  100  (10)</a:t>
              </a:r>
            </a:p>
            <a:p>
              <a:pPr algn="r"/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300  (11)</a:t>
              </a:r>
            </a:p>
            <a:p>
              <a:pPr marL="514350" indent="-514350" algn="r">
                <a:buAutoNum type="arabicPlain" startAt="100"/>
              </a:pPr>
              <a:endPara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More revenue</a:t>
              </a:r>
            </a:p>
            <a:p>
              <a:pPr algn="r"/>
              <a:endPara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9EB3820-EA00-31F5-1B13-3EF5E6122B78}"/>
              </a:ext>
            </a:extLst>
          </p:cNvPr>
          <p:cNvGrpSpPr/>
          <p:nvPr/>
        </p:nvGrpSpPr>
        <p:grpSpPr>
          <a:xfrm>
            <a:off x="766957" y="2033562"/>
            <a:ext cx="4448042" cy="4498380"/>
            <a:chOff x="702695" y="2272601"/>
            <a:chExt cx="4448042" cy="4498380"/>
          </a:xfrm>
        </p:grpSpPr>
        <p:sp>
          <p:nvSpPr>
            <p:cNvPr id="9" name="Title 1">
              <a:extLst>
                <a:ext uri="{FF2B5EF4-FFF2-40B4-BE49-F238E27FC236}">
                  <a16:creationId xmlns:a16="http://schemas.microsoft.com/office/drawing/2014/main" id="{0E7879F8-32C0-1706-235F-64E172EA5AB2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862715" y="2272601"/>
              <a:ext cx="4288022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100  Cash - A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3924A01-F404-1358-D202-216023FA6849}"/>
                </a:ext>
              </a:extLst>
            </p:cNvPr>
            <p:cNvGrpSpPr/>
            <p:nvPr/>
          </p:nvGrpSpPr>
          <p:grpSpPr>
            <a:xfrm>
              <a:off x="702695" y="3272041"/>
              <a:ext cx="4362415" cy="3498940"/>
              <a:chOff x="702695" y="3272041"/>
              <a:chExt cx="4362415" cy="349894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9E94F1A3-ED35-3595-DBEB-AC73E831097C}"/>
                  </a:ext>
                </a:extLst>
              </p:cNvPr>
              <p:cNvGrpSpPr/>
              <p:nvPr/>
            </p:nvGrpSpPr>
            <p:grpSpPr>
              <a:xfrm>
                <a:off x="777088" y="3272041"/>
                <a:ext cx="4288022" cy="3061073"/>
                <a:chOff x="459524" y="3272041"/>
                <a:chExt cx="3668825" cy="3061073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C6E51DB3-25E7-1D20-BCFF-54AED58C8D7B}"/>
                    </a:ext>
                  </a:extLst>
                </p:cNvPr>
                <p:cNvGrpSpPr/>
                <p:nvPr/>
              </p:nvGrpSpPr>
              <p:grpSpPr>
                <a:xfrm>
                  <a:off x="459524" y="3294317"/>
                  <a:ext cx="3668825" cy="3038797"/>
                  <a:chOff x="206231" y="3115453"/>
                  <a:chExt cx="2441915" cy="3944470"/>
                </a:xfrm>
              </p:grpSpPr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2CE08539-3A7C-097A-90CB-0CC11860E87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6231" y="3142796"/>
                    <a:ext cx="2441915" cy="0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55092811-F681-5A47-0059-3182B3C7BB6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75950" y="3115453"/>
                    <a:ext cx="0" cy="3944470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8E2595B7-76F9-3813-C49E-E42BCF805124}"/>
                    </a:ext>
                  </a:extLst>
                </p:cNvPr>
                <p:cNvSpPr txBox="1"/>
                <p:nvPr/>
              </p:nvSpPr>
              <p:spPr>
                <a:xfrm>
                  <a:off x="1817548" y="3272041"/>
                  <a:ext cx="150470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1" dirty="0">
                      <a:solidFill>
                        <a:schemeClr val="tx2"/>
                      </a:solidFill>
                      <a:latin typeface="Trebuchet MS" panose="020B0603020202020204" pitchFamily="34" charset="0"/>
                    </a:rPr>
                    <a:t>B+       -</a:t>
                  </a:r>
                  <a:endParaRPr lang="en-US" dirty="0">
                    <a:latin typeface="Trebuchet MS" panose="020B0603020202020204" pitchFamily="34" charset="0"/>
                  </a:endParaRPr>
                </a:p>
              </p:txBody>
            </p:sp>
          </p:grp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3AF3C7B-3513-508E-FDF3-6D500B321A5E}"/>
                  </a:ext>
                </a:extLst>
              </p:cNvPr>
              <p:cNvSpPr txBox="1"/>
              <p:nvPr/>
            </p:nvSpPr>
            <p:spPr>
              <a:xfrm>
                <a:off x="702695" y="3662438"/>
                <a:ext cx="2393239" cy="31085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 (1)   3,000</a:t>
                </a:r>
              </a:p>
              <a:p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(11)     300</a:t>
                </a:r>
              </a:p>
              <a:p>
                <a:pPr marL="514350" indent="-514350">
                  <a:buAutoNum type="arabicParenBoth"/>
                </a:pPr>
                <a:endParaRPr lang="en-US" sz="2800" b="1" dirty="0">
                  <a:solidFill>
                    <a:schemeClr val="bg1">
                      <a:lumMod val="75000"/>
                    </a:schemeClr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  <a:p>
                <a:endParaRPr lang="en-US" sz="2800" b="1" dirty="0">
                  <a:solidFill>
                    <a:schemeClr val="bg1">
                      <a:lumMod val="75000"/>
                    </a:schemeClr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More cash</a:t>
                </a:r>
                <a:endParaRPr lang="en-US" sz="2800" b="1" dirty="0">
                  <a:latin typeface="Trebuchet MS" panose="020B0603020202020204" pitchFamily="34" charset="0"/>
                </a:endParaRPr>
              </a:p>
              <a:p>
                <a:endParaRPr lang="en-US" sz="2800" b="1" dirty="0">
                  <a:solidFill>
                    <a:schemeClr val="bg1">
                      <a:lumMod val="75000"/>
                    </a:schemeClr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  <a:p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645EFF5-9BEE-055D-F6A1-8E7B8250853E}"/>
                  </a:ext>
                </a:extLst>
              </p:cNvPr>
              <p:cNvSpPr txBox="1"/>
              <p:nvPr/>
            </p:nvSpPr>
            <p:spPr>
              <a:xfrm>
                <a:off x="2632799" y="3319426"/>
                <a:ext cx="2432311" cy="31085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160   (2)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75   (4)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50   (6)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100   (7)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35   (8)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25   (9)</a:t>
                </a:r>
              </a:p>
              <a:p>
                <a:pPr algn="r"/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115770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21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047" y="984283"/>
            <a:ext cx="10961226" cy="1219074"/>
          </a:xfrm>
        </p:spPr>
        <p:txBody>
          <a:bodyPr/>
          <a:lstStyle/>
          <a:p>
            <a:pPr algn="ctr"/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spc="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T12 </a:t>
            </a:r>
            <a:r>
              <a:rPr lang="en-US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b="1" dirty="0">
                <a:latin typeface="Trebuchet MS" panose="020B0603020202020204" pitchFamily="34" charset="0"/>
                <a:cs typeface="Times New Roman" panose="02020603050405020304" pitchFamily="18" charset="0"/>
              </a:rPr>
              <a:t>Received $100 on account from </a:t>
            </a:r>
            <a:br>
              <a:rPr lang="en-US" b="1" dirty="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r>
              <a:rPr lang="en-US" b="1" dirty="0">
                <a:latin typeface="Trebuchet MS" panose="020B0603020202020204" pitchFamily="34" charset="0"/>
                <a:cs typeface="Times New Roman" panose="02020603050405020304" pitchFamily="18" charset="0"/>
              </a:rPr>
              <a:t>Steven Parks. (ROAR)</a:t>
            </a:r>
            <a:br>
              <a:rPr lang="en-US" b="1" dirty="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endParaRPr lang="en-US" b="1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9EB3820-EA00-31F5-1B13-3EF5E6122B78}"/>
              </a:ext>
            </a:extLst>
          </p:cNvPr>
          <p:cNvGrpSpPr/>
          <p:nvPr/>
        </p:nvGrpSpPr>
        <p:grpSpPr>
          <a:xfrm>
            <a:off x="766957" y="2275695"/>
            <a:ext cx="4448041" cy="4814459"/>
            <a:chOff x="702695" y="2387409"/>
            <a:chExt cx="4448041" cy="4814459"/>
          </a:xfrm>
        </p:grpSpPr>
        <p:sp>
          <p:nvSpPr>
            <p:cNvPr id="9" name="Title 1">
              <a:extLst>
                <a:ext uri="{FF2B5EF4-FFF2-40B4-BE49-F238E27FC236}">
                  <a16:creationId xmlns:a16="http://schemas.microsoft.com/office/drawing/2014/main" id="{0E7879F8-32C0-1706-235F-64E172EA5AB2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862714" y="2387409"/>
              <a:ext cx="4288022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100  Cash - A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3924A01-F404-1358-D202-216023FA6849}"/>
                </a:ext>
              </a:extLst>
            </p:cNvPr>
            <p:cNvGrpSpPr/>
            <p:nvPr/>
          </p:nvGrpSpPr>
          <p:grpSpPr>
            <a:xfrm>
              <a:off x="702695" y="3272041"/>
              <a:ext cx="4362415" cy="3929827"/>
              <a:chOff x="702695" y="3272041"/>
              <a:chExt cx="4362415" cy="3929827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9E94F1A3-ED35-3595-DBEB-AC73E831097C}"/>
                  </a:ext>
                </a:extLst>
              </p:cNvPr>
              <p:cNvGrpSpPr/>
              <p:nvPr/>
            </p:nvGrpSpPr>
            <p:grpSpPr>
              <a:xfrm>
                <a:off x="777088" y="3272041"/>
                <a:ext cx="4288022" cy="3061073"/>
                <a:chOff x="459524" y="3272041"/>
                <a:chExt cx="3668825" cy="3061073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C6E51DB3-25E7-1D20-BCFF-54AED58C8D7B}"/>
                    </a:ext>
                  </a:extLst>
                </p:cNvPr>
                <p:cNvGrpSpPr/>
                <p:nvPr/>
              </p:nvGrpSpPr>
              <p:grpSpPr>
                <a:xfrm>
                  <a:off x="459524" y="3294317"/>
                  <a:ext cx="3668825" cy="3038797"/>
                  <a:chOff x="206231" y="3115453"/>
                  <a:chExt cx="2441915" cy="3944470"/>
                </a:xfrm>
              </p:grpSpPr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2CE08539-3A7C-097A-90CB-0CC11860E87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6231" y="3142796"/>
                    <a:ext cx="2441915" cy="0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55092811-F681-5A47-0059-3182B3C7BB6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75950" y="3115453"/>
                    <a:ext cx="0" cy="3944470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8E2595B7-76F9-3813-C49E-E42BCF805124}"/>
                    </a:ext>
                  </a:extLst>
                </p:cNvPr>
                <p:cNvSpPr txBox="1"/>
                <p:nvPr/>
              </p:nvSpPr>
              <p:spPr>
                <a:xfrm>
                  <a:off x="1817548" y="3272041"/>
                  <a:ext cx="150470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1" dirty="0">
                      <a:solidFill>
                        <a:schemeClr val="tx2"/>
                      </a:solidFill>
                      <a:latin typeface="Trebuchet MS" panose="020B0603020202020204" pitchFamily="34" charset="0"/>
                    </a:rPr>
                    <a:t>B+       -</a:t>
                  </a:r>
                  <a:endParaRPr lang="en-US" dirty="0">
                    <a:latin typeface="Trebuchet MS" panose="020B0603020202020204" pitchFamily="34" charset="0"/>
                  </a:endParaRPr>
                </a:p>
              </p:txBody>
            </p:sp>
          </p:grp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3AF3C7B-3513-508E-FDF3-6D500B321A5E}"/>
                  </a:ext>
                </a:extLst>
              </p:cNvPr>
              <p:cNvSpPr txBox="1"/>
              <p:nvPr/>
            </p:nvSpPr>
            <p:spPr>
              <a:xfrm>
                <a:off x="702695" y="3662438"/>
                <a:ext cx="2393239" cy="35394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 (1)   3,000</a:t>
                </a:r>
              </a:p>
              <a:p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(11)     300</a:t>
                </a:r>
              </a:p>
              <a:p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(12)     100</a:t>
                </a:r>
              </a:p>
              <a:p>
                <a:pPr marL="514350" indent="-514350">
                  <a:buAutoNum type="arabicParenBoth"/>
                </a:pPr>
                <a:endParaRPr lang="en-US" sz="2800" b="1" dirty="0">
                  <a:solidFill>
                    <a:schemeClr val="bg1">
                      <a:lumMod val="75000"/>
                    </a:schemeClr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More real cash</a:t>
                </a:r>
                <a:endParaRPr lang="en-US" sz="2800" b="1" dirty="0">
                  <a:latin typeface="Trebuchet MS" panose="020B0603020202020204" pitchFamily="34" charset="0"/>
                </a:endParaRPr>
              </a:p>
              <a:p>
                <a:endParaRPr lang="en-US" sz="2800" b="1" dirty="0">
                  <a:solidFill>
                    <a:schemeClr val="bg1">
                      <a:lumMod val="75000"/>
                    </a:schemeClr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  <a:p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645EFF5-9BEE-055D-F6A1-8E7B8250853E}"/>
                  </a:ext>
                </a:extLst>
              </p:cNvPr>
              <p:cNvSpPr txBox="1"/>
              <p:nvPr/>
            </p:nvSpPr>
            <p:spPr>
              <a:xfrm>
                <a:off x="2632799" y="3319426"/>
                <a:ext cx="2432311" cy="31085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160   (2)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75   (4)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50   (6)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100   (7)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35   (8)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25   (9)</a:t>
                </a:r>
              </a:p>
              <a:p>
                <a:pPr algn="r"/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4FAB183-D749-D3E2-F29E-AC2BD948F709}"/>
              </a:ext>
            </a:extLst>
          </p:cNvPr>
          <p:cNvGrpSpPr/>
          <p:nvPr/>
        </p:nvGrpSpPr>
        <p:grpSpPr>
          <a:xfrm>
            <a:off x="5718478" y="2630934"/>
            <a:ext cx="5944953" cy="3403128"/>
            <a:chOff x="5718478" y="2630934"/>
            <a:chExt cx="5944953" cy="340312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11EC2338-1EF9-220B-A1A2-767ACA68A705}"/>
                </a:ext>
              </a:extLst>
            </p:cNvPr>
            <p:cNvGrpSpPr/>
            <p:nvPr/>
          </p:nvGrpSpPr>
          <p:grpSpPr>
            <a:xfrm>
              <a:off x="5718478" y="2630934"/>
              <a:ext cx="5944953" cy="3295302"/>
              <a:chOff x="151047" y="2723534"/>
              <a:chExt cx="5944953" cy="3295302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6C1B3EFE-5A52-578B-84D8-1CB5CB229EB6}"/>
                  </a:ext>
                </a:extLst>
              </p:cNvPr>
              <p:cNvGrpSpPr/>
              <p:nvPr/>
            </p:nvGrpSpPr>
            <p:grpSpPr>
              <a:xfrm>
                <a:off x="151047" y="2723534"/>
                <a:ext cx="5944953" cy="3295302"/>
                <a:chOff x="5984691" y="2688809"/>
                <a:chExt cx="5944953" cy="3295302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6B3F0423-7A17-79E7-0304-32C8BBB3E714}"/>
                    </a:ext>
                  </a:extLst>
                </p:cNvPr>
                <p:cNvGrpSpPr/>
                <p:nvPr/>
              </p:nvGrpSpPr>
              <p:grpSpPr>
                <a:xfrm>
                  <a:off x="6854493" y="3626377"/>
                  <a:ext cx="4499172" cy="2357734"/>
                  <a:chOff x="254993" y="3546479"/>
                  <a:chExt cx="2441915" cy="2397889"/>
                </a:xfrm>
              </p:grpSpPr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id="{D130AE0E-40B6-A0B7-AABF-D4DF9C8586C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54993" y="3546479"/>
                    <a:ext cx="2441915" cy="0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Straight Connector 27">
                    <a:extLst>
                      <a:ext uri="{FF2B5EF4-FFF2-40B4-BE49-F238E27FC236}">
                        <a16:creationId xmlns:a16="http://schemas.microsoft.com/office/drawing/2014/main" id="{52A4DC29-8394-F3EF-3EDC-E92F3A89318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77879" y="3581203"/>
                    <a:ext cx="0" cy="2363165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4C6CC38D-9374-E5C7-72C8-70F344D11712}"/>
                    </a:ext>
                  </a:extLst>
                </p:cNvPr>
                <p:cNvSpPr txBox="1"/>
                <p:nvPr/>
              </p:nvSpPr>
              <p:spPr>
                <a:xfrm>
                  <a:off x="8506835" y="3588646"/>
                  <a:ext cx="1279370" cy="369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800" b="1" dirty="0">
                      <a:solidFill>
                        <a:schemeClr val="tx2"/>
                      </a:solidFill>
                      <a:latin typeface="Trebuchet MS" panose="020B0603020202020204" pitchFamily="34" charset="0"/>
                    </a:rPr>
                    <a:t>B+        -</a:t>
                  </a:r>
                  <a:endParaRPr lang="en-US" dirty="0"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15" name="Title 1">
                  <a:extLst>
                    <a:ext uri="{FF2B5EF4-FFF2-40B4-BE49-F238E27FC236}">
                      <a16:creationId xmlns:a16="http://schemas.microsoft.com/office/drawing/2014/main" id="{0743591A-1118-419A-687A-BD5674705424}"/>
                    </a:ext>
                  </a:extLst>
                </p:cNvPr>
                <p:cNvSpPr txBox="1">
                  <a:spLocks/>
                </p:cNvSpPr>
                <p:nvPr/>
              </p:nvSpPr>
              <p:spPr bwMode="gray">
                <a:xfrm>
                  <a:off x="5984691" y="2688809"/>
                  <a:ext cx="5944953" cy="1219065"/>
                </a:xfrm>
                <a:prstGeom prst="rect">
                  <a:avLst/>
                </a:prstGeom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l" defTabSz="457200" rtl="0" eaLnBrk="1" latinLnBrk="0" hangingPunct="1">
                    <a:spcBef>
                      <a:spcPct val="0"/>
                    </a:spcBef>
                    <a:buNone/>
                    <a:defRPr sz="3600" b="0" i="0" kern="1200">
                      <a:solidFill>
                        <a:schemeClr val="bg2"/>
                      </a:solidFill>
                      <a:latin typeface="+mj-lt"/>
                      <a:ea typeface="+mj-ea"/>
                      <a:cs typeface="+mj-cs"/>
                    </a:defRPr>
                  </a:lvl1pPr>
                  <a:lvl2pPr eaLnBrk="1" hangingPunct="1">
                    <a:defRPr>
                      <a:solidFill>
                        <a:schemeClr val="tx2"/>
                      </a:solidFill>
                    </a:defRPr>
                  </a:lvl2pPr>
                  <a:lvl3pPr eaLnBrk="1" hangingPunct="1">
                    <a:defRPr>
                      <a:solidFill>
                        <a:schemeClr val="tx2"/>
                      </a:solidFill>
                    </a:defRPr>
                  </a:lvl3pPr>
                  <a:lvl4pPr eaLnBrk="1" hangingPunct="1">
                    <a:defRPr>
                      <a:solidFill>
                        <a:schemeClr val="tx2"/>
                      </a:solidFill>
                    </a:defRPr>
                  </a:lvl4pPr>
                  <a:lvl5pPr eaLnBrk="1" hangingPunct="1">
                    <a:defRPr>
                      <a:solidFill>
                        <a:schemeClr val="tx2"/>
                      </a:solidFill>
                    </a:defRPr>
                  </a:lvl5pPr>
                  <a:lvl6pPr eaLnBrk="1" hangingPunct="1">
                    <a:defRPr>
                      <a:solidFill>
                        <a:schemeClr val="tx2"/>
                      </a:solidFill>
                    </a:defRPr>
                  </a:lvl6pPr>
                  <a:lvl7pPr eaLnBrk="1" hangingPunct="1">
                    <a:defRPr>
                      <a:solidFill>
                        <a:schemeClr val="tx2"/>
                      </a:solidFill>
                    </a:defRPr>
                  </a:lvl7pPr>
                  <a:lvl8pPr eaLnBrk="1" hangingPunct="1">
                    <a:defRPr>
                      <a:solidFill>
                        <a:schemeClr val="tx2"/>
                      </a:solidFill>
                    </a:defRPr>
                  </a:lvl8pPr>
                  <a:lvl9pPr eaLnBrk="1" hangingPunct="1">
                    <a:defRPr>
                      <a:solidFill>
                        <a:schemeClr val="tx2"/>
                      </a:solidFill>
                    </a:defRPr>
                  </a:lvl9pPr>
                </a:lstStyle>
                <a:p>
                  <a:pPr algn="ctr"/>
                  <a:r>
                    <a:rPr lang="en-US" sz="4000" b="1" dirty="0">
                      <a:solidFill>
                        <a:schemeClr val="tx2"/>
                      </a:solidFill>
                      <a:latin typeface="Trebuchet MS" panose="020B0603020202020204" pitchFamily="34" charset="0"/>
                      <a:cs typeface="Arial" panose="020B0604020202020204" pitchFamily="34" charset="0"/>
                    </a:rPr>
                    <a:t>105 Accts/Rec. - A</a:t>
                  </a:r>
                </a:p>
              </p:txBody>
            </p:sp>
          </p:grp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37EED01-0036-7812-A80E-F789879C9DE2}"/>
                  </a:ext>
                </a:extLst>
              </p:cNvPr>
              <p:cNvSpPr txBox="1"/>
              <p:nvPr/>
            </p:nvSpPr>
            <p:spPr>
              <a:xfrm>
                <a:off x="723537" y="3863475"/>
                <a:ext cx="245643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(10)     100</a:t>
                </a:r>
              </a:p>
              <a:p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8207F1B-F88E-F97E-A490-45D3A9C7FBFE}"/>
                </a:ext>
              </a:extLst>
            </p:cNvPr>
            <p:cNvSpPr txBox="1"/>
            <p:nvPr/>
          </p:nvSpPr>
          <p:spPr>
            <a:xfrm>
              <a:off x="8747400" y="3971959"/>
              <a:ext cx="2518465" cy="20621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32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100 (12)</a:t>
              </a:r>
            </a:p>
            <a:p>
              <a:pPr algn="r"/>
              <a:endParaRPr lang="en-US" sz="32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en-US" sz="32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less </a:t>
              </a:r>
            </a:p>
            <a:p>
              <a:pPr algn="r"/>
              <a:r>
                <a:rPr lang="en-US" sz="32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future cash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03232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22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985" y="951545"/>
            <a:ext cx="10961226" cy="1219074"/>
          </a:xfrm>
        </p:spPr>
        <p:txBody>
          <a:bodyPr/>
          <a:lstStyle/>
          <a:p>
            <a:pPr algn="ctr"/>
            <a:r>
              <a:rPr lang="en-US" sz="34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spc="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T13 </a:t>
            </a:r>
            <a:r>
              <a:rPr lang="en-US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400" b="1" dirty="0">
                <a:latin typeface="Trebuchet MS" panose="020B0603020202020204" pitchFamily="34" charset="0"/>
                <a:cs typeface="Times New Roman" panose="02020603050405020304" pitchFamily="18" charset="0"/>
              </a:rPr>
              <a:t>Paid $200 with biz. Debit card </a:t>
            </a:r>
            <a:br>
              <a:rPr lang="en-US" sz="3400" b="1" dirty="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r>
              <a:rPr lang="en-US" sz="3400" b="1" dirty="0">
                <a:latin typeface="Trebuchet MS" panose="020B0603020202020204" pitchFamily="34" charset="0"/>
                <a:cs typeface="Times New Roman" panose="02020603050405020304" pitchFamily="18" charset="0"/>
              </a:rPr>
              <a:t>for six months of insurance </a:t>
            </a:r>
            <a:br>
              <a:rPr lang="en-US" sz="3400" b="1" dirty="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r>
              <a:rPr lang="en-US" sz="3400" b="1" dirty="0">
                <a:latin typeface="Trebuchet MS" panose="020B0603020202020204" pitchFamily="34" charset="0"/>
                <a:cs typeface="Times New Roman" panose="02020603050405020304" pitchFamily="18" charset="0"/>
              </a:rPr>
              <a:t>on the last day of March, effective April 1</a:t>
            </a:r>
            <a:r>
              <a:rPr lang="en-US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spc="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B1A6A37-E64C-28DC-9BED-B4F5CCA67BF6}"/>
              </a:ext>
            </a:extLst>
          </p:cNvPr>
          <p:cNvGrpSpPr/>
          <p:nvPr/>
        </p:nvGrpSpPr>
        <p:grpSpPr>
          <a:xfrm>
            <a:off x="6790740" y="2033562"/>
            <a:ext cx="4373649" cy="4586255"/>
            <a:chOff x="777088" y="2272601"/>
            <a:chExt cx="4373649" cy="4586255"/>
          </a:xfrm>
        </p:grpSpPr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4EF7B087-FA26-0A6D-9B32-9B3A118B3430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862715" y="2272601"/>
              <a:ext cx="4288022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100  Cash - A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A24A1D2-03B3-F336-C98F-AA84F01A65F8}"/>
                </a:ext>
              </a:extLst>
            </p:cNvPr>
            <p:cNvGrpSpPr/>
            <p:nvPr/>
          </p:nvGrpSpPr>
          <p:grpSpPr>
            <a:xfrm>
              <a:off x="777088" y="3272041"/>
              <a:ext cx="4288022" cy="3586815"/>
              <a:chOff x="777088" y="3272041"/>
              <a:chExt cx="4288022" cy="3586815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29699A8-5CFD-2781-D7BF-EDE40C5F8E55}"/>
                  </a:ext>
                </a:extLst>
              </p:cNvPr>
              <p:cNvGrpSpPr/>
              <p:nvPr/>
            </p:nvGrpSpPr>
            <p:grpSpPr>
              <a:xfrm>
                <a:off x="777088" y="3272041"/>
                <a:ext cx="4288022" cy="3061073"/>
                <a:chOff x="459524" y="3272041"/>
                <a:chExt cx="3668825" cy="3061073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53858CDF-9FA0-C90F-13D8-057C286B7312}"/>
                    </a:ext>
                  </a:extLst>
                </p:cNvPr>
                <p:cNvGrpSpPr/>
                <p:nvPr/>
              </p:nvGrpSpPr>
              <p:grpSpPr>
                <a:xfrm>
                  <a:off x="459524" y="3294317"/>
                  <a:ext cx="3668825" cy="3038797"/>
                  <a:chOff x="206231" y="3115453"/>
                  <a:chExt cx="2441915" cy="3944470"/>
                </a:xfrm>
              </p:grpSpPr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id="{C02C839A-5CCF-0ABB-398A-942F3BC9881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6231" y="3142796"/>
                    <a:ext cx="2441915" cy="0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Straight Connector 27">
                    <a:extLst>
                      <a:ext uri="{FF2B5EF4-FFF2-40B4-BE49-F238E27FC236}">
                        <a16:creationId xmlns:a16="http://schemas.microsoft.com/office/drawing/2014/main" id="{3175CD67-4876-C0DC-F6F4-A1B406BCFF5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75950" y="3115453"/>
                    <a:ext cx="0" cy="3944470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4767F810-C860-0464-0E20-987BA68869B8}"/>
                    </a:ext>
                  </a:extLst>
                </p:cNvPr>
                <p:cNvSpPr txBox="1"/>
                <p:nvPr/>
              </p:nvSpPr>
              <p:spPr>
                <a:xfrm>
                  <a:off x="1817548" y="3272041"/>
                  <a:ext cx="150470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1" dirty="0">
                      <a:solidFill>
                        <a:schemeClr val="tx2"/>
                      </a:solidFill>
                      <a:latin typeface="Trebuchet MS" panose="020B0603020202020204" pitchFamily="34" charset="0"/>
                    </a:rPr>
                    <a:t>B+       -</a:t>
                  </a:r>
                  <a:endParaRPr lang="en-US" dirty="0">
                    <a:latin typeface="Trebuchet MS" panose="020B0603020202020204" pitchFamily="34" charset="0"/>
                  </a:endParaRP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B214CB7-7AB4-93C4-E17E-D4AEA75ACE0D}"/>
                  </a:ext>
                </a:extLst>
              </p:cNvPr>
              <p:cNvSpPr txBox="1"/>
              <p:nvPr/>
            </p:nvSpPr>
            <p:spPr>
              <a:xfrm>
                <a:off x="921039" y="3677560"/>
                <a:ext cx="2393239" cy="22467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514350" indent="-514350">
                  <a:buAutoNum type="arabicParenBoth"/>
                </a:pPr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   3,000</a:t>
                </a:r>
              </a:p>
              <a:p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(11)     300</a:t>
                </a:r>
              </a:p>
              <a:p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(12)     100</a:t>
                </a:r>
              </a:p>
              <a:p>
                <a:endParaRPr lang="en-US" sz="2800" b="1" dirty="0">
                  <a:solidFill>
                    <a:schemeClr val="bg1">
                      <a:lumMod val="75000"/>
                    </a:schemeClr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  <a:p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6C6D73B-318B-03F4-52F5-FD86516295F5}"/>
                  </a:ext>
                </a:extLst>
              </p:cNvPr>
              <p:cNvSpPr txBox="1"/>
              <p:nvPr/>
            </p:nvSpPr>
            <p:spPr>
              <a:xfrm>
                <a:off x="2632799" y="3319426"/>
                <a:ext cx="2432311" cy="35394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160     (2)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75     (4)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50     (6)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100     (7)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35     (8)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25     (9)</a:t>
                </a: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200   (13)</a:t>
                </a:r>
              </a:p>
              <a:p>
                <a:pPr algn="r"/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DF945C4-6E86-E34A-90F6-85892AC85AFB}"/>
              </a:ext>
            </a:extLst>
          </p:cNvPr>
          <p:cNvGrpSpPr/>
          <p:nvPr/>
        </p:nvGrpSpPr>
        <p:grpSpPr>
          <a:xfrm>
            <a:off x="180617" y="2812957"/>
            <a:ext cx="5944953" cy="3497896"/>
            <a:chOff x="151047" y="2723534"/>
            <a:chExt cx="5944953" cy="3497896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A72A5E7-7A55-DB7D-C47A-5162389D107A}"/>
                </a:ext>
              </a:extLst>
            </p:cNvPr>
            <p:cNvGrpSpPr/>
            <p:nvPr/>
          </p:nvGrpSpPr>
          <p:grpSpPr>
            <a:xfrm>
              <a:off x="151047" y="2723534"/>
              <a:ext cx="5944953" cy="3295302"/>
              <a:chOff x="5984691" y="2688809"/>
              <a:chExt cx="5944953" cy="3295302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C40F2956-A952-2B4A-90A4-A8051E573FA3}"/>
                  </a:ext>
                </a:extLst>
              </p:cNvPr>
              <p:cNvGrpSpPr/>
              <p:nvPr/>
            </p:nvGrpSpPr>
            <p:grpSpPr>
              <a:xfrm>
                <a:off x="6854493" y="3626377"/>
                <a:ext cx="4499172" cy="2357734"/>
                <a:chOff x="254993" y="3546479"/>
                <a:chExt cx="2441915" cy="2397889"/>
              </a:xfrm>
            </p:grpSpPr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4337E56B-D743-EC62-C694-6B606C187B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4993" y="3546479"/>
                  <a:ext cx="2441915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BEEB47A6-C06C-2F45-D0FD-0BD5EEF586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7879" y="3581203"/>
                  <a:ext cx="0" cy="2363165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C0E7C66-383A-A157-3A32-1438B87B7874}"/>
                  </a:ext>
                </a:extLst>
              </p:cNvPr>
              <p:cNvSpPr txBox="1"/>
              <p:nvPr/>
            </p:nvSpPr>
            <p:spPr>
              <a:xfrm>
                <a:off x="8481782" y="3560769"/>
                <a:ext cx="22898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B+        -</a:t>
                </a:r>
                <a:endParaRPr lang="en-US" dirty="0">
                  <a:latin typeface="Trebuchet MS" panose="020B0603020202020204" pitchFamily="34" charset="0"/>
                </a:endParaRPr>
              </a:p>
            </p:txBody>
          </p:sp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27689C73-C71D-EC7B-34AF-3EB51DC03A72}"/>
                  </a:ext>
                </a:extLst>
              </p:cNvPr>
              <p:cNvSpPr txBox="1">
                <a:spLocks/>
              </p:cNvSpPr>
              <p:nvPr/>
            </p:nvSpPr>
            <p:spPr bwMode="gray">
              <a:xfrm>
                <a:off x="5984691" y="2688809"/>
                <a:ext cx="5944953" cy="121906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3600" b="0" i="0" kern="1200">
                    <a:solidFill>
                      <a:schemeClr val="bg2"/>
                    </a:solidFill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en-US" sz="40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115 Prepaid Ins. -A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2EE9780-051F-161C-7AF6-C68A7A011348}"/>
                </a:ext>
              </a:extLst>
            </p:cNvPr>
            <p:cNvSpPr txBox="1"/>
            <p:nvPr/>
          </p:nvSpPr>
          <p:spPr>
            <a:xfrm>
              <a:off x="849956" y="3913106"/>
              <a:ext cx="2432311" cy="23083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(13)    200</a:t>
              </a:r>
            </a:p>
            <a:p>
              <a:pPr marL="514350" indent="-514350">
                <a:buAutoNum type="arabicParenBoth" startAt="7"/>
              </a:pPr>
              <a:endPara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  <a:p>
              <a:r>
                <a:rPr lang="en-US" sz="2800" b="1" dirty="0">
                  <a:solidFill>
                    <a:schemeClr val="tx2"/>
                  </a:solidFill>
                  <a:highlight>
                    <a:srgbClr val="FFFF00"/>
                  </a:highlight>
                  <a:latin typeface="Trebuchet MS" panose="020B0603020202020204" pitchFamily="34" charset="0"/>
                  <a:cs typeface="Arial" panose="020B0604020202020204" pitchFamily="34" charset="0"/>
                </a:rPr>
                <a:t>A prepaid expense is an asset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76286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CF9ABE-09AF-5654-7525-1192A9B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23</a:t>
            </a:fld>
            <a:endParaRPr lang="en-US" noProof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93629D-9856-9EDF-B944-E2F716386F6B}"/>
              </a:ext>
            </a:extLst>
          </p:cNvPr>
          <p:cNvSpPr/>
          <p:nvPr/>
        </p:nvSpPr>
        <p:spPr>
          <a:xfrm>
            <a:off x="57875" y="1168092"/>
            <a:ext cx="11725153" cy="470898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cene3d>
              <a:camera prst="isometricOffAxis2Right"/>
              <a:lightRig rig="threePt" dir="t"/>
            </a:scene3d>
          </a:bodyPr>
          <a:lstStyle/>
          <a:p>
            <a:pPr algn="ctr"/>
            <a:r>
              <a:rPr lang="en-US" sz="15000" b="1" cap="none" spc="0" dirty="0">
                <a:ln w="31750">
                  <a:solidFill>
                    <a:schemeClr val="accent1"/>
                  </a:solidFill>
                  <a:prstDash val="solid"/>
                </a:ln>
                <a:pattFill prst="lgCheck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</a:rPr>
              <a:t>WOOHOO!</a:t>
            </a:r>
          </a:p>
          <a:p>
            <a:pPr algn="ctr"/>
            <a:r>
              <a:rPr lang="en-US" sz="15000" b="1" dirty="0">
                <a:ln w="31750">
                  <a:solidFill>
                    <a:schemeClr val="accent1"/>
                  </a:solidFill>
                  <a:prstDash val="solid"/>
                </a:ln>
                <a:pattFill prst="lgCheck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</a:rPr>
              <a:t>You did it!</a:t>
            </a:r>
            <a:endParaRPr lang="en-US" sz="15000" b="1" cap="none" spc="0" dirty="0">
              <a:ln w="31750">
                <a:solidFill>
                  <a:schemeClr val="accent1"/>
                </a:solidFill>
                <a:prstDash val="solid"/>
              </a:ln>
              <a:pattFill prst="lgCheck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43ADD1-589A-A1FA-99CD-B1FBA172D8D6}"/>
              </a:ext>
            </a:extLst>
          </p:cNvPr>
          <p:cNvSpPr txBox="1"/>
          <p:nvPr/>
        </p:nvSpPr>
        <p:spPr>
          <a:xfrm>
            <a:off x="6448289" y="6100606"/>
            <a:ext cx="62003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cs typeface="Arial" panose="020B0604020202020204" pitchFamily="34" charset="0"/>
              </a:rPr>
              <a:t>(we’re nearly done!)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76460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24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772" y="757883"/>
            <a:ext cx="10961226" cy="1219074"/>
          </a:xfrm>
        </p:spPr>
        <p:txBody>
          <a:bodyPr/>
          <a:lstStyle/>
          <a:p>
            <a:pPr algn="ctr"/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Now we just need to calculate the </a:t>
            </a:r>
            <a:br>
              <a:rPr lang="en-US" b="1" spc="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spc="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balance in each of our accounts</a:t>
            </a:r>
            <a:endParaRPr lang="en-US" b="1" spc="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B1A6A37-E64C-28DC-9BED-B4F5CCA67BF6}"/>
              </a:ext>
            </a:extLst>
          </p:cNvPr>
          <p:cNvGrpSpPr/>
          <p:nvPr/>
        </p:nvGrpSpPr>
        <p:grpSpPr>
          <a:xfrm>
            <a:off x="3759448" y="2033562"/>
            <a:ext cx="4373649" cy="5067500"/>
            <a:chOff x="777088" y="2272601"/>
            <a:chExt cx="4373649" cy="5067500"/>
          </a:xfrm>
        </p:grpSpPr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4EF7B087-FA26-0A6D-9B32-9B3A118B3430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862715" y="2272601"/>
              <a:ext cx="4288022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100  Cash - A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A24A1D2-03B3-F336-C98F-AA84F01A65F8}"/>
                </a:ext>
              </a:extLst>
            </p:cNvPr>
            <p:cNvGrpSpPr/>
            <p:nvPr/>
          </p:nvGrpSpPr>
          <p:grpSpPr>
            <a:xfrm>
              <a:off x="777088" y="3272041"/>
              <a:ext cx="4288022" cy="4068060"/>
              <a:chOff x="777088" y="3272041"/>
              <a:chExt cx="4288022" cy="4068060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29699A8-5CFD-2781-D7BF-EDE40C5F8E55}"/>
                  </a:ext>
                </a:extLst>
              </p:cNvPr>
              <p:cNvGrpSpPr/>
              <p:nvPr/>
            </p:nvGrpSpPr>
            <p:grpSpPr>
              <a:xfrm>
                <a:off x="777088" y="3272041"/>
                <a:ext cx="4288022" cy="3061073"/>
                <a:chOff x="459524" y="3272041"/>
                <a:chExt cx="3668825" cy="3061073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53858CDF-9FA0-C90F-13D8-057C286B7312}"/>
                    </a:ext>
                  </a:extLst>
                </p:cNvPr>
                <p:cNvGrpSpPr/>
                <p:nvPr/>
              </p:nvGrpSpPr>
              <p:grpSpPr>
                <a:xfrm>
                  <a:off x="459524" y="3294317"/>
                  <a:ext cx="3668825" cy="3038797"/>
                  <a:chOff x="206231" y="3115453"/>
                  <a:chExt cx="2441915" cy="3944470"/>
                </a:xfrm>
              </p:grpSpPr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id="{C02C839A-5CCF-0ABB-398A-942F3BC9881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6231" y="3142796"/>
                    <a:ext cx="2441915" cy="0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Straight Connector 27">
                    <a:extLst>
                      <a:ext uri="{FF2B5EF4-FFF2-40B4-BE49-F238E27FC236}">
                        <a16:creationId xmlns:a16="http://schemas.microsoft.com/office/drawing/2014/main" id="{3175CD67-4876-C0DC-F6F4-A1B406BCFF5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75950" y="3115453"/>
                    <a:ext cx="0" cy="3944470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4767F810-C860-0464-0E20-987BA68869B8}"/>
                    </a:ext>
                  </a:extLst>
                </p:cNvPr>
                <p:cNvSpPr txBox="1"/>
                <p:nvPr/>
              </p:nvSpPr>
              <p:spPr>
                <a:xfrm>
                  <a:off x="1817548" y="3272041"/>
                  <a:ext cx="150470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1" dirty="0">
                      <a:solidFill>
                        <a:schemeClr val="tx2"/>
                      </a:solidFill>
                      <a:latin typeface="Trebuchet MS" panose="020B0603020202020204" pitchFamily="34" charset="0"/>
                    </a:rPr>
                    <a:t>B+       -</a:t>
                  </a:r>
                  <a:endParaRPr lang="en-US" dirty="0">
                    <a:latin typeface="Trebuchet MS" panose="020B0603020202020204" pitchFamily="34" charset="0"/>
                  </a:endParaRP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B214CB7-7AB4-93C4-E17E-D4AEA75ACE0D}"/>
                  </a:ext>
                </a:extLst>
              </p:cNvPr>
              <p:cNvSpPr txBox="1"/>
              <p:nvPr/>
            </p:nvSpPr>
            <p:spPr>
              <a:xfrm>
                <a:off x="921039" y="3677560"/>
                <a:ext cx="2393239" cy="36625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514350" indent="-514350">
                  <a:buAutoNum type="arabicParenBoth"/>
                </a:pPr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    3,000</a:t>
                </a:r>
              </a:p>
              <a:p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(11)     300</a:t>
                </a:r>
              </a:p>
              <a:p>
                <a:pPr marL="514350" indent="-514350">
                  <a:buAutoNum type="arabicParenBoth" startAt="12"/>
                </a:pPr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     100</a:t>
                </a:r>
              </a:p>
              <a:p>
                <a:pPr marL="514350" indent="-514350">
                  <a:buAutoNum type="arabicParenBoth" startAt="12"/>
                </a:pPr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  DRs 3,400</a:t>
                </a:r>
              </a:p>
              <a:p>
                <a:r>
                  <a:rPr lang="en-US" sz="36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 $2,755</a:t>
                </a:r>
              </a:p>
              <a:p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  <a:p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6C6D73B-318B-03F4-52F5-FD86516295F5}"/>
                  </a:ext>
                </a:extLst>
              </p:cNvPr>
              <p:cNvSpPr txBox="1"/>
              <p:nvPr/>
            </p:nvSpPr>
            <p:spPr>
              <a:xfrm>
                <a:off x="2632799" y="3319426"/>
                <a:ext cx="2432311" cy="35394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160     (2)</a:t>
                </a: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75     (4)</a:t>
                </a: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50     (6)</a:t>
                </a: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100     (7)</a:t>
                </a: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35     (8)</a:t>
                </a: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25     (9)</a:t>
                </a: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200   (13)</a:t>
                </a:r>
              </a:p>
              <a:p>
                <a:pPr algn="r"/>
                <a:r>
                  <a:rPr lang="en-US" sz="2800" b="1" dirty="0">
                    <a:solidFill>
                      <a:schemeClr val="bg1">
                        <a:lumMod val="75000"/>
                      </a:schemeClr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645  CRs</a:t>
                </a:r>
              </a:p>
            </p:txBody>
          </p:sp>
        </p:grp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51EBDBB-E4F2-52CB-BE01-CAD5AD384419}"/>
              </a:ext>
            </a:extLst>
          </p:cNvPr>
          <p:cNvCxnSpPr>
            <a:cxnSpLocks/>
          </p:cNvCxnSpPr>
          <p:nvPr/>
        </p:nvCxnSpPr>
        <p:spPr>
          <a:xfrm>
            <a:off x="3903399" y="5185458"/>
            <a:ext cx="20000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CC32AFA-69FE-2AA2-7C0A-4969E9263D0A}"/>
              </a:ext>
            </a:extLst>
          </p:cNvPr>
          <p:cNvGrpSpPr/>
          <p:nvPr/>
        </p:nvGrpSpPr>
        <p:grpSpPr>
          <a:xfrm>
            <a:off x="3903399" y="6292516"/>
            <a:ext cx="1719776" cy="68176"/>
            <a:chOff x="3903399" y="6292516"/>
            <a:chExt cx="1719776" cy="68176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B80AC16-7137-83B8-C185-F0CEC1FB9086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E763FEC-4D96-7CCF-90C1-AAA4A9D72DB0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916070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25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772" y="757883"/>
            <a:ext cx="10961226" cy="1219074"/>
          </a:xfrm>
        </p:spPr>
        <p:txBody>
          <a:bodyPr/>
          <a:lstStyle/>
          <a:p>
            <a:pPr algn="ctr"/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Write the balance of each account </a:t>
            </a:r>
            <a:br>
              <a:rPr lang="en-US" b="1" spc="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spc="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 the bottom </a:t>
            </a:r>
            <a:r>
              <a:rPr lang="en-US" b="1" spc="200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its B+ side.</a:t>
            </a:r>
            <a:endParaRPr lang="en-US" b="1" spc="200" dirty="0">
              <a:solidFill>
                <a:schemeClr val="tx2"/>
              </a:solidFill>
              <a:highlight>
                <a:srgbClr val="FFFF00"/>
              </a:highlight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064414B-728F-B7F5-D77E-7A3FCEB6C11B}"/>
              </a:ext>
            </a:extLst>
          </p:cNvPr>
          <p:cNvGrpSpPr/>
          <p:nvPr/>
        </p:nvGrpSpPr>
        <p:grpSpPr>
          <a:xfrm>
            <a:off x="3276071" y="2630934"/>
            <a:ext cx="5944953" cy="3632931"/>
            <a:chOff x="5718478" y="2630934"/>
            <a:chExt cx="5944953" cy="3632931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5851C95-7F13-9FBE-8FF8-E071402F749B}"/>
                </a:ext>
              </a:extLst>
            </p:cNvPr>
            <p:cNvGrpSpPr/>
            <p:nvPr/>
          </p:nvGrpSpPr>
          <p:grpSpPr>
            <a:xfrm>
              <a:off x="5718478" y="2630934"/>
              <a:ext cx="5944953" cy="3632931"/>
              <a:chOff x="151047" y="2723534"/>
              <a:chExt cx="5944953" cy="3632931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220ADE2E-CF0A-B2B5-A92A-21228B8E35FA}"/>
                  </a:ext>
                </a:extLst>
              </p:cNvPr>
              <p:cNvGrpSpPr/>
              <p:nvPr/>
            </p:nvGrpSpPr>
            <p:grpSpPr>
              <a:xfrm>
                <a:off x="151047" y="2723534"/>
                <a:ext cx="5944953" cy="3295302"/>
                <a:chOff x="5984691" y="2688809"/>
                <a:chExt cx="5944953" cy="3295302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311537F6-B13E-9A12-AEC4-59640BC70853}"/>
                    </a:ext>
                  </a:extLst>
                </p:cNvPr>
                <p:cNvGrpSpPr/>
                <p:nvPr/>
              </p:nvGrpSpPr>
              <p:grpSpPr>
                <a:xfrm>
                  <a:off x="6854493" y="3626377"/>
                  <a:ext cx="4499172" cy="2357734"/>
                  <a:chOff x="254993" y="3546479"/>
                  <a:chExt cx="2441915" cy="2397889"/>
                </a:xfrm>
              </p:grpSpPr>
              <p:cxnSp>
                <p:nvCxnSpPr>
                  <p:cNvPr id="35" name="Straight Connector 34">
                    <a:extLst>
                      <a:ext uri="{FF2B5EF4-FFF2-40B4-BE49-F238E27FC236}">
                        <a16:creationId xmlns:a16="http://schemas.microsoft.com/office/drawing/2014/main" id="{CD868509-7785-19A2-D94F-AB318EDDC88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54993" y="3546479"/>
                    <a:ext cx="2441915" cy="0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Straight Connector 35">
                    <a:extLst>
                      <a:ext uri="{FF2B5EF4-FFF2-40B4-BE49-F238E27FC236}">
                        <a16:creationId xmlns:a16="http://schemas.microsoft.com/office/drawing/2014/main" id="{CCAFBFC3-5312-44E0-34C0-FF06D660C34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77879" y="3581203"/>
                    <a:ext cx="0" cy="2363165"/>
                  </a:xfrm>
                  <a:prstGeom prst="line">
                    <a:avLst/>
                  </a:prstGeom>
                  <a:ln w="635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8E64DE1-EC0E-BA5A-1521-8F9DE0FF2F23}"/>
                    </a:ext>
                  </a:extLst>
                </p:cNvPr>
                <p:cNvSpPr txBox="1"/>
                <p:nvPr/>
              </p:nvSpPr>
              <p:spPr>
                <a:xfrm>
                  <a:off x="8557286" y="3538542"/>
                  <a:ext cx="2289857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tx2"/>
                      </a:solidFill>
                      <a:latin typeface="Trebuchet MS" panose="020B0603020202020204" pitchFamily="34" charset="0"/>
                    </a:rPr>
                    <a:t>B+        -</a:t>
                  </a:r>
                  <a:endParaRPr lang="en-US" sz="2400" dirty="0">
                    <a:latin typeface="Trebuchet MS" panose="020B0603020202020204" pitchFamily="34" charset="0"/>
                  </a:endParaRPr>
                </a:p>
              </p:txBody>
            </p:sp>
            <p:sp>
              <p:nvSpPr>
                <p:cNvPr id="34" name="Title 1">
                  <a:extLst>
                    <a:ext uri="{FF2B5EF4-FFF2-40B4-BE49-F238E27FC236}">
                      <a16:creationId xmlns:a16="http://schemas.microsoft.com/office/drawing/2014/main" id="{F4EA59FB-2EA6-1D79-A163-9DA5812E1602}"/>
                    </a:ext>
                  </a:extLst>
                </p:cNvPr>
                <p:cNvSpPr txBox="1">
                  <a:spLocks/>
                </p:cNvSpPr>
                <p:nvPr/>
              </p:nvSpPr>
              <p:spPr bwMode="gray">
                <a:xfrm>
                  <a:off x="5984691" y="2688809"/>
                  <a:ext cx="5944953" cy="1219065"/>
                </a:xfrm>
                <a:prstGeom prst="rect">
                  <a:avLst/>
                </a:prstGeom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l" defTabSz="457200" rtl="0" eaLnBrk="1" latinLnBrk="0" hangingPunct="1">
                    <a:spcBef>
                      <a:spcPct val="0"/>
                    </a:spcBef>
                    <a:buNone/>
                    <a:defRPr sz="3600" b="0" i="0" kern="1200">
                      <a:solidFill>
                        <a:schemeClr val="bg2"/>
                      </a:solidFill>
                      <a:latin typeface="+mj-lt"/>
                      <a:ea typeface="+mj-ea"/>
                      <a:cs typeface="+mj-cs"/>
                    </a:defRPr>
                  </a:lvl1pPr>
                  <a:lvl2pPr eaLnBrk="1" hangingPunct="1">
                    <a:defRPr>
                      <a:solidFill>
                        <a:schemeClr val="tx2"/>
                      </a:solidFill>
                    </a:defRPr>
                  </a:lvl2pPr>
                  <a:lvl3pPr eaLnBrk="1" hangingPunct="1">
                    <a:defRPr>
                      <a:solidFill>
                        <a:schemeClr val="tx2"/>
                      </a:solidFill>
                    </a:defRPr>
                  </a:lvl3pPr>
                  <a:lvl4pPr eaLnBrk="1" hangingPunct="1">
                    <a:defRPr>
                      <a:solidFill>
                        <a:schemeClr val="tx2"/>
                      </a:solidFill>
                    </a:defRPr>
                  </a:lvl4pPr>
                  <a:lvl5pPr eaLnBrk="1" hangingPunct="1">
                    <a:defRPr>
                      <a:solidFill>
                        <a:schemeClr val="tx2"/>
                      </a:solidFill>
                    </a:defRPr>
                  </a:lvl5pPr>
                  <a:lvl6pPr eaLnBrk="1" hangingPunct="1">
                    <a:defRPr>
                      <a:solidFill>
                        <a:schemeClr val="tx2"/>
                      </a:solidFill>
                    </a:defRPr>
                  </a:lvl6pPr>
                  <a:lvl7pPr eaLnBrk="1" hangingPunct="1">
                    <a:defRPr>
                      <a:solidFill>
                        <a:schemeClr val="tx2"/>
                      </a:solidFill>
                    </a:defRPr>
                  </a:lvl7pPr>
                  <a:lvl8pPr eaLnBrk="1" hangingPunct="1">
                    <a:defRPr>
                      <a:solidFill>
                        <a:schemeClr val="tx2"/>
                      </a:solidFill>
                    </a:defRPr>
                  </a:lvl8pPr>
                  <a:lvl9pPr eaLnBrk="1" hangingPunct="1">
                    <a:defRPr>
                      <a:solidFill>
                        <a:schemeClr val="tx2"/>
                      </a:solidFill>
                    </a:defRPr>
                  </a:lvl9pPr>
                </a:lstStyle>
                <a:p>
                  <a:pPr algn="ctr"/>
                  <a:r>
                    <a:rPr lang="en-US" sz="4000" b="1" dirty="0">
                      <a:solidFill>
                        <a:schemeClr val="tx2"/>
                      </a:solidFill>
                      <a:latin typeface="Trebuchet MS" panose="020B0603020202020204" pitchFamily="34" charset="0"/>
                      <a:cs typeface="Arial" panose="020B0604020202020204" pitchFamily="34" charset="0"/>
                    </a:rPr>
                    <a:t>105 Accts/Rec. - A</a:t>
                  </a:r>
                </a:p>
              </p:txBody>
            </p: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4A722B3-CDDA-FCC5-F699-0A53AE188498}"/>
                  </a:ext>
                </a:extLst>
              </p:cNvPr>
              <p:cNvSpPr txBox="1"/>
              <p:nvPr/>
            </p:nvSpPr>
            <p:spPr>
              <a:xfrm>
                <a:off x="723537" y="3863475"/>
                <a:ext cx="2456432" cy="24929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514350" indent="-514350">
                  <a:buAutoNum type="arabicParenBoth" startAt="10"/>
                </a:pPr>
                <a:r>
                  <a:rPr lang="en-US" sz="32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     100</a:t>
                </a:r>
              </a:p>
              <a:p>
                <a:endParaRPr lang="en-US" sz="32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32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         </a:t>
                </a:r>
              </a:p>
              <a:p>
                <a:r>
                  <a:rPr lang="en-US" sz="32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         0</a:t>
                </a:r>
              </a:p>
              <a:p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DE7002B-B492-3CCA-8866-2680816351C5}"/>
                </a:ext>
              </a:extLst>
            </p:cNvPr>
            <p:cNvSpPr txBox="1"/>
            <p:nvPr/>
          </p:nvSpPr>
          <p:spPr>
            <a:xfrm>
              <a:off x="8747400" y="3770875"/>
              <a:ext cx="2518465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32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100 (12)</a:t>
              </a:r>
            </a:p>
            <a:p>
              <a:pPr algn="r"/>
              <a:endParaRPr lang="en-US" sz="32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1ACB6F4-FDE3-7DB4-E5AA-3948432024B9}"/>
              </a:ext>
            </a:extLst>
          </p:cNvPr>
          <p:cNvGrpSpPr/>
          <p:nvPr/>
        </p:nvGrpSpPr>
        <p:grpSpPr>
          <a:xfrm>
            <a:off x="4136906" y="4712762"/>
            <a:ext cx="2000060" cy="1175234"/>
            <a:chOff x="3903399" y="5185458"/>
            <a:chExt cx="2000060" cy="1175234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D62B50A-4617-94F0-0180-82408AFD40C0}"/>
                </a:ext>
              </a:extLst>
            </p:cNvPr>
            <p:cNvCxnSpPr>
              <a:cxnSpLocks/>
            </p:cNvCxnSpPr>
            <p:nvPr/>
          </p:nvCxnSpPr>
          <p:spPr>
            <a:xfrm>
              <a:off x="3903399" y="5185458"/>
              <a:ext cx="200006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A68EC399-1F91-FDD0-9230-93F2700318B2}"/>
                </a:ext>
              </a:extLst>
            </p:cNvPr>
            <p:cNvGrpSpPr/>
            <p:nvPr/>
          </p:nvGrpSpPr>
          <p:grpSpPr>
            <a:xfrm>
              <a:off x="3903399" y="6292516"/>
              <a:ext cx="1719776" cy="68176"/>
              <a:chOff x="3903399" y="6292516"/>
              <a:chExt cx="1719776" cy="68176"/>
            </a:xfrm>
          </p:grpSpPr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782FD5F0-30F2-DB74-A76E-2927F9C6560C}"/>
                  </a:ext>
                </a:extLst>
              </p:cNvPr>
              <p:cNvCxnSpPr/>
              <p:nvPr/>
            </p:nvCxnSpPr>
            <p:spPr>
              <a:xfrm>
                <a:off x="3903399" y="6292516"/>
                <a:ext cx="171176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F4578BD6-DCE9-83D2-294B-CDB6C170B14F}"/>
                  </a:ext>
                </a:extLst>
              </p:cNvPr>
              <p:cNvCxnSpPr/>
              <p:nvPr/>
            </p:nvCxnSpPr>
            <p:spPr>
              <a:xfrm>
                <a:off x="3911415" y="6360692"/>
                <a:ext cx="171176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4311850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26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772" y="757883"/>
            <a:ext cx="10961226" cy="1219074"/>
          </a:xfrm>
        </p:spPr>
        <p:txBody>
          <a:bodyPr/>
          <a:lstStyle/>
          <a:p>
            <a:pPr algn="ctr"/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T-accounts with only one entry, draw</a:t>
            </a:r>
            <a:b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double line to show that is the balance</a:t>
            </a:r>
            <a:endParaRPr lang="en-US" b="1" spc="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FC7457E-9C0E-F603-2EE5-239B4E70ECA4}"/>
              </a:ext>
            </a:extLst>
          </p:cNvPr>
          <p:cNvGrpSpPr/>
          <p:nvPr/>
        </p:nvGrpSpPr>
        <p:grpSpPr>
          <a:xfrm>
            <a:off x="385658" y="2664588"/>
            <a:ext cx="5944953" cy="2837413"/>
            <a:chOff x="860958" y="2714148"/>
            <a:chExt cx="5944953" cy="28374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F64577C-A118-0696-D351-BBBECBE95139}"/>
                </a:ext>
              </a:extLst>
            </p:cNvPr>
            <p:cNvGrpSpPr/>
            <p:nvPr/>
          </p:nvGrpSpPr>
          <p:grpSpPr>
            <a:xfrm>
              <a:off x="1163389" y="3704241"/>
              <a:ext cx="5549925" cy="1847320"/>
              <a:chOff x="254993" y="3546479"/>
              <a:chExt cx="2441915" cy="2397889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3F92B269-2A27-189D-D817-8140F52362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993" y="3546479"/>
                <a:ext cx="2441915" cy="0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ECC88541-F0B1-EFBD-C130-6F41F7EA1B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7879" y="3581203"/>
                <a:ext cx="0" cy="2363165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Title 1">
              <a:extLst>
                <a:ext uri="{FF2B5EF4-FFF2-40B4-BE49-F238E27FC236}">
                  <a16:creationId xmlns:a16="http://schemas.microsoft.com/office/drawing/2014/main" id="{35D6989D-81B6-5EEC-FAB8-44C0BA27C395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860958" y="2714148"/>
              <a:ext cx="5944953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110 Ofc/Comp Sup. -A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DFF4384-81DC-7645-94B3-DDF7A609092B}"/>
                </a:ext>
              </a:extLst>
            </p:cNvPr>
            <p:cNvSpPr txBox="1"/>
            <p:nvPr/>
          </p:nvSpPr>
          <p:spPr>
            <a:xfrm>
              <a:off x="2969078" y="3645674"/>
              <a:ext cx="22898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solidFill>
                    <a:schemeClr val="tx2"/>
                  </a:solidFill>
                  <a:latin typeface="Trebuchet MS" panose="020B0603020202020204" pitchFamily="34" charset="0"/>
                </a:rPr>
                <a:t>   </a:t>
              </a:r>
              <a:r>
                <a:rPr lang="en-US" sz="2400" b="1" dirty="0">
                  <a:solidFill>
                    <a:schemeClr val="tx2"/>
                  </a:solidFill>
                  <a:latin typeface="Trebuchet MS" panose="020B0603020202020204" pitchFamily="34" charset="0"/>
                </a:rPr>
                <a:t>B+       -</a:t>
              </a:r>
              <a:endParaRPr lang="en-US" dirty="0">
                <a:latin typeface="Trebuchet MS" panose="020B0603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8629D6E-0C9F-17BC-8B15-CE55CC38AF32}"/>
                </a:ext>
              </a:extLst>
            </p:cNvPr>
            <p:cNvSpPr txBox="1"/>
            <p:nvPr/>
          </p:nvSpPr>
          <p:spPr>
            <a:xfrm>
              <a:off x="1354577" y="3946966"/>
              <a:ext cx="2691760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(2)     160</a:t>
              </a:r>
            </a:p>
            <a:p>
              <a:endPara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90BCDF9-8180-41D8-84DE-741ED4006776}"/>
              </a:ext>
            </a:extLst>
          </p:cNvPr>
          <p:cNvGrpSpPr/>
          <p:nvPr/>
        </p:nvGrpSpPr>
        <p:grpSpPr>
          <a:xfrm>
            <a:off x="1394949" y="4537196"/>
            <a:ext cx="1719776" cy="68176"/>
            <a:chOff x="3903399" y="6292516"/>
            <a:chExt cx="1719776" cy="68176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8DB9009-CF48-94C5-017D-71A55B510E0B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6940947-0C3C-00F0-556D-401569F678B3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97B7F5E-4D40-D991-8124-8841EF1BAAA2}"/>
              </a:ext>
            </a:extLst>
          </p:cNvPr>
          <p:cNvGrpSpPr/>
          <p:nvPr/>
        </p:nvGrpSpPr>
        <p:grpSpPr>
          <a:xfrm>
            <a:off x="7341302" y="4655088"/>
            <a:ext cx="1719776" cy="68176"/>
            <a:chOff x="3903399" y="6292516"/>
            <a:chExt cx="1719776" cy="68176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25524AF-9C98-0A00-B86B-1D8A59FC867A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167AC06-E5DE-04B3-B5EE-6D5DF69DD348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AB02D65-E8EE-144D-429A-F3436A54720D}"/>
              </a:ext>
            </a:extLst>
          </p:cNvPr>
          <p:cNvGrpSpPr/>
          <p:nvPr/>
        </p:nvGrpSpPr>
        <p:grpSpPr>
          <a:xfrm>
            <a:off x="6251062" y="2723534"/>
            <a:ext cx="5944953" cy="3295302"/>
            <a:chOff x="151047" y="2723534"/>
            <a:chExt cx="5944953" cy="329530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21C3FAB-510B-3918-5C8F-486671793888}"/>
                </a:ext>
              </a:extLst>
            </p:cNvPr>
            <p:cNvGrpSpPr/>
            <p:nvPr/>
          </p:nvGrpSpPr>
          <p:grpSpPr>
            <a:xfrm>
              <a:off x="151047" y="2723534"/>
              <a:ext cx="5944953" cy="3295302"/>
              <a:chOff x="5984691" y="2688809"/>
              <a:chExt cx="5944953" cy="329530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152C619E-CEE6-6F5F-6501-E96FA8E48097}"/>
                  </a:ext>
                </a:extLst>
              </p:cNvPr>
              <p:cNvGrpSpPr/>
              <p:nvPr/>
            </p:nvGrpSpPr>
            <p:grpSpPr>
              <a:xfrm>
                <a:off x="6854493" y="3626377"/>
                <a:ext cx="4499172" cy="2357734"/>
                <a:chOff x="254993" y="3546479"/>
                <a:chExt cx="2441915" cy="2397889"/>
              </a:xfrm>
            </p:grpSpPr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C08F145B-B2BB-2931-9850-683A5633C8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4993" y="3546479"/>
                  <a:ext cx="2441915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0E8EA527-69ED-37C5-A814-F7C81D4864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7879" y="3581203"/>
                  <a:ext cx="0" cy="2363165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5C17E67-6147-9D47-807F-66187DE9E2F5}"/>
                  </a:ext>
                </a:extLst>
              </p:cNvPr>
              <p:cNvSpPr txBox="1"/>
              <p:nvPr/>
            </p:nvSpPr>
            <p:spPr>
              <a:xfrm>
                <a:off x="8481782" y="3560769"/>
                <a:ext cx="22898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B+        -</a:t>
                </a:r>
                <a:endParaRPr lang="en-US" dirty="0">
                  <a:latin typeface="Trebuchet MS" panose="020B0603020202020204" pitchFamily="34" charset="0"/>
                </a:endParaRPr>
              </a:p>
            </p:txBody>
          </p:sp>
          <p:sp>
            <p:nvSpPr>
              <p:cNvPr id="24" name="Title 1">
                <a:extLst>
                  <a:ext uri="{FF2B5EF4-FFF2-40B4-BE49-F238E27FC236}">
                    <a16:creationId xmlns:a16="http://schemas.microsoft.com/office/drawing/2014/main" id="{9674F933-E3BE-3233-D4C7-394BE9357261}"/>
                  </a:ext>
                </a:extLst>
              </p:cNvPr>
              <p:cNvSpPr txBox="1">
                <a:spLocks/>
              </p:cNvSpPr>
              <p:nvPr/>
            </p:nvSpPr>
            <p:spPr bwMode="gray">
              <a:xfrm>
                <a:off x="5984691" y="2688809"/>
                <a:ext cx="5944953" cy="121906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3600" b="0" i="0" kern="1200">
                    <a:solidFill>
                      <a:schemeClr val="bg2"/>
                    </a:solidFill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en-US" sz="40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115 Prepaid Ins. -A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7E0BB43-A0C2-8685-DCB0-53FE8AF2D8A3}"/>
                </a:ext>
              </a:extLst>
            </p:cNvPr>
            <p:cNvSpPr txBox="1"/>
            <p:nvPr/>
          </p:nvSpPr>
          <p:spPr>
            <a:xfrm>
              <a:off x="849956" y="3913106"/>
              <a:ext cx="2432311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(13)    200</a:t>
              </a:r>
            </a:p>
            <a:p>
              <a:endPara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53482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27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772" y="757883"/>
            <a:ext cx="10961226" cy="1219074"/>
          </a:xfrm>
        </p:spPr>
        <p:txBody>
          <a:bodyPr/>
          <a:lstStyle/>
          <a:p>
            <a:pPr algn="ctr"/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Debit balances are written on the left…</a:t>
            </a:r>
            <a:endParaRPr lang="en-US" b="1" spc="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90BCDF9-8180-41D8-84DE-741ED4006776}"/>
              </a:ext>
            </a:extLst>
          </p:cNvPr>
          <p:cNvGrpSpPr/>
          <p:nvPr/>
        </p:nvGrpSpPr>
        <p:grpSpPr>
          <a:xfrm>
            <a:off x="1406981" y="4549224"/>
            <a:ext cx="1719776" cy="68176"/>
            <a:chOff x="3903399" y="6292516"/>
            <a:chExt cx="1719776" cy="68176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8DB9009-CF48-94C5-017D-71A55B510E0B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6940947-0C3C-00F0-556D-401569F678B3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97B7F5E-4D40-D991-8124-8841EF1BAAA2}"/>
              </a:ext>
            </a:extLst>
          </p:cNvPr>
          <p:cNvGrpSpPr/>
          <p:nvPr/>
        </p:nvGrpSpPr>
        <p:grpSpPr>
          <a:xfrm>
            <a:off x="6883189" y="5605580"/>
            <a:ext cx="1719776" cy="68176"/>
            <a:chOff x="3903399" y="6292516"/>
            <a:chExt cx="1719776" cy="68176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25524AF-9C98-0A00-B86B-1D8A59FC867A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167AC06-E5DE-04B3-B5EE-6D5DF69DD348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8096D8D0-9043-453A-73B5-B173501A0C35}"/>
              </a:ext>
            </a:extLst>
          </p:cNvPr>
          <p:cNvSpPr txBox="1">
            <a:spLocks/>
          </p:cNvSpPr>
          <p:nvPr/>
        </p:nvSpPr>
        <p:spPr bwMode="gray">
          <a:xfrm>
            <a:off x="6096000" y="2419250"/>
            <a:ext cx="5349630" cy="1219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125 Comp. Eqp-A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2C47220-DFBE-CEAB-BAA3-343857E45420}"/>
              </a:ext>
            </a:extLst>
          </p:cNvPr>
          <p:cNvGrpSpPr/>
          <p:nvPr/>
        </p:nvGrpSpPr>
        <p:grpSpPr>
          <a:xfrm>
            <a:off x="6495819" y="3334200"/>
            <a:ext cx="4843179" cy="2597359"/>
            <a:chOff x="532786" y="3560769"/>
            <a:chExt cx="3668825" cy="1912926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194A711-309F-F31C-2065-6251CCEFAB22}"/>
                </a:ext>
              </a:extLst>
            </p:cNvPr>
            <p:cNvGrpSpPr/>
            <p:nvPr/>
          </p:nvGrpSpPr>
          <p:grpSpPr>
            <a:xfrm>
              <a:off x="532786" y="3626377"/>
              <a:ext cx="3668825" cy="1847318"/>
              <a:chOff x="254993" y="3546481"/>
              <a:chExt cx="2441915" cy="2397887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3EDD1CBA-23CB-DC67-E384-F42032BA04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993" y="3546481"/>
                <a:ext cx="2441915" cy="0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19FEB637-7399-53CA-452B-FF4AABA198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7879" y="3581203"/>
                <a:ext cx="0" cy="2363165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8E771D2-5F8F-41D6-A0F4-EA027738777B}"/>
                </a:ext>
              </a:extLst>
            </p:cNvPr>
            <p:cNvSpPr txBox="1"/>
            <p:nvPr/>
          </p:nvSpPr>
          <p:spPr>
            <a:xfrm>
              <a:off x="1796223" y="3560769"/>
              <a:ext cx="1504709" cy="3400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chemeClr val="tx2"/>
                  </a:solidFill>
                  <a:latin typeface="Trebuchet MS" panose="020B0603020202020204" pitchFamily="34" charset="0"/>
                </a:rPr>
                <a:t>B+       -</a:t>
              </a:r>
              <a:endParaRPr lang="en-US" dirty="0">
                <a:latin typeface="Trebuchet MS" panose="020B0603020202020204" pitchFamily="34" charset="0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88EB26D4-52AA-E3C2-97E0-F818CCE77F0D}"/>
              </a:ext>
            </a:extLst>
          </p:cNvPr>
          <p:cNvSpPr txBox="1"/>
          <p:nvPr/>
        </p:nvSpPr>
        <p:spPr>
          <a:xfrm>
            <a:off x="6851138" y="3845949"/>
            <a:ext cx="191492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AutoNum type="arabicParenBoth" startAt="3"/>
            </a:pP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1,800</a:t>
            </a: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(5) 1,200</a:t>
            </a:r>
          </a:p>
          <a:p>
            <a:endParaRPr lang="en-US" sz="2800" b="1" dirty="0">
              <a:solidFill>
                <a:schemeClr val="tx2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   3,000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5AECFA5-AFC1-88A6-318D-85E9CD28B8C5}"/>
              </a:ext>
            </a:extLst>
          </p:cNvPr>
          <p:cNvCxnSpPr>
            <a:cxnSpLocks/>
          </p:cNvCxnSpPr>
          <p:nvPr/>
        </p:nvCxnSpPr>
        <p:spPr>
          <a:xfrm>
            <a:off x="6851138" y="4884658"/>
            <a:ext cx="20000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98C1D6C-6352-CBBD-2C26-BB7B482D4A37}"/>
              </a:ext>
            </a:extLst>
          </p:cNvPr>
          <p:cNvGrpSpPr/>
          <p:nvPr/>
        </p:nvGrpSpPr>
        <p:grpSpPr>
          <a:xfrm>
            <a:off x="513822" y="2507405"/>
            <a:ext cx="5263173" cy="2785999"/>
            <a:chOff x="116778" y="2808193"/>
            <a:chExt cx="5263173" cy="2785999"/>
          </a:xfrm>
        </p:grpSpPr>
        <p:sp>
          <p:nvSpPr>
            <p:cNvPr id="35" name="Title 1">
              <a:extLst>
                <a:ext uri="{FF2B5EF4-FFF2-40B4-BE49-F238E27FC236}">
                  <a16:creationId xmlns:a16="http://schemas.microsoft.com/office/drawing/2014/main" id="{1F4B84D2-A2C5-60BB-7D30-11FE3931CF8E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16778" y="2808193"/>
              <a:ext cx="5263173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120 Office Furn. -A</a:t>
              </a: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38071341-020B-2082-BA48-BF3D6A688C14}"/>
                </a:ext>
              </a:extLst>
            </p:cNvPr>
            <p:cNvGrpSpPr/>
            <p:nvPr/>
          </p:nvGrpSpPr>
          <p:grpSpPr>
            <a:xfrm>
              <a:off x="497855" y="3681264"/>
              <a:ext cx="4652879" cy="1912928"/>
              <a:chOff x="497855" y="3681264"/>
              <a:chExt cx="4652879" cy="1912928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5214C3B3-5327-795E-ADD0-7DB9BCB4A97C}"/>
                  </a:ext>
                </a:extLst>
              </p:cNvPr>
              <p:cNvGrpSpPr/>
              <p:nvPr/>
            </p:nvGrpSpPr>
            <p:grpSpPr>
              <a:xfrm>
                <a:off x="497855" y="3746872"/>
                <a:ext cx="4652879" cy="1847320"/>
                <a:chOff x="497855" y="3746872"/>
                <a:chExt cx="4652879" cy="1847320"/>
              </a:xfrm>
            </p:grpSpPr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9C18B4CF-C194-56A8-F6A8-5FE72691F7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7855" y="3746872"/>
                  <a:ext cx="4652879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AF2D389A-B514-F023-BC0B-8288250325B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25496" y="3773623"/>
                  <a:ext cx="0" cy="1820569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8B0A1F3-EC20-5ACD-A4D6-D6B7482D324B}"/>
                  </a:ext>
                </a:extLst>
              </p:cNvPr>
              <p:cNvSpPr txBox="1"/>
              <p:nvPr/>
            </p:nvSpPr>
            <p:spPr>
              <a:xfrm>
                <a:off x="2135825" y="3681264"/>
                <a:ext cx="1988175" cy="4770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B+       -</a:t>
                </a:r>
                <a:endParaRPr lang="en-US" dirty="0">
                  <a:latin typeface="Trebuchet MS" panose="020B0603020202020204" pitchFamily="34" charset="0"/>
                </a:endParaRPr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B25023A-0242-C93A-9751-EE12C55B9519}"/>
                </a:ext>
              </a:extLst>
            </p:cNvPr>
            <p:cNvSpPr txBox="1"/>
            <p:nvPr/>
          </p:nvSpPr>
          <p:spPr>
            <a:xfrm>
              <a:off x="320807" y="4282729"/>
              <a:ext cx="264825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(4)           75</a:t>
              </a:r>
            </a:p>
            <a:p>
              <a:endPara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30836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28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772" y="757883"/>
            <a:ext cx="10961226" cy="1219074"/>
          </a:xfrm>
        </p:spPr>
        <p:txBody>
          <a:bodyPr/>
          <a:lstStyle/>
          <a:p>
            <a:pPr algn="ctr"/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Credit balances are written on the right…</a:t>
            </a:r>
            <a:endParaRPr lang="en-US" b="1" spc="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97B7F5E-4D40-D991-8124-8841EF1BAAA2}"/>
              </a:ext>
            </a:extLst>
          </p:cNvPr>
          <p:cNvGrpSpPr/>
          <p:nvPr/>
        </p:nvGrpSpPr>
        <p:grpSpPr>
          <a:xfrm>
            <a:off x="9425134" y="5626831"/>
            <a:ext cx="1719776" cy="68176"/>
            <a:chOff x="3903399" y="6292516"/>
            <a:chExt cx="1719776" cy="68176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25524AF-9C98-0A00-B86B-1D8A59FC867A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167AC06-E5DE-04B3-B5EE-6D5DF69DD348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40226AC-8832-F65B-79EA-D94971D74479}"/>
              </a:ext>
            </a:extLst>
          </p:cNvPr>
          <p:cNvGrpSpPr/>
          <p:nvPr/>
        </p:nvGrpSpPr>
        <p:grpSpPr>
          <a:xfrm>
            <a:off x="3893225" y="5243256"/>
            <a:ext cx="1719776" cy="68176"/>
            <a:chOff x="1394949" y="4884438"/>
            <a:chExt cx="1719776" cy="68176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3FCF7DE-FAEC-4D0B-5DB6-48828970DD49}"/>
                </a:ext>
              </a:extLst>
            </p:cNvPr>
            <p:cNvCxnSpPr/>
            <p:nvPr/>
          </p:nvCxnSpPr>
          <p:spPr>
            <a:xfrm>
              <a:off x="1394949" y="4884438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A71B949-989D-8109-7A2D-51A461B4078B}"/>
                </a:ext>
              </a:extLst>
            </p:cNvPr>
            <p:cNvCxnSpPr/>
            <p:nvPr/>
          </p:nvCxnSpPr>
          <p:spPr>
            <a:xfrm>
              <a:off x="1402965" y="4952614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21BBDD5-E9DD-63CE-A8BE-115E8CE96220}"/>
              </a:ext>
            </a:extLst>
          </p:cNvPr>
          <p:cNvCxnSpPr/>
          <p:nvPr/>
        </p:nvCxnSpPr>
        <p:spPr>
          <a:xfrm>
            <a:off x="9448283" y="4803994"/>
            <a:ext cx="17117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8D6E1A6-B0F4-D400-0219-0B51AE132FD7}"/>
              </a:ext>
            </a:extLst>
          </p:cNvPr>
          <p:cNvGrpSpPr/>
          <p:nvPr/>
        </p:nvGrpSpPr>
        <p:grpSpPr>
          <a:xfrm>
            <a:off x="251206" y="2365618"/>
            <a:ext cx="5944953" cy="3295302"/>
            <a:chOff x="151047" y="2723534"/>
            <a:chExt cx="5944953" cy="3295302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652454E3-B212-57B7-C52D-C6B867B4BC3E}"/>
                </a:ext>
              </a:extLst>
            </p:cNvPr>
            <p:cNvGrpSpPr/>
            <p:nvPr/>
          </p:nvGrpSpPr>
          <p:grpSpPr>
            <a:xfrm>
              <a:off x="151047" y="2723534"/>
              <a:ext cx="5944953" cy="3295302"/>
              <a:chOff x="5984691" y="2688809"/>
              <a:chExt cx="5944953" cy="3295302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18921F0B-F476-7700-95F6-23775B551249}"/>
                  </a:ext>
                </a:extLst>
              </p:cNvPr>
              <p:cNvGrpSpPr/>
              <p:nvPr/>
            </p:nvGrpSpPr>
            <p:grpSpPr>
              <a:xfrm>
                <a:off x="6854493" y="3626377"/>
                <a:ext cx="4499172" cy="2357734"/>
                <a:chOff x="254993" y="3546479"/>
                <a:chExt cx="2441915" cy="2397889"/>
              </a:xfrm>
            </p:grpSpPr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4AA10ECC-03F6-7AB4-09D3-E0070B38E85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4993" y="3546479"/>
                  <a:ext cx="2441915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03222CDB-39E7-F7FF-424D-808F82BCEB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7879" y="3581203"/>
                  <a:ext cx="0" cy="2363165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4359EA3-6FCD-C2FD-B58E-02E84020FD70}"/>
                  </a:ext>
                </a:extLst>
              </p:cNvPr>
              <p:cNvSpPr txBox="1"/>
              <p:nvPr/>
            </p:nvSpPr>
            <p:spPr>
              <a:xfrm>
                <a:off x="8481782" y="3560769"/>
                <a:ext cx="228985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—          </a:t>
                </a:r>
                <a:r>
                  <a:rPr lang="en-US" sz="24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B+</a:t>
                </a:r>
                <a:endParaRPr lang="en-US" dirty="0">
                  <a:latin typeface="Trebuchet MS" panose="020B0603020202020204" pitchFamily="34" charset="0"/>
                </a:endParaRPr>
              </a:p>
            </p:txBody>
          </p:sp>
          <p:sp>
            <p:nvSpPr>
              <p:cNvPr id="57" name="Title 1">
                <a:extLst>
                  <a:ext uri="{FF2B5EF4-FFF2-40B4-BE49-F238E27FC236}">
                    <a16:creationId xmlns:a16="http://schemas.microsoft.com/office/drawing/2014/main" id="{423B72B8-B204-4867-03F3-F40DAD1E30FD}"/>
                  </a:ext>
                </a:extLst>
              </p:cNvPr>
              <p:cNvSpPr txBox="1">
                <a:spLocks/>
              </p:cNvSpPr>
              <p:nvPr/>
            </p:nvSpPr>
            <p:spPr bwMode="gray">
              <a:xfrm>
                <a:off x="5984691" y="2688809"/>
                <a:ext cx="5944953" cy="121906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3600" b="0" i="0" kern="1200">
                    <a:solidFill>
                      <a:schemeClr val="bg2"/>
                    </a:solidFill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en-US" sz="40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201 A/P - BJ’s - L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E25BF50-DFDD-31FA-FA32-256CBA81AA4D}"/>
                  </a:ext>
                </a:extLst>
              </p:cNvPr>
              <p:cNvSpPr txBox="1"/>
              <p:nvPr/>
            </p:nvSpPr>
            <p:spPr>
              <a:xfrm>
                <a:off x="9214227" y="4058392"/>
                <a:ext cx="2092797" cy="18158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1,200  </a:t>
                </a:r>
              </a:p>
              <a:p>
                <a:pPr algn="r"/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1,100</a:t>
                </a:r>
              </a:p>
              <a:p>
                <a:pPr algn="r"/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6C22EE0-DEA4-B715-6B09-8481B2DDE7D0}"/>
                </a:ext>
              </a:extLst>
            </p:cNvPr>
            <p:cNvSpPr txBox="1"/>
            <p:nvPr/>
          </p:nvSpPr>
          <p:spPr>
            <a:xfrm>
              <a:off x="1183789" y="4091301"/>
              <a:ext cx="2184736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14350" indent="-514350">
                <a:buAutoNum type="arabicParenBoth" startAt="7"/>
              </a:pPr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   100</a:t>
              </a:r>
            </a:p>
            <a:p>
              <a:pPr marL="514350" indent="-514350">
                <a:buAutoNum type="arabicParenBoth" startAt="7"/>
              </a:pPr>
              <a:endPara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     </a:t>
              </a:r>
            </a:p>
          </p:txBody>
        </p:sp>
      </p:grp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DD693274-1ABB-3BF1-94BA-89FF053B4463}"/>
              </a:ext>
            </a:extLst>
          </p:cNvPr>
          <p:cNvCxnSpPr/>
          <p:nvPr/>
        </p:nvCxnSpPr>
        <p:spPr>
          <a:xfrm>
            <a:off x="3908420" y="4566833"/>
            <a:ext cx="17117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CDB84CA-5CA5-48B3-CE67-8F834EF2054E}"/>
              </a:ext>
            </a:extLst>
          </p:cNvPr>
          <p:cNvGrpSpPr/>
          <p:nvPr/>
        </p:nvGrpSpPr>
        <p:grpSpPr>
          <a:xfrm>
            <a:off x="5975285" y="2393447"/>
            <a:ext cx="5944953" cy="3254989"/>
            <a:chOff x="5975285" y="2729122"/>
            <a:chExt cx="5944953" cy="3254989"/>
          </a:xfrm>
        </p:grpSpPr>
        <p:sp>
          <p:nvSpPr>
            <p:cNvPr id="63" name="Title 1">
              <a:extLst>
                <a:ext uri="{FF2B5EF4-FFF2-40B4-BE49-F238E27FC236}">
                  <a16:creationId xmlns:a16="http://schemas.microsoft.com/office/drawing/2014/main" id="{294D8A37-2B93-063E-16C4-9B5338B8B648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5975285" y="2729122"/>
              <a:ext cx="5944953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300 KM, Capital - OE</a:t>
              </a: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9DA298A8-43CE-A588-6D97-252168497281}"/>
                </a:ext>
              </a:extLst>
            </p:cNvPr>
            <p:cNvGrpSpPr/>
            <p:nvPr/>
          </p:nvGrpSpPr>
          <p:grpSpPr>
            <a:xfrm>
              <a:off x="6854493" y="3560094"/>
              <a:ext cx="4724956" cy="2424017"/>
              <a:chOff x="6854493" y="3560094"/>
              <a:chExt cx="4724956" cy="2424017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576BE91B-4E4A-E1FA-FE60-CD005D1576EF}"/>
                  </a:ext>
                </a:extLst>
              </p:cNvPr>
              <p:cNvGrpSpPr/>
              <p:nvPr/>
            </p:nvGrpSpPr>
            <p:grpSpPr>
              <a:xfrm>
                <a:off x="6854493" y="3626377"/>
                <a:ext cx="4499172" cy="2357734"/>
                <a:chOff x="254993" y="3546479"/>
                <a:chExt cx="2441915" cy="2397889"/>
              </a:xfrm>
            </p:grpSpPr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37267012-2B53-19B1-3C68-A4BAE5D453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4993" y="3546479"/>
                  <a:ext cx="2441915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01FD3500-9C2F-7589-1614-22C5FB702B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7879" y="3581203"/>
                  <a:ext cx="0" cy="2363165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6B1B37C-F788-722F-A2E3-BB172773770B}"/>
                  </a:ext>
                </a:extLst>
              </p:cNvPr>
              <p:cNvSpPr txBox="1"/>
              <p:nvPr/>
            </p:nvSpPr>
            <p:spPr>
              <a:xfrm>
                <a:off x="8298774" y="3560094"/>
                <a:ext cx="228985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 </a:t>
                </a:r>
                <a:r>
                  <a:rPr lang="en-US" sz="18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—          </a:t>
                </a:r>
                <a:r>
                  <a:rPr lang="en-US" sz="24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B+</a:t>
                </a:r>
                <a:endParaRPr lang="en-US" dirty="0">
                  <a:latin typeface="Trebuchet MS" panose="020B0603020202020204" pitchFamily="34" charset="0"/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9641535A-E9AC-D6E4-B588-2DCBA5D7DCE5}"/>
                  </a:ext>
                </a:extLst>
              </p:cNvPr>
              <p:cNvSpPr txBox="1"/>
              <p:nvPr/>
            </p:nvSpPr>
            <p:spPr>
              <a:xfrm>
                <a:off x="9147138" y="4131961"/>
                <a:ext cx="2432311" cy="18158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3,000   (1)</a:t>
                </a:r>
              </a:p>
              <a:p>
                <a:pPr algn="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1,800   (3)</a:t>
                </a:r>
              </a:p>
              <a:p>
                <a:pPr algn="r"/>
                <a:endPara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sz="28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4,800  </a:t>
                </a:r>
                <a:r>
                  <a:rPr lang="en-US" sz="2800" b="1" dirty="0">
                    <a:latin typeface="Trebuchet MS" panose="020B0603020202020204" pitchFamily="34" charset="0"/>
                  </a:rPr>
                  <a:t> 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383995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29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537" y="679572"/>
            <a:ext cx="10961226" cy="1219074"/>
          </a:xfrm>
        </p:spPr>
        <p:txBody>
          <a:bodyPr/>
          <a:lstStyle/>
          <a:p>
            <a:pPr algn="ctr"/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Temporary capital accounts </a:t>
            </a:r>
            <a:r>
              <a:rPr lang="en-US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(RED) </a:t>
            </a:r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only </a:t>
            </a:r>
            <a:b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increase during the year so they should </a:t>
            </a:r>
            <a:b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have amounts only on their B+ side…</a:t>
            </a:r>
            <a:endParaRPr lang="en-US" b="1" spc="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90BCDF9-8180-41D8-84DE-741ED4006776}"/>
              </a:ext>
            </a:extLst>
          </p:cNvPr>
          <p:cNvGrpSpPr/>
          <p:nvPr/>
        </p:nvGrpSpPr>
        <p:grpSpPr>
          <a:xfrm>
            <a:off x="1394949" y="4537196"/>
            <a:ext cx="1719776" cy="68176"/>
            <a:chOff x="3903399" y="6292516"/>
            <a:chExt cx="1719776" cy="68176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8DB9009-CF48-94C5-017D-71A55B510E0B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6940947-0C3C-00F0-556D-401569F678B3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97B7F5E-4D40-D991-8124-8841EF1BAAA2}"/>
              </a:ext>
            </a:extLst>
          </p:cNvPr>
          <p:cNvGrpSpPr/>
          <p:nvPr/>
        </p:nvGrpSpPr>
        <p:grpSpPr>
          <a:xfrm>
            <a:off x="9320575" y="5928305"/>
            <a:ext cx="1719776" cy="68176"/>
            <a:chOff x="3903399" y="6292516"/>
            <a:chExt cx="1719776" cy="68176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25524AF-9C98-0A00-B86B-1D8A59FC867A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167AC06-E5DE-04B3-B5EE-6D5DF69DD348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FD019F9-3CAC-54DB-766F-DA3CF884FDF2}"/>
              </a:ext>
            </a:extLst>
          </p:cNvPr>
          <p:cNvGrpSpPr/>
          <p:nvPr/>
        </p:nvGrpSpPr>
        <p:grpSpPr>
          <a:xfrm>
            <a:off x="466531" y="2439111"/>
            <a:ext cx="5349630" cy="3291594"/>
            <a:chOff x="271762" y="2687015"/>
            <a:chExt cx="5349630" cy="2786682"/>
          </a:xfrm>
        </p:grpSpPr>
        <p:sp>
          <p:nvSpPr>
            <p:cNvPr id="22" name="Title 1">
              <a:extLst>
                <a:ext uri="{FF2B5EF4-FFF2-40B4-BE49-F238E27FC236}">
                  <a16:creationId xmlns:a16="http://schemas.microsoft.com/office/drawing/2014/main" id="{28E0E3FB-1827-FE62-0279-329234EE50C7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271762" y="2687015"/>
              <a:ext cx="5349630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305 K.M. Drawing - D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0A59E42B-D542-2126-4EDF-B0822C525CD3}"/>
                </a:ext>
              </a:extLst>
            </p:cNvPr>
            <p:cNvGrpSpPr/>
            <p:nvPr/>
          </p:nvGrpSpPr>
          <p:grpSpPr>
            <a:xfrm>
              <a:off x="584922" y="3560769"/>
              <a:ext cx="4843179" cy="1912928"/>
              <a:chOff x="532786" y="3560769"/>
              <a:chExt cx="3668825" cy="1912928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70331AF9-8AD6-63C7-A6F1-A344CBFCED2D}"/>
                  </a:ext>
                </a:extLst>
              </p:cNvPr>
              <p:cNvGrpSpPr/>
              <p:nvPr/>
            </p:nvGrpSpPr>
            <p:grpSpPr>
              <a:xfrm>
                <a:off x="532786" y="3626377"/>
                <a:ext cx="3668825" cy="1847320"/>
                <a:chOff x="254993" y="3546479"/>
                <a:chExt cx="2441915" cy="2397889"/>
              </a:xfrm>
            </p:grpSpPr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DA4E6A4B-DD05-461D-3173-BB74471E95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4993" y="3546479"/>
                  <a:ext cx="2441915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F00ACBCA-CB65-31DB-0B52-9F4E9495DB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7879" y="3581203"/>
                  <a:ext cx="0" cy="2363165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4A63D0B-7769-3430-5A72-2F364FD412BB}"/>
                  </a:ext>
                </a:extLst>
              </p:cNvPr>
              <p:cNvSpPr txBox="1"/>
              <p:nvPr/>
            </p:nvSpPr>
            <p:spPr>
              <a:xfrm>
                <a:off x="1796223" y="3560769"/>
                <a:ext cx="1504709" cy="3908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B+       -</a:t>
                </a:r>
                <a:endParaRPr lang="en-US" dirty="0">
                  <a:latin typeface="Trebuchet MS" panose="020B0603020202020204" pitchFamily="34" charset="0"/>
                </a:endParaRP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16CDEB2-82E8-AFC4-53D1-41C1971B1265}"/>
                </a:ext>
              </a:extLst>
            </p:cNvPr>
            <p:cNvSpPr txBox="1"/>
            <p:nvPr/>
          </p:nvSpPr>
          <p:spPr>
            <a:xfrm>
              <a:off x="407344" y="3931556"/>
              <a:ext cx="2691760" cy="8077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(6)          50</a:t>
              </a:r>
            </a:p>
            <a:p>
              <a:endPara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BDF6D29-43B2-3B93-0476-49FFF2AD6A68}"/>
              </a:ext>
            </a:extLst>
          </p:cNvPr>
          <p:cNvGrpSpPr/>
          <p:nvPr/>
        </p:nvGrpSpPr>
        <p:grpSpPr>
          <a:xfrm>
            <a:off x="5835046" y="2626591"/>
            <a:ext cx="5944953" cy="3295302"/>
            <a:chOff x="5984691" y="2688809"/>
            <a:chExt cx="5944953" cy="3295302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28DE00A-DFEE-3A70-ED98-7C5F8D825771}"/>
                </a:ext>
              </a:extLst>
            </p:cNvPr>
            <p:cNvGrpSpPr/>
            <p:nvPr/>
          </p:nvGrpSpPr>
          <p:grpSpPr>
            <a:xfrm>
              <a:off x="6854493" y="3626377"/>
              <a:ext cx="4499172" cy="2357734"/>
              <a:chOff x="254993" y="3546479"/>
              <a:chExt cx="2441915" cy="2397889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5AFB983F-9FCB-4A08-EE8D-943F389039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993" y="3546479"/>
                <a:ext cx="2441915" cy="0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5B8E8A90-AF82-D09A-3033-757E863D0C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7879" y="3581203"/>
                <a:ext cx="0" cy="2363165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769853D-DF89-A99C-A8B8-EF370C657F92}"/>
                </a:ext>
              </a:extLst>
            </p:cNvPr>
            <p:cNvSpPr txBox="1"/>
            <p:nvPr/>
          </p:nvSpPr>
          <p:spPr>
            <a:xfrm>
              <a:off x="8481782" y="3560769"/>
              <a:ext cx="22898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solidFill>
                    <a:schemeClr val="tx2"/>
                  </a:solidFill>
                  <a:latin typeface="Trebuchet MS" panose="020B0603020202020204" pitchFamily="34" charset="0"/>
                </a:rPr>
                <a:t>—          </a:t>
              </a:r>
              <a:r>
                <a:rPr lang="en-US" sz="2400" b="1" dirty="0">
                  <a:solidFill>
                    <a:schemeClr val="tx2"/>
                  </a:solidFill>
                  <a:latin typeface="Trebuchet MS" panose="020B0603020202020204" pitchFamily="34" charset="0"/>
                </a:rPr>
                <a:t>B+</a:t>
              </a:r>
              <a:endParaRPr lang="en-US" dirty="0">
                <a:latin typeface="Trebuchet MS" panose="020B0603020202020204" pitchFamily="34" charset="0"/>
              </a:endParaRPr>
            </a:p>
          </p:txBody>
        </p:sp>
        <p:sp>
          <p:nvSpPr>
            <p:cNvPr id="36" name="Title 1">
              <a:extLst>
                <a:ext uri="{FF2B5EF4-FFF2-40B4-BE49-F238E27FC236}">
                  <a16:creationId xmlns:a16="http://schemas.microsoft.com/office/drawing/2014/main" id="{3FE0613F-ECCE-B657-D601-A41C3D6B87A8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5984691" y="2688809"/>
              <a:ext cx="5944953" cy="12190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400 Prof. Fees - R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0A31A5E-BA11-193B-F558-B7E04CF9828B}"/>
                </a:ext>
              </a:extLst>
            </p:cNvPr>
            <p:cNvSpPr txBox="1"/>
            <p:nvPr/>
          </p:nvSpPr>
          <p:spPr>
            <a:xfrm>
              <a:off x="9013613" y="4081542"/>
              <a:ext cx="2432311" cy="1815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  100  (10)</a:t>
              </a:r>
            </a:p>
            <a:p>
              <a:pPr algn="r"/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300  (11)</a:t>
              </a:r>
            </a:p>
            <a:p>
              <a:pPr marL="514350" indent="-514350" algn="r">
                <a:buAutoNum type="arabicPlain" startAt="100"/>
              </a:pPr>
              <a:endPara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400    </a:t>
              </a:r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3D76CE7-347A-330F-3A56-C1806C8D2E22}"/>
              </a:ext>
            </a:extLst>
          </p:cNvPr>
          <p:cNvCxnSpPr/>
          <p:nvPr/>
        </p:nvCxnSpPr>
        <p:spPr>
          <a:xfrm>
            <a:off x="9320575" y="5330762"/>
            <a:ext cx="17117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C6F8EB0B-E56B-8FCD-7316-D1BE2F0D796A}"/>
              </a:ext>
            </a:extLst>
          </p:cNvPr>
          <p:cNvSpPr txBox="1"/>
          <p:nvPr/>
        </p:nvSpPr>
        <p:spPr>
          <a:xfrm>
            <a:off x="3438441" y="3159083"/>
            <a:ext cx="105604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0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X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4E8A35A-0DC1-7565-B99E-C8426A67C02D}"/>
              </a:ext>
            </a:extLst>
          </p:cNvPr>
          <p:cNvSpPr txBox="1"/>
          <p:nvPr/>
        </p:nvSpPr>
        <p:spPr>
          <a:xfrm>
            <a:off x="7236410" y="3311483"/>
            <a:ext cx="105604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0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0528388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30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FB172A-796E-4E04-C01C-F9676A9A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772" y="757883"/>
            <a:ext cx="10961226" cy="1219074"/>
          </a:xfrm>
        </p:spPr>
        <p:txBody>
          <a:bodyPr/>
          <a:lstStyle/>
          <a:p>
            <a:pPr algn="ctr"/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T-accounts with only entry, just put a </a:t>
            </a:r>
            <a:b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double line to show that is the balance</a:t>
            </a:r>
            <a:endParaRPr lang="en-US" b="1" spc="2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90BCDF9-8180-41D8-84DE-741ED4006776}"/>
              </a:ext>
            </a:extLst>
          </p:cNvPr>
          <p:cNvGrpSpPr/>
          <p:nvPr/>
        </p:nvGrpSpPr>
        <p:grpSpPr>
          <a:xfrm>
            <a:off x="1394949" y="4537196"/>
            <a:ext cx="1719776" cy="68176"/>
            <a:chOff x="3903399" y="6292516"/>
            <a:chExt cx="1719776" cy="68176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8DB9009-CF48-94C5-017D-71A55B510E0B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6940947-0C3C-00F0-556D-401569F678B3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97B7F5E-4D40-D991-8124-8841EF1BAAA2}"/>
              </a:ext>
            </a:extLst>
          </p:cNvPr>
          <p:cNvGrpSpPr/>
          <p:nvPr/>
        </p:nvGrpSpPr>
        <p:grpSpPr>
          <a:xfrm>
            <a:off x="7111085" y="4555077"/>
            <a:ext cx="1719776" cy="68176"/>
            <a:chOff x="3903399" y="6292516"/>
            <a:chExt cx="1719776" cy="68176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25524AF-9C98-0A00-B86B-1D8A59FC867A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167AC06-E5DE-04B3-B5EE-6D5DF69DD348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B2C9D1F-16BC-122A-49AE-14FFD25A0D4E}"/>
              </a:ext>
            </a:extLst>
          </p:cNvPr>
          <p:cNvGrpSpPr/>
          <p:nvPr/>
        </p:nvGrpSpPr>
        <p:grpSpPr>
          <a:xfrm>
            <a:off x="5858385" y="2627989"/>
            <a:ext cx="5944953" cy="3295302"/>
            <a:chOff x="151047" y="2723534"/>
            <a:chExt cx="5944953" cy="3295302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8A4E8D4B-1EE2-B611-B0AA-8CCFC5FB4BA1}"/>
                </a:ext>
              </a:extLst>
            </p:cNvPr>
            <p:cNvGrpSpPr/>
            <p:nvPr/>
          </p:nvGrpSpPr>
          <p:grpSpPr>
            <a:xfrm>
              <a:off x="151047" y="2723534"/>
              <a:ext cx="5944953" cy="3295302"/>
              <a:chOff x="5984691" y="2688809"/>
              <a:chExt cx="5944953" cy="3295302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F0FA340E-9435-66E6-D356-D365F39BE514}"/>
                  </a:ext>
                </a:extLst>
              </p:cNvPr>
              <p:cNvGrpSpPr/>
              <p:nvPr/>
            </p:nvGrpSpPr>
            <p:grpSpPr>
              <a:xfrm>
                <a:off x="6854493" y="3626377"/>
                <a:ext cx="4499172" cy="2357734"/>
                <a:chOff x="254993" y="3546479"/>
                <a:chExt cx="2441915" cy="2397889"/>
              </a:xfrm>
            </p:grpSpPr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92A5746F-1057-D4BC-0BBC-BE869C5409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4993" y="3546479"/>
                  <a:ext cx="2441915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06AA0035-F55C-FC05-332F-1A864B1B44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7879" y="3581203"/>
                  <a:ext cx="0" cy="2363165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37048EF-8D66-9282-E966-E0714F4E4829}"/>
                  </a:ext>
                </a:extLst>
              </p:cNvPr>
              <p:cNvSpPr txBox="1"/>
              <p:nvPr/>
            </p:nvSpPr>
            <p:spPr>
              <a:xfrm>
                <a:off x="8481782" y="3560769"/>
                <a:ext cx="22898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B+        -</a:t>
                </a:r>
                <a:endParaRPr lang="en-US" dirty="0">
                  <a:latin typeface="Trebuchet MS" panose="020B0603020202020204" pitchFamily="34" charset="0"/>
                </a:endParaRPr>
              </a:p>
            </p:txBody>
          </p:sp>
          <p:sp>
            <p:nvSpPr>
              <p:cNvPr id="38" name="Title 1">
                <a:extLst>
                  <a:ext uri="{FF2B5EF4-FFF2-40B4-BE49-F238E27FC236}">
                    <a16:creationId xmlns:a16="http://schemas.microsoft.com/office/drawing/2014/main" id="{77187B48-5466-D7BB-5BFF-FB8200F4F07E}"/>
                  </a:ext>
                </a:extLst>
              </p:cNvPr>
              <p:cNvSpPr txBox="1">
                <a:spLocks/>
              </p:cNvSpPr>
              <p:nvPr/>
            </p:nvSpPr>
            <p:spPr bwMode="gray">
              <a:xfrm>
                <a:off x="5984691" y="2688809"/>
                <a:ext cx="5944953" cy="121906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3600" b="0" i="0" kern="1200">
                    <a:solidFill>
                      <a:schemeClr val="bg2"/>
                    </a:solidFill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en-US" sz="40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505 Internet Exp -E</a:t>
                </a: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B111BC2-71A8-0394-500D-CA8FC6A221C1}"/>
                </a:ext>
              </a:extLst>
            </p:cNvPr>
            <p:cNvSpPr txBox="1"/>
            <p:nvPr/>
          </p:nvSpPr>
          <p:spPr>
            <a:xfrm>
              <a:off x="1263920" y="4004684"/>
              <a:ext cx="218473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(9)     25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C0AD299-33F3-B6D5-2D35-08D0A03BAB2D}"/>
              </a:ext>
            </a:extLst>
          </p:cNvPr>
          <p:cNvGrpSpPr/>
          <p:nvPr/>
        </p:nvGrpSpPr>
        <p:grpSpPr>
          <a:xfrm>
            <a:off x="238198" y="2581403"/>
            <a:ext cx="5944953" cy="3295302"/>
            <a:chOff x="151047" y="2723534"/>
            <a:chExt cx="5944953" cy="3295302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60A4230D-4C0A-D2E1-7FE0-A25E978DA68F}"/>
                </a:ext>
              </a:extLst>
            </p:cNvPr>
            <p:cNvGrpSpPr/>
            <p:nvPr/>
          </p:nvGrpSpPr>
          <p:grpSpPr>
            <a:xfrm>
              <a:off x="151047" y="2723534"/>
              <a:ext cx="5944953" cy="3295302"/>
              <a:chOff x="5984691" y="2688809"/>
              <a:chExt cx="5944953" cy="3295302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ACBA3CF6-0815-B1B2-882F-BC2C7C51ABCB}"/>
                  </a:ext>
                </a:extLst>
              </p:cNvPr>
              <p:cNvGrpSpPr/>
              <p:nvPr/>
            </p:nvGrpSpPr>
            <p:grpSpPr>
              <a:xfrm>
                <a:off x="6854493" y="3626377"/>
                <a:ext cx="4499172" cy="2357734"/>
                <a:chOff x="254993" y="3546479"/>
                <a:chExt cx="2441915" cy="2397889"/>
              </a:xfrm>
            </p:grpSpPr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D75F9728-37F2-E1A3-D877-51A946A74AA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4993" y="3546479"/>
                  <a:ext cx="2441915" cy="0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C520FBEB-95B6-3608-5126-3E2CE7EDC9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7879" y="3581203"/>
                  <a:ext cx="0" cy="2363165"/>
                </a:xfrm>
                <a:prstGeom prst="line">
                  <a:avLst/>
                </a:prstGeom>
                <a:ln w="6350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5E146CD-BCE2-E406-255E-36815420645D}"/>
                  </a:ext>
                </a:extLst>
              </p:cNvPr>
              <p:cNvSpPr txBox="1"/>
              <p:nvPr/>
            </p:nvSpPr>
            <p:spPr>
              <a:xfrm>
                <a:off x="8481782" y="3560769"/>
                <a:ext cx="22898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chemeClr val="tx2"/>
                    </a:solidFill>
                    <a:latin typeface="Trebuchet MS" panose="020B0603020202020204" pitchFamily="34" charset="0"/>
                  </a:rPr>
                  <a:t>B+        -</a:t>
                </a:r>
                <a:endParaRPr lang="en-US" dirty="0">
                  <a:latin typeface="Trebuchet MS" panose="020B0603020202020204" pitchFamily="34" charset="0"/>
                </a:endParaRPr>
              </a:p>
            </p:txBody>
          </p:sp>
          <p:sp>
            <p:nvSpPr>
              <p:cNvPr id="46" name="Title 1">
                <a:extLst>
                  <a:ext uri="{FF2B5EF4-FFF2-40B4-BE49-F238E27FC236}">
                    <a16:creationId xmlns:a16="http://schemas.microsoft.com/office/drawing/2014/main" id="{6754C8F3-A541-C0BA-81E3-3E95095DEF52}"/>
                  </a:ext>
                </a:extLst>
              </p:cNvPr>
              <p:cNvSpPr txBox="1">
                <a:spLocks/>
              </p:cNvSpPr>
              <p:nvPr/>
            </p:nvSpPr>
            <p:spPr bwMode="gray">
              <a:xfrm>
                <a:off x="5984691" y="2688809"/>
                <a:ext cx="5944953" cy="121906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3600" b="0" i="0" kern="1200">
                    <a:solidFill>
                      <a:schemeClr val="bg2"/>
                    </a:solidFill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en-US" sz="4000" b="1" dirty="0">
                    <a:solidFill>
                      <a:schemeClr val="tx2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500 Cellphone Exp -E</a:t>
                </a: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8FDCE63-854E-240C-3C48-9361D35F2B15}"/>
                </a:ext>
              </a:extLst>
            </p:cNvPr>
            <p:cNvSpPr txBox="1"/>
            <p:nvPr/>
          </p:nvSpPr>
          <p:spPr>
            <a:xfrm>
              <a:off x="1302349" y="4015384"/>
              <a:ext cx="2184736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(8)     35</a:t>
              </a:r>
            </a:p>
            <a:p>
              <a:endPara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6E40AF88-4DDC-72D3-323F-963D8A8E2640}"/>
              </a:ext>
            </a:extLst>
          </p:cNvPr>
          <p:cNvSpPr txBox="1"/>
          <p:nvPr/>
        </p:nvSpPr>
        <p:spPr>
          <a:xfrm>
            <a:off x="3574446" y="3324640"/>
            <a:ext cx="148385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X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2130522-5F1D-9D1F-16FB-A245A3CABEA9}"/>
              </a:ext>
            </a:extLst>
          </p:cNvPr>
          <p:cNvSpPr txBox="1"/>
          <p:nvPr/>
        </p:nvSpPr>
        <p:spPr>
          <a:xfrm>
            <a:off x="9306459" y="3263616"/>
            <a:ext cx="129385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0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9650005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8745FE-5C97-67E8-21A5-454BCA539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08131" y="462610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>
                <a:latin typeface="Trebuchet MS" panose="020B0603020202020204" pitchFamily="34" charset="0"/>
              </a:rPr>
              <a:t>31</a:t>
            </a:fld>
            <a:endParaRPr lang="en-US" noProof="0" dirty="0">
              <a:latin typeface="Trebuchet MS" panose="020B0603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D8836BC-B29B-181E-BBE0-E5172AFFC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723" y="1290417"/>
            <a:ext cx="3639584" cy="4327451"/>
          </a:xfrm>
        </p:spPr>
        <p:txBody>
          <a:bodyPr/>
          <a:lstStyle/>
          <a:p>
            <a:pPr algn="ctr"/>
            <a:r>
              <a:rPr lang="en-US" sz="40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Now, we’ll do a final check to see if</a:t>
            </a:r>
            <a:br>
              <a:rPr lang="en-US" sz="40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4000" b="1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 balances </a:t>
            </a:r>
            <a:br>
              <a:rPr lang="en-US" sz="4000" b="1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CR balances</a:t>
            </a:r>
            <a:endParaRPr lang="en-US" sz="4000" b="1" spc="200" dirty="0">
              <a:solidFill>
                <a:schemeClr val="tx2"/>
              </a:solidFill>
              <a:highlight>
                <a:srgbClr val="FFFF00"/>
              </a:highlight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55C48A6-F1C0-CB35-E6CA-F5518D161CCD}"/>
              </a:ext>
            </a:extLst>
          </p:cNvPr>
          <p:cNvGrpSpPr/>
          <p:nvPr/>
        </p:nvGrpSpPr>
        <p:grpSpPr>
          <a:xfrm>
            <a:off x="5111695" y="-329764"/>
            <a:ext cx="6637282" cy="7025918"/>
            <a:chOff x="5111695" y="-161308"/>
            <a:chExt cx="6426589" cy="650913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98CF1B2-360E-E52E-52EC-2592AF3B8B5F}"/>
                </a:ext>
              </a:extLst>
            </p:cNvPr>
            <p:cNvGrpSpPr/>
            <p:nvPr/>
          </p:nvGrpSpPr>
          <p:grpSpPr>
            <a:xfrm>
              <a:off x="5173579" y="1267103"/>
              <a:ext cx="6364705" cy="5013381"/>
              <a:chOff x="254993" y="3546479"/>
              <a:chExt cx="2441915" cy="2397889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B802992-F474-3108-7943-AB8E14C376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993" y="3546479"/>
                <a:ext cx="2441915" cy="0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90D09214-7958-FEB4-E78A-12DA02233A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7879" y="3581203"/>
                <a:ext cx="0" cy="2363165"/>
              </a:xfrm>
              <a:prstGeom prst="line">
                <a:avLst/>
              </a:prstGeom>
              <a:ln w="635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ED602F3-EB26-A04F-0819-B9F7EF3A77F0}"/>
                </a:ext>
              </a:extLst>
            </p:cNvPr>
            <p:cNvSpPr txBox="1"/>
            <p:nvPr/>
          </p:nvSpPr>
          <p:spPr>
            <a:xfrm>
              <a:off x="7623159" y="1267103"/>
              <a:ext cx="2289857" cy="39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200" b="1" dirty="0">
                  <a:solidFill>
                    <a:schemeClr val="tx2"/>
                  </a:solidFill>
                  <a:latin typeface="Trebuchet MS" panose="020B0603020202020204" pitchFamily="34" charset="0"/>
                </a:rPr>
                <a:t>DR       CR</a:t>
              </a:r>
              <a:endParaRPr lang="en-US" sz="2200" dirty="0">
                <a:latin typeface="Trebuchet MS" panose="020B0603020202020204" pitchFamily="34" charset="0"/>
              </a:endParaRPr>
            </a:p>
          </p:txBody>
        </p:sp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0E0A0016-4F6C-5FFA-B9E7-1BC7109E4952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5301377" y="-161308"/>
              <a:ext cx="5944953" cy="232699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b="0" i="0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Trial Balance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EE5B094-22E4-6F6E-5158-ADF9F97F3BFF}"/>
                </a:ext>
              </a:extLst>
            </p:cNvPr>
            <p:cNvSpPr txBox="1"/>
            <p:nvPr/>
          </p:nvSpPr>
          <p:spPr>
            <a:xfrm>
              <a:off x="5111695" y="1671556"/>
              <a:ext cx="3244236" cy="46762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Cash	          2,755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A/R				   0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Supplies   	    160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PPI				200</a:t>
              </a:r>
            </a:p>
            <a:p>
              <a:r>
                <a:rPr lang="en-US" sz="2800" b="1" dirty="0" err="1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Ofc.Furn</a:t>
              </a:r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.		  75</a:t>
              </a:r>
            </a:p>
            <a:p>
              <a:r>
                <a:rPr lang="en-US" sz="2800" b="1" spc="-100" dirty="0" err="1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Comp</a:t>
              </a:r>
              <a:r>
                <a:rPr lang="en-US" sz="2800" b="1" dirty="0" err="1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.Eqp</a:t>
              </a:r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.  3,000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Drawing		      50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Cell Exp	          35</a:t>
              </a:r>
            </a:p>
            <a:p>
              <a:r>
                <a:rPr lang="en-US" sz="28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Internet Exp</a:t>
              </a:r>
              <a:r>
                <a:rPr lang="en-US" sz="2800" b="1" u="sng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    25</a:t>
              </a:r>
              <a:r>
                <a:rPr lang="en-US" sz="1400" b="1" dirty="0">
                  <a:solidFill>
                    <a:schemeClr val="tx2"/>
                  </a:solidFill>
                  <a:latin typeface="Trebuchet MS" panose="020B0603020202020204" pitchFamily="34" charset="0"/>
                  <a:cs typeface="Arial" panose="020B0604020202020204" pitchFamily="34" charset="0"/>
                </a:rPr>
                <a:t>	</a:t>
              </a:r>
            </a:p>
            <a:p>
              <a:r>
                <a:rPr lang="en-US" sz="2800" b="1" dirty="0">
                  <a:solidFill>
                    <a:schemeClr val="tx2"/>
                  </a:solidFill>
                  <a:highlight>
                    <a:srgbClr val="FFFF00"/>
                  </a:highlight>
                  <a:latin typeface="Trebuchet MS" panose="020B0603020202020204" pitchFamily="34" charset="0"/>
                  <a:cs typeface="Arial" panose="020B0604020202020204" pitchFamily="34" charset="0"/>
                </a:rPr>
                <a:t>Total DRs    6,300</a:t>
              </a:r>
            </a:p>
            <a:p>
              <a:endPara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924898AC-2A5A-7840-2285-80FE3D9CE6B3}"/>
              </a:ext>
            </a:extLst>
          </p:cNvPr>
          <p:cNvSpPr txBox="1"/>
          <p:nvPr/>
        </p:nvSpPr>
        <p:spPr>
          <a:xfrm>
            <a:off x="8657386" y="1648618"/>
            <a:ext cx="3251077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A/P            1,100</a:t>
            </a: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Capital      4,800</a:t>
            </a:r>
          </a:p>
          <a:p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Fees Rev   </a:t>
            </a:r>
            <a:r>
              <a:rPr lang="en-US" sz="2800" b="1" u="sng" dirty="0">
                <a:solidFill>
                  <a:schemeClr val="tx2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  400</a:t>
            </a:r>
          </a:p>
          <a:p>
            <a:endParaRPr lang="en-US" sz="2800" b="1" u="sng" dirty="0">
              <a:solidFill>
                <a:schemeClr val="tx2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endParaRPr lang="en-US" sz="2800" b="1" u="sng" dirty="0">
              <a:solidFill>
                <a:schemeClr val="tx2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endParaRPr lang="en-US" sz="2800" b="1" u="sng" dirty="0">
              <a:solidFill>
                <a:schemeClr val="tx2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endParaRPr lang="en-US" sz="2800" b="1" u="sng" dirty="0">
              <a:solidFill>
                <a:schemeClr val="tx2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endParaRPr lang="en-US" sz="2800" b="1" u="sng" dirty="0">
              <a:solidFill>
                <a:schemeClr val="tx2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chemeClr val="tx2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endParaRPr lang="en-US" sz="2800" b="1" dirty="0">
              <a:solidFill>
                <a:schemeClr val="tx2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  <a:cs typeface="Arial" panose="020B0604020202020204" pitchFamily="34" charset="0"/>
              </a:rPr>
              <a:t>Total CRs   6,300</a:t>
            </a:r>
          </a:p>
          <a:p>
            <a:endParaRPr lang="en-US" sz="2800" b="1" dirty="0">
              <a:solidFill>
                <a:schemeClr val="tx2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9DCD1D9-F665-E0E4-0BB6-7B6404F6C42C}"/>
              </a:ext>
            </a:extLst>
          </p:cNvPr>
          <p:cNvGrpSpPr/>
          <p:nvPr/>
        </p:nvGrpSpPr>
        <p:grpSpPr>
          <a:xfrm>
            <a:off x="9746459" y="6304085"/>
            <a:ext cx="1719776" cy="68176"/>
            <a:chOff x="3903399" y="6292516"/>
            <a:chExt cx="1719776" cy="68176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8BF5544-EA74-2A7B-D54B-6C67E806AEF7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0DB35F2-DF18-7BFD-8AD9-1970836CA4D8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35742D0-A6AE-3DCC-DA18-DFBFAF81897A}"/>
              </a:ext>
            </a:extLst>
          </p:cNvPr>
          <p:cNvGrpSpPr/>
          <p:nvPr/>
        </p:nvGrpSpPr>
        <p:grpSpPr>
          <a:xfrm>
            <a:off x="6399467" y="6372261"/>
            <a:ext cx="1810763" cy="57049"/>
            <a:chOff x="3903399" y="6292516"/>
            <a:chExt cx="1719776" cy="68176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7777E2F-9952-CFFB-7A6F-66A397695CE0}"/>
                </a:ext>
              </a:extLst>
            </p:cNvPr>
            <p:cNvCxnSpPr/>
            <p:nvPr/>
          </p:nvCxnSpPr>
          <p:spPr>
            <a:xfrm>
              <a:off x="3903399" y="6292516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0CEB165-D2D9-B4D5-2487-782FAF6A7513}"/>
                </a:ext>
              </a:extLst>
            </p:cNvPr>
            <p:cNvCxnSpPr/>
            <p:nvPr/>
          </p:nvCxnSpPr>
          <p:spPr>
            <a:xfrm>
              <a:off x="3911415" y="6360692"/>
              <a:ext cx="17117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355248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C09F8-AB90-C0E7-2384-AA3C1D9B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32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7044E9-00BA-9F1D-AC64-3BD1A8506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500" dirty="0"/>
              <a:t>      SUCCESS!</a:t>
            </a:r>
          </a:p>
        </p:txBody>
      </p:sp>
      <p:pic>
        <p:nvPicPr>
          <p:cNvPr id="13314" name="Picture 2" descr="Check Mark Green | Great PowerPoint ClipArt for Presentations -  PresenterMedia.com">
            <a:extLst>
              <a:ext uri="{FF2B5EF4-FFF2-40B4-BE49-F238E27FC236}">
                <a16:creationId xmlns:a16="http://schemas.microsoft.com/office/drawing/2014/main" id="{CD36D335-45A7-E119-10BB-C634F7C88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7297">
            <a:off x="580166" y="2481342"/>
            <a:ext cx="4843521" cy="477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C24AD0C-77F2-847E-1022-E961C4AF965A}"/>
              </a:ext>
            </a:extLst>
          </p:cNvPr>
          <p:cNvSpPr txBox="1"/>
          <p:nvPr/>
        </p:nvSpPr>
        <p:spPr>
          <a:xfrm>
            <a:off x="6501781" y="3669354"/>
            <a:ext cx="468895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</a:rPr>
              <a:t>(Go to Super Problem </a:t>
            </a:r>
            <a:b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</a:rPr>
            </a:br>
            <a:r>
              <a:rPr lang="en-US" sz="3000" dirty="0">
                <a:solidFill>
                  <a:schemeClr val="tx2"/>
                </a:solidFill>
                <a:latin typeface="Trebuchet MS" panose="020B0603020202020204" pitchFamily="34" charset="0"/>
              </a:rPr>
              <a:t>Worksheet &amp; Financial Statements PowerPoint presentation to continue this problem!)</a:t>
            </a:r>
            <a:endParaRPr lang="en-US" sz="3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3795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741836_Beginning of the year procedures_AAS_v5" id="{51CF042C-A21F-4772-ACB5-34142877F475}" vid="{78ABB5F0-5DDF-4844-A82C-FEADF47C5B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CB9AE35-8A31-4380-94A6-86E5DFCDD1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0D0EAE-52CD-493E-A174-3A7CD0E9C7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83CA34-C6E2-49BA-ACFF-78ADEC0C28FA}">
  <ds:schemaRefs>
    <ds:schemaRef ds:uri="16c05727-aa75-4e4a-9b5f-8a80a1165891"/>
    <ds:schemaRef ds:uri="http://schemas.microsoft.com/office/infopath/2007/PartnerControls"/>
    <ds:schemaRef ds:uri="71af3243-3dd4-4a8d-8c0d-dd76da1f02a5"/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dcmitype/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Beginning of the year procedures</Template>
  <TotalTime>50049</TotalTime>
  <Words>1305</Words>
  <Application>Microsoft Office PowerPoint</Application>
  <PresentationFormat>Widescreen</PresentationFormat>
  <Paragraphs>431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Calibri</vt:lpstr>
      <vt:lpstr>Century Gothic</vt:lpstr>
      <vt:lpstr>Comic Sans MS</vt:lpstr>
      <vt:lpstr>Times New Roman</vt:lpstr>
      <vt:lpstr>Trebuchet MS</vt:lpstr>
      <vt:lpstr>Wingdings 3</vt:lpstr>
      <vt:lpstr>Ion Boardroom</vt:lpstr>
      <vt:lpstr>UIL Accounting  Super Problem Practice Accounting Cycle Steps 1-5 </vt:lpstr>
      <vt:lpstr>Just a bit of review about Capital</vt:lpstr>
      <vt:lpstr>Of the 4 transactions that affect capital, three groups (RED) will have many transactions during the year</vt:lpstr>
      <vt:lpstr>PowerPoint Presentation</vt:lpstr>
      <vt:lpstr>Acronym to learn balance sides!</vt:lpstr>
      <vt:lpstr>Memorize DEAD &amp; CORL!</vt:lpstr>
      <vt:lpstr>Now, let’s practice the Steps 1-5 of the accounting cycle…</vt:lpstr>
      <vt:lpstr>Using the ‘early-super-problem- practice’ handout …</vt:lpstr>
      <vt:lpstr>Kellan Moore began business operations on March 1, 2022, designing  and building web pages for the public.  His March transactions are  below.  For questions 1-26, indicate the letter of the corresponding  accounts that are debited and credited for each transaction.  </vt:lpstr>
      <vt:lpstr>T1  Kellan used his personal savings of  $3,000 to invest in the business</vt:lpstr>
      <vt:lpstr>T2  Purchased paper, and various other  supplies for $160 with check #101 </vt:lpstr>
      <vt:lpstr> T3 Invested computer and printer,  valued at $1,800, in the business  </vt:lpstr>
      <vt:lpstr>  T4  Used check #104 to purchase a  used computer desk for $75 </vt:lpstr>
      <vt:lpstr> T5 Bought a new printer from BJ’s  Computers for $1,200 on account (BOAP) </vt:lpstr>
      <vt:lpstr> T6 Withdrew with check #106 $50  for personal use </vt:lpstr>
      <vt:lpstr> T7  Paid $100 with check #105 on  account to BJ’s Computers (POAP) </vt:lpstr>
      <vt:lpstr> T8 Paid the cellphone bill for the current month, $35 with check #102</vt:lpstr>
      <vt:lpstr> T9 Paid L.A. Company a fee of $25 with check #103 for internet access for March </vt:lpstr>
      <vt:lpstr> T10  Billed Steven Parks, a client, $100  to set up a 10-page web site. (SOAR) </vt:lpstr>
      <vt:lpstr> T11 Upon completion of a multilevel website, received $300 from Acme Builders </vt:lpstr>
      <vt:lpstr> T12  Received $100 on account from  Steven Parks. (ROAR) </vt:lpstr>
      <vt:lpstr> T13  Paid $200 with biz. Debit card  for six months of insurance  on the last day of March, effective April 1 </vt:lpstr>
      <vt:lpstr>PowerPoint Presentation</vt:lpstr>
      <vt:lpstr> Now we just need to calculate the  balance in each of our accounts</vt:lpstr>
      <vt:lpstr> Write the balance of each account  at the bottom on its B+ side.</vt:lpstr>
      <vt:lpstr>For T-accounts with only one entry, draw a double line to show that is the balance</vt:lpstr>
      <vt:lpstr>Debit balances are written on the left…</vt:lpstr>
      <vt:lpstr>Credit balances are written on the right…</vt:lpstr>
      <vt:lpstr>Temporary capital accounts (RED) only  increase during the year so they should  have amounts only on their B+ side…</vt:lpstr>
      <vt:lpstr>For T-accounts with only entry, just put a  double line to show that is the balance</vt:lpstr>
      <vt:lpstr>Now, we’ll do a final check to see if    DR balances  = CR balances</vt:lpstr>
      <vt:lpstr>      SUCCESS!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Super Problem Practice</dc:title>
  <dc:creator>Kay Whitton</dc:creator>
  <cp:lastModifiedBy>Kay Whitton</cp:lastModifiedBy>
  <cp:revision>47</cp:revision>
  <dcterms:created xsi:type="dcterms:W3CDTF">2023-06-10T02:30:28Z</dcterms:created>
  <dcterms:modified xsi:type="dcterms:W3CDTF">2025-06-19T18:28:25Z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