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40" r:id="rId4"/>
  </p:sldMasterIdLst>
  <p:notesMasterIdLst>
    <p:notesMasterId r:id="rId28"/>
  </p:notesMasterIdLst>
  <p:handoutMasterIdLst>
    <p:handoutMasterId r:id="rId29"/>
  </p:handoutMasterIdLst>
  <p:sldIdLst>
    <p:sldId id="273" r:id="rId5"/>
    <p:sldId id="257" r:id="rId6"/>
    <p:sldId id="275" r:id="rId7"/>
    <p:sldId id="274" r:id="rId8"/>
    <p:sldId id="348" r:id="rId9"/>
    <p:sldId id="262" r:id="rId10"/>
    <p:sldId id="264" r:id="rId11"/>
    <p:sldId id="349" r:id="rId12"/>
    <p:sldId id="350" r:id="rId13"/>
    <p:sldId id="357" r:id="rId14"/>
    <p:sldId id="351" r:id="rId15"/>
    <p:sldId id="360" r:id="rId16"/>
    <p:sldId id="358" r:id="rId17"/>
    <p:sldId id="359" r:id="rId18"/>
    <p:sldId id="356" r:id="rId19"/>
    <p:sldId id="361" r:id="rId20"/>
    <p:sldId id="385" r:id="rId21"/>
    <p:sldId id="386" r:id="rId22"/>
    <p:sldId id="352" r:id="rId23"/>
    <p:sldId id="353" r:id="rId24"/>
    <p:sldId id="354" r:id="rId25"/>
    <p:sldId id="355" r:id="rId26"/>
    <p:sldId id="384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1" autoAdjust="0"/>
    <p:restoredTop sz="94660"/>
  </p:normalViewPr>
  <p:slideViewPr>
    <p:cSldViewPr snapToGrid="0">
      <p:cViewPr>
        <p:scale>
          <a:sx n="51" d="100"/>
          <a:sy n="51" d="100"/>
        </p:scale>
        <p:origin x="114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088E63-D463-4A62-BD6B-2427648B36DE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5570223-97DD-4A0E-B734-4260A4BA8741}">
      <dgm:prSet custT="1"/>
      <dgm:spPr>
        <a:solidFill>
          <a:schemeClr val="bg1">
            <a:lumMod val="95000"/>
          </a:schemeClr>
        </a:solidFill>
        <a:ln w="25400">
          <a:solidFill>
            <a:schemeClr val="accent1"/>
          </a:solidFill>
        </a:ln>
      </dgm:spPr>
      <dgm:t>
        <a:bodyPr/>
        <a:lstStyle/>
        <a:p>
          <a:pPr algn="ctr"/>
          <a:r>
            <a:rPr lang="en-ZA" sz="7500" b="1" dirty="0">
              <a:solidFill>
                <a:srgbClr val="0070C0"/>
              </a:solidFill>
              <a:latin typeface="Trebuchet MS" panose="020B0603020202020204" pitchFamily="34" charset="0"/>
            </a:rPr>
            <a:t>P</a:t>
          </a:r>
          <a:endParaRPr lang="en-US" sz="7500" b="1" dirty="0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A65A4AAC-2275-4EDE-B5B3-450EBF4C8D49}" type="parTrans" cxnId="{62E518C9-AEDE-4C2D-B0FC-BB18C471858E}">
      <dgm:prSet/>
      <dgm:spPr/>
      <dgm:t>
        <a:bodyPr/>
        <a:lstStyle/>
        <a:p>
          <a:endParaRPr lang="en-US" dirty="0"/>
        </a:p>
      </dgm:t>
    </dgm:pt>
    <dgm:pt modelId="{70D174E8-565D-4522-87EE-AE68B4F0BD0B}" type="sibTrans" cxnId="{62E518C9-AEDE-4C2D-B0FC-BB18C471858E}">
      <dgm:prSet phldrT="01" phldr="0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/>
            <a:t>01</a:t>
          </a:r>
          <a:endParaRPr lang="en-US" dirty="0"/>
        </a:p>
      </dgm:t>
    </dgm:pt>
    <dgm:pt modelId="{A2BF278C-D55E-4279-8688-5C458B40FD2A}">
      <dgm:prSet custT="1"/>
      <dgm:spPr>
        <a:solidFill>
          <a:schemeClr val="bg1">
            <a:lumMod val="95000"/>
          </a:schemeClr>
        </a:solidFill>
        <a:ln w="25400">
          <a:solidFill>
            <a:schemeClr val="accent3"/>
          </a:solidFill>
        </a:ln>
      </dgm:spPr>
      <dgm:t>
        <a:bodyPr/>
        <a:lstStyle/>
        <a:p>
          <a:pPr algn="ctr"/>
          <a:r>
            <a:rPr lang="en-ZA" sz="3400" b="1" dirty="0">
              <a:solidFill>
                <a:srgbClr val="0070C0"/>
              </a:solidFill>
              <a:latin typeface="Trebuchet MS" panose="020B0603020202020204" pitchFamily="34" charset="0"/>
            </a:rPr>
            <a:t>x </a:t>
          </a:r>
          <a:r>
            <a:rPr lang="en-ZA" sz="7500" b="1" dirty="0">
              <a:solidFill>
                <a:srgbClr val="0070C0"/>
              </a:solidFill>
              <a:latin typeface="Trebuchet MS" panose="020B0603020202020204" pitchFamily="34" charset="0"/>
            </a:rPr>
            <a:t>R</a:t>
          </a:r>
          <a:endParaRPr lang="en-US" sz="7500" b="1" dirty="0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2FC36560-8BD2-4BD2-9DC8-2A6432EF3AFB}" type="parTrans" cxnId="{0014B138-45FB-4DB6-B21D-94187F51E868}">
      <dgm:prSet/>
      <dgm:spPr/>
      <dgm:t>
        <a:bodyPr/>
        <a:lstStyle/>
        <a:p>
          <a:endParaRPr lang="en-US" dirty="0"/>
        </a:p>
      </dgm:t>
    </dgm:pt>
    <dgm:pt modelId="{60A94522-AD41-44E1-8F03-53506B69B410}" type="sibTrans" cxnId="{0014B138-45FB-4DB6-B21D-94187F51E868}">
      <dgm:prSet phldrT="02" phldr="0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en-US"/>
            <a:t>02</a:t>
          </a:r>
          <a:endParaRPr lang="en-US" dirty="0"/>
        </a:p>
      </dgm:t>
    </dgm:pt>
    <dgm:pt modelId="{D851DA90-81BC-4740-8E03-07F451BC5A78}">
      <dgm:prSet custT="1"/>
      <dgm:spPr>
        <a:solidFill>
          <a:schemeClr val="bg1">
            <a:lumMod val="95000"/>
          </a:schemeClr>
        </a:solidFill>
        <a:ln w="25400">
          <a:solidFill>
            <a:schemeClr val="accent5"/>
          </a:solidFill>
        </a:ln>
      </dgm:spPr>
      <dgm:t>
        <a:bodyPr/>
        <a:lstStyle/>
        <a:p>
          <a:pPr algn="ctr"/>
          <a:r>
            <a:rPr lang="en-ZA" sz="3400" b="1" dirty="0">
              <a:solidFill>
                <a:schemeClr val="tx2"/>
              </a:solidFill>
              <a:latin typeface="Trebuchet MS" panose="020B0603020202020204" pitchFamily="34" charset="0"/>
            </a:rPr>
            <a:t>x </a:t>
          </a:r>
          <a:r>
            <a:rPr lang="en-ZA" sz="7500" b="1" dirty="0">
              <a:solidFill>
                <a:srgbClr val="0070C0"/>
              </a:solidFill>
              <a:latin typeface="Trebuchet MS" panose="020B0603020202020204" pitchFamily="34" charset="0"/>
            </a:rPr>
            <a:t>T</a:t>
          </a:r>
          <a:endParaRPr lang="en-US" sz="7500" b="1" dirty="0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D7E4078D-93EB-427C-897D-FBF58FB30D35}" type="parTrans" cxnId="{EFB57CC7-B68C-4F6B-AD09-858FFEBD81FA}">
      <dgm:prSet/>
      <dgm:spPr/>
      <dgm:t>
        <a:bodyPr/>
        <a:lstStyle/>
        <a:p>
          <a:endParaRPr lang="en-US" dirty="0"/>
        </a:p>
      </dgm:t>
    </dgm:pt>
    <dgm:pt modelId="{70ED6DE1-1820-4B6A-8B95-9D146564E344}" type="sibTrans" cxnId="{EFB57CC7-B68C-4F6B-AD09-858FFEBD81FA}">
      <dgm:prSet phldrT="03" phldr="0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en-US"/>
            <a:t>03</a:t>
          </a:r>
          <a:endParaRPr lang="en-US" dirty="0"/>
        </a:p>
      </dgm:t>
    </dgm:pt>
    <dgm:pt modelId="{5B720CB1-982E-452E-AC13-893FC213A62B}" type="pres">
      <dgm:prSet presAssocID="{6F088E63-D463-4A62-BD6B-2427648B36DE}" presName="Name0" presStyleCnt="0">
        <dgm:presLayoutVars>
          <dgm:animLvl val="lvl"/>
          <dgm:resizeHandles val="exact"/>
        </dgm:presLayoutVars>
      </dgm:prSet>
      <dgm:spPr/>
    </dgm:pt>
    <dgm:pt modelId="{F113B027-FC5F-43E9-8DEF-A37F8B9C828D}" type="pres">
      <dgm:prSet presAssocID="{C5570223-97DD-4A0E-B734-4260A4BA8741}" presName="compositeNode" presStyleCnt="0">
        <dgm:presLayoutVars>
          <dgm:bulletEnabled val="1"/>
        </dgm:presLayoutVars>
      </dgm:prSet>
      <dgm:spPr/>
    </dgm:pt>
    <dgm:pt modelId="{14852560-9294-411E-A8EA-76E9787C7EDD}" type="pres">
      <dgm:prSet presAssocID="{C5570223-97DD-4A0E-B734-4260A4BA8741}" presName="bgRect" presStyleLbl="alignNode1" presStyleIdx="0" presStyleCnt="3" custScaleX="103601" custScaleY="105607" custLinFactNeighborX="-16943" custLinFactNeighborY="1209"/>
      <dgm:spPr/>
    </dgm:pt>
    <dgm:pt modelId="{4115FB15-D11B-4937-98FB-E1DFA3C867ED}" type="pres">
      <dgm:prSet presAssocID="{70D174E8-565D-4522-87EE-AE68B4F0BD0B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E9E2315E-8B53-48E2-B8AB-3657D19AF059}" type="pres">
      <dgm:prSet presAssocID="{C5570223-97DD-4A0E-B734-4260A4BA8741}" presName="nodeRect" presStyleLbl="alignNode1" presStyleIdx="0" presStyleCnt="3">
        <dgm:presLayoutVars>
          <dgm:bulletEnabled val="1"/>
        </dgm:presLayoutVars>
      </dgm:prSet>
      <dgm:spPr/>
    </dgm:pt>
    <dgm:pt modelId="{1CE5DFDD-AC09-42F6-82F7-C1A4F0448DC6}" type="pres">
      <dgm:prSet presAssocID="{70D174E8-565D-4522-87EE-AE68B4F0BD0B}" presName="sibTrans" presStyleCnt="0"/>
      <dgm:spPr/>
    </dgm:pt>
    <dgm:pt modelId="{05E94FD9-2908-46C7-82E1-9E95AD54AB49}" type="pres">
      <dgm:prSet presAssocID="{A2BF278C-D55E-4279-8688-5C458B40FD2A}" presName="compositeNode" presStyleCnt="0">
        <dgm:presLayoutVars>
          <dgm:bulletEnabled val="1"/>
        </dgm:presLayoutVars>
      </dgm:prSet>
      <dgm:spPr/>
    </dgm:pt>
    <dgm:pt modelId="{26DB1354-637C-4E09-9B9C-5B28D70EF621}" type="pres">
      <dgm:prSet presAssocID="{A2BF278C-D55E-4279-8688-5C458B40FD2A}" presName="bgRect" presStyleLbl="alignNode1" presStyleIdx="1" presStyleCnt="3" custScaleX="118378" custScaleY="106296" custLinFactNeighborY="595"/>
      <dgm:spPr/>
    </dgm:pt>
    <dgm:pt modelId="{C909839B-B5B3-4727-9B00-1D6467BF744D}" type="pres">
      <dgm:prSet presAssocID="{60A94522-AD41-44E1-8F03-53506B69B410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F8694EB7-8038-4B65-B2EB-CEFF80F8AA9E}" type="pres">
      <dgm:prSet presAssocID="{A2BF278C-D55E-4279-8688-5C458B40FD2A}" presName="nodeRect" presStyleLbl="alignNode1" presStyleIdx="1" presStyleCnt="3">
        <dgm:presLayoutVars>
          <dgm:bulletEnabled val="1"/>
        </dgm:presLayoutVars>
      </dgm:prSet>
      <dgm:spPr/>
    </dgm:pt>
    <dgm:pt modelId="{6D2F7D93-732E-4E67-BD82-C3F6005BE84C}" type="pres">
      <dgm:prSet presAssocID="{60A94522-AD41-44E1-8F03-53506B69B410}" presName="sibTrans" presStyleCnt="0"/>
      <dgm:spPr/>
    </dgm:pt>
    <dgm:pt modelId="{E95CD539-4D64-48B9-8536-39D63736337A}" type="pres">
      <dgm:prSet presAssocID="{D851DA90-81BC-4740-8E03-07F451BC5A78}" presName="compositeNode" presStyleCnt="0">
        <dgm:presLayoutVars>
          <dgm:bulletEnabled val="1"/>
        </dgm:presLayoutVars>
      </dgm:prSet>
      <dgm:spPr/>
    </dgm:pt>
    <dgm:pt modelId="{494C585E-5794-4E0D-9974-0538E48E1A6F}" type="pres">
      <dgm:prSet presAssocID="{D851DA90-81BC-4740-8E03-07F451BC5A78}" presName="bgRect" presStyleLbl="alignNode1" presStyleIdx="2" presStyleCnt="3" custScaleX="118533" custScaleY="106052" custLinFactNeighborX="10968" custLinFactNeighborY="-141"/>
      <dgm:spPr/>
    </dgm:pt>
    <dgm:pt modelId="{BAC68D42-CCA2-41BE-8259-6C10EEEE2B09}" type="pres">
      <dgm:prSet presAssocID="{70ED6DE1-1820-4B6A-8B95-9D146564E344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89666C4A-BCAC-4F3B-AC95-42217247097F}" type="pres">
      <dgm:prSet presAssocID="{D851DA90-81BC-4740-8E03-07F451BC5A78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13384D2F-9A2D-4844-9EF4-A1E0504237C6}" type="presOf" srcId="{70D174E8-565D-4522-87EE-AE68B4F0BD0B}" destId="{4115FB15-D11B-4937-98FB-E1DFA3C867ED}" srcOrd="0" destOrd="0" presId="urn:microsoft.com/office/officeart/2016/7/layout/LinearBlockProcessNumbered"/>
    <dgm:cxn modelId="{782B2A38-C09E-47BF-86CD-C8AAEB8E5A18}" type="presOf" srcId="{60A94522-AD41-44E1-8F03-53506B69B410}" destId="{C909839B-B5B3-4727-9B00-1D6467BF744D}" srcOrd="0" destOrd="0" presId="urn:microsoft.com/office/officeart/2016/7/layout/LinearBlockProcessNumbered"/>
    <dgm:cxn modelId="{0014B138-45FB-4DB6-B21D-94187F51E868}" srcId="{6F088E63-D463-4A62-BD6B-2427648B36DE}" destId="{A2BF278C-D55E-4279-8688-5C458B40FD2A}" srcOrd="1" destOrd="0" parTransId="{2FC36560-8BD2-4BD2-9DC8-2A6432EF3AFB}" sibTransId="{60A94522-AD41-44E1-8F03-53506B69B410}"/>
    <dgm:cxn modelId="{4E7F6899-1DD6-41B4-BDFC-055D81276C54}" type="presOf" srcId="{A2BF278C-D55E-4279-8688-5C458B40FD2A}" destId="{26DB1354-637C-4E09-9B9C-5B28D70EF621}" srcOrd="0" destOrd="0" presId="urn:microsoft.com/office/officeart/2016/7/layout/LinearBlockProcessNumbered"/>
    <dgm:cxn modelId="{AB23D39B-AD8F-4A09-95B7-ECEDF7583DFD}" type="presOf" srcId="{A2BF278C-D55E-4279-8688-5C458B40FD2A}" destId="{F8694EB7-8038-4B65-B2EB-CEFF80F8AA9E}" srcOrd="1" destOrd="0" presId="urn:microsoft.com/office/officeart/2016/7/layout/LinearBlockProcessNumbered"/>
    <dgm:cxn modelId="{06CC92A2-A7EF-4399-B162-96B263CE121D}" type="presOf" srcId="{D851DA90-81BC-4740-8E03-07F451BC5A78}" destId="{89666C4A-BCAC-4F3B-AC95-42217247097F}" srcOrd="1" destOrd="0" presId="urn:microsoft.com/office/officeart/2016/7/layout/LinearBlockProcessNumbered"/>
    <dgm:cxn modelId="{FB98D9AE-7EA4-4E0C-A440-8AB399B977CD}" type="presOf" srcId="{C5570223-97DD-4A0E-B734-4260A4BA8741}" destId="{E9E2315E-8B53-48E2-B8AB-3657D19AF059}" srcOrd="1" destOrd="0" presId="urn:microsoft.com/office/officeart/2016/7/layout/LinearBlockProcessNumbered"/>
    <dgm:cxn modelId="{C1273BBB-1FA4-4A7A-9519-519AF7473407}" type="presOf" srcId="{70ED6DE1-1820-4B6A-8B95-9D146564E344}" destId="{BAC68D42-CCA2-41BE-8259-6C10EEEE2B09}" srcOrd="0" destOrd="0" presId="urn:microsoft.com/office/officeart/2016/7/layout/LinearBlockProcessNumbered"/>
    <dgm:cxn modelId="{EFB57CC7-B68C-4F6B-AD09-858FFEBD81FA}" srcId="{6F088E63-D463-4A62-BD6B-2427648B36DE}" destId="{D851DA90-81BC-4740-8E03-07F451BC5A78}" srcOrd="2" destOrd="0" parTransId="{D7E4078D-93EB-427C-897D-FBF58FB30D35}" sibTransId="{70ED6DE1-1820-4B6A-8B95-9D146564E344}"/>
    <dgm:cxn modelId="{62E518C9-AEDE-4C2D-B0FC-BB18C471858E}" srcId="{6F088E63-D463-4A62-BD6B-2427648B36DE}" destId="{C5570223-97DD-4A0E-B734-4260A4BA8741}" srcOrd="0" destOrd="0" parTransId="{A65A4AAC-2275-4EDE-B5B3-450EBF4C8D49}" sibTransId="{70D174E8-565D-4522-87EE-AE68B4F0BD0B}"/>
    <dgm:cxn modelId="{0752A8CA-C20B-45A6-9D46-44B281A53EDC}" type="presOf" srcId="{6F088E63-D463-4A62-BD6B-2427648B36DE}" destId="{5B720CB1-982E-452E-AC13-893FC213A62B}" srcOrd="0" destOrd="0" presId="urn:microsoft.com/office/officeart/2016/7/layout/LinearBlockProcessNumbered"/>
    <dgm:cxn modelId="{99137FD0-2012-48D3-91A2-81F62568620E}" type="presOf" srcId="{C5570223-97DD-4A0E-B734-4260A4BA8741}" destId="{14852560-9294-411E-A8EA-76E9787C7EDD}" srcOrd="0" destOrd="0" presId="urn:microsoft.com/office/officeart/2016/7/layout/LinearBlockProcessNumbered"/>
    <dgm:cxn modelId="{628C89D2-016C-4A6B-A076-15E102DE9AAA}" type="presOf" srcId="{D851DA90-81BC-4740-8E03-07F451BC5A78}" destId="{494C585E-5794-4E0D-9974-0538E48E1A6F}" srcOrd="0" destOrd="0" presId="urn:microsoft.com/office/officeart/2016/7/layout/LinearBlockProcessNumbered"/>
    <dgm:cxn modelId="{FBB8E318-CAEC-449C-9982-8716EFDDCF63}" type="presParOf" srcId="{5B720CB1-982E-452E-AC13-893FC213A62B}" destId="{F113B027-FC5F-43E9-8DEF-A37F8B9C828D}" srcOrd="0" destOrd="0" presId="urn:microsoft.com/office/officeart/2016/7/layout/LinearBlockProcessNumbered"/>
    <dgm:cxn modelId="{9CE06980-5D93-4158-861C-FE265A8BA00A}" type="presParOf" srcId="{F113B027-FC5F-43E9-8DEF-A37F8B9C828D}" destId="{14852560-9294-411E-A8EA-76E9787C7EDD}" srcOrd="0" destOrd="0" presId="urn:microsoft.com/office/officeart/2016/7/layout/LinearBlockProcessNumbered"/>
    <dgm:cxn modelId="{FC3095A3-4661-43A2-8385-BDC241E9A521}" type="presParOf" srcId="{F113B027-FC5F-43E9-8DEF-A37F8B9C828D}" destId="{4115FB15-D11B-4937-98FB-E1DFA3C867ED}" srcOrd="1" destOrd="0" presId="urn:microsoft.com/office/officeart/2016/7/layout/LinearBlockProcessNumbered"/>
    <dgm:cxn modelId="{8763A641-A302-448B-A465-9CF52DF03935}" type="presParOf" srcId="{F113B027-FC5F-43E9-8DEF-A37F8B9C828D}" destId="{E9E2315E-8B53-48E2-B8AB-3657D19AF059}" srcOrd="2" destOrd="0" presId="urn:microsoft.com/office/officeart/2016/7/layout/LinearBlockProcessNumbered"/>
    <dgm:cxn modelId="{0661D090-3BD6-4233-8236-ACF005E35F56}" type="presParOf" srcId="{5B720CB1-982E-452E-AC13-893FC213A62B}" destId="{1CE5DFDD-AC09-42F6-82F7-C1A4F0448DC6}" srcOrd="1" destOrd="0" presId="urn:microsoft.com/office/officeart/2016/7/layout/LinearBlockProcessNumbered"/>
    <dgm:cxn modelId="{4FA20706-35BA-428C-8C78-396B34271860}" type="presParOf" srcId="{5B720CB1-982E-452E-AC13-893FC213A62B}" destId="{05E94FD9-2908-46C7-82E1-9E95AD54AB49}" srcOrd="2" destOrd="0" presId="urn:microsoft.com/office/officeart/2016/7/layout/LinearBlockProcessNumbered"/>
    <dgm:cxn modelId="{DDB1A529-C344-49E7-B2D9-3EF93DD76D51}" type="presParOf" srcId="{05E94FD9-2908-46C7-82E1-9E95AD54AB49}" destId="{26DB1354-637C-4E09-9B9C-5B28D70EF621}" srcOrd="0" destOrd="0" presId="urn:microsoft.com/office/officeart/2016/7/layout/LinearBlockProcessNumbered"/>
    <dgm:cxn modelId="{C8CBE9C2-B506-49A2-9DA0-8DF80F7CBC29}" type="presParOf" srcId="{05E94FD9-2908-46C7-82E1-9E95AD54AB49}" destId="{C909839B-B5B3-4727-9B00-1D6467BF744D}" srcOrd="1" destOrd="0" presId="urn:microsoft.com/office/officeart/2016/7/layout/LinearBlockProcessNumbered"/>
    <dgm:cxn modelId="{C935B9BC-704A-4B49-85D4-7B3388A75212}" type="presParOf" srcId="{05E94FD9-2908-46C7-82E1-9E95AD54AB49}" destId="{F8694EB7-8038-4B65-B2EB-CEFF80F8AA9E}" srcOrd="2" destOrd="0" presId="urn:microsoft.com/office/officeart/2016/7/layout/LinearBlockProcessNumbered"/>
    <dgm:cxn modelId="{5091668B-ED0A-4C02-9F0F-B0CEDF470239}" type="presParOf" srcId="{5B720CB1-982E-452E-AC13-893FC213A62B}" destId="{6D2F7D93-732E-4E67-BD82-C3F6005BE84C}" srcOrd="3" destOrd="0" presId="urn:microsoft.com/office/officeart/2016/7/layout/LinearBlockProcessNumbered"/>
    <dgm:cxn modelId="{1B442388-0FD7-4C7C-9563-4C83CC1EAB7B}" type="presParOf" srcId="{5B720CB1-982E-452E-AC13-893FC213A62B}" destId="{E95CD539-4D64-48B9-8536-39D63736337A}" srcOrd="4" destOrd="0" presId="urn:microsoft.com/office/officeart/2016/7/layout/LinearBlockProcessNumbered"/>
    <dgm:cxn modelId="{B41BE287-754D-426A-9294-F333FF269110}" type="presParOf" srcId="{E95CD539-4D64-48B9-8536-39D63736337A}" destId="{494C585E-5794-4E0D-9974-0538E48E1A6F}" srcOrd="0" destOrd="0" presId="urn:microsoft.com/office/officeart/2016/7/layout/LinearBlockProcessNumbered"/>
    <dgm:cxn modelId="{1785C5B2-76B8-4D7F-A1D1-E7070EF6436D}" type="presParOf" srcId="{E95CD539-4D64-48B9-8536-39D63736337A}" destId="{BAC68D42-CCA2-41BE-8259-6C10EEEE2B09}" srcOrd="1" destOrd="0" presId="urn:microsoft.com/office/officeart/2016/7/layout/LinearBlockProcessNumbered"/>
    <dgm:cxn modelId="{3B992719-D977-4CC3-86A8-6F42895A7FD5}" type="presParOf" srcId="{E95CD539-4D64-48B9-8536-39D63736337A}" destId="{89666C4A-BCAC-4F3B-AC95-42217247097F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852560-9294-411E-A8EA-76E9787C7EDD}">
      <dsp:nvSpPr>
        <dsp:cNvPr id="0" name=""/>
        <dsp:cNvSpPr/>
      </dsp:nvSpPr>
      <dsp:spPr>
        <a:xfrm>
          <a:off x="0" y="389594"/>
          <a:ext cx="1998506" cy="2444643"/>
        </a:xfrm>
        <a:prstGeom prst="rect">
          <a:avLst/>
        </a:prstGeom>
        <a:solidFill>
          <a:schemeClr val="bg1">
            <a:lumMod val="95000"/>
          </a:schemeClr>
        </a:solidFill>
        <a:ln w="25400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46" tIns="0" rIns="190546" bIns="330200" numCol="1" spcCol="1270" anchor="t" anchorCtr="0">
          <a:noAutofit/>
        </a:bodyPr>
        <a:lstStyle/>
        <a:p>
          <a:pPr marL="0" lvl="0" indent="0" algn="ctr" defTabSz="3333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7500" b="1" kern="1200" dirty="0">
              <a:solidFill>
                <a:srgbClr val="0070C0"/>
              </a:solidFill>
              <a:latin typeface="Trebuchet MS" panose="020B0603020202020204" pitchFamily="34" charset="0"/>
            </a:rPr>
            <a:t>P</a:t>
          </a:r>
          <a:endParaRPr lang="en-US" sz="7500" b="1" kern="1200" dirty="0">
            <a:solidFill>
              <a:srgbClr val="0070C0"/>
            </a:solidFill>
            <a:latin typeface="Trebuchet MS" panose="020B0603020202020204" pitchFamily="34" charset="0"/>
          </a:endParaRPr>
        </a:p>
      </dsp:txBody>
      <dsp:txXfrm>
        <a:off x="0" y="1367452"/>
        <a:ext cx="1998506" cy="1466786"/>
      </dsp:txXfrm>
    </dsp:sp>
    <dsp:sp modelId="{4115FB15-D11B-4937-98FB-E1DFA3C867ED}">
      <dsp:nvSpPr>
        <dsp:cNvPr id="0" name=""/>
        <dsp:cNvSpPr/>
      </dsp:nvSpPr>
      <dsp:spPr>
        <a:xfrm>
          <a:off x="37456" y="426505"/>
          <a:ext cx="1929041" cy="925940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90546" tIns="165100" rIns="190546" bIns="16510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01</a:t>
          </a:r>
          <a:endParaRPr lang="en-US" sz="4200" kern="1200" dirty="0"/>
        </a:p>
      </dsp:txBody>
      <dsp:txXfrm>
        <a:off x="37456" y="426505"/>
        <a:ext cx="1929041" cy="925940"/>
      </dsp:txXfrm>
    </dsp:sp>
    <dsp:sp modelId="{26DB1354-637C-4E09-9B9C-5B28D70EF621}">
      <dsp:nvSpPr>
        <dsp:cNvPr id="0" name=""/>
        <dsp:cNvSpPr/>
      </dsp:nvSpPr>
      <dsp:spPr>
        <a:xfrm>
          <a:off x="2155554" y="375381"/>
          <a:ext cx="2283561" cy="2460593"/>
        </a:xfrm>
        <a:prstGeom prst="rect">
          <a:avLst/>
        </a:prstGeom>
        <a:solidFill>
          <a:schemeClr val="bg1">
            <a:lumMod val="95000"/>
          </a:schemeClr>
        </a:solidFill>
        <a:ln w="25400" cap="rnd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46" tIns="0" rIns="190546" bIns="330200" numCol="1" spcCol="1270" anchor="t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3400" b="1" kern="1200" dirty="0">
              <a:solidFill>
                <a:srgbClr val="0070C0"/>
              </a:solidFill>
              <a:latin typeface="Trebuchet MS" panose="020B0603020202020204" pitchFamily="34" charset="0"/>
            </a:rPr>
            <a:t>x </a:t>
          </a:r>
          <a:r>
            <a:rPr lang="en-ZA" sz="7500" b="1" kern="1200" dirty="0">
              <a:solidFill>
                <a:srgbClr val="0070C0"/>
              </a:solidFill>
              <a:latin typeface="Trebuchet MS" panose="020B0603020202020204" pitchFamily="34" charset="0"/>
            </a:rPr>
            <a:t>R</a:t>
          </a:r>
          <a:endParaRPr lang="en-US" sz="7500" b="1" kern="1200" dirty="0">
            <a:solidFill>
              <a:srgbClr val="0070C0"/>
            </a:solidFill>
            <a:latin typeface="Trebuchet MS" panose="020B0603020202020204" pitchFamily="34" charset="0"/>
          </a:endParaRPr>
        </a:p>
      </dsp:txBody>
      <dsp:txXfrm>
        <a:off x="2155554" y="1359619"/>
        <a:ext cx="2283561" cy="1476355"/>
      </dsp:txXfrm>
    </dsp:sp>
    <dsp:sp modelId="{C909839B-B5B3-4727-9B00-1D6467BF744D}">
      <dsp:nvSpPr>
        <dsp:cNvPr id="0" name=""/>
        <dsp:cNvSpPr/>
      </dsp:nvSpPr>
      <dsp:spPr>
        <a:xfrm>
          <a:off x="2332813" y="434479"/>
          <a:ext cx="1929041" cy="92594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190546" tIns="165100" rIns="190546" bIns="16510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02</a:t>
          </a:r>
          <a:endParaRPr lang="en-US" sz="4200" kern="1200" dirty="0"/>
        </a:p>
      </dsp:txBody>
      <dsp:txXfrm>
        <a:off x="2332813" y="434479"/>
        <a:ext cx="1929041" cy="925940"/>
      </dsp:txXfrm>
    </dsp:sp>
    <dsp:sp modelId="{494C585E-5794-4E0D-9974-0538E48E1A6F}">
      <dsp:nvSpPr>
        <dsp:cNvPr id="0" name=""/>
        <dsp:cNvSpPr/>
      </dsp:nvSpPr>
      <dsp:spPr>
        <a:xfrm>
          <a:off x="4596162" y="358344"/>
          <a:ext cx="2286551" cy="2454945"/>
        </a:xfrm>
        <a:prstGeom prst="rect">
          <a:avLst/>
        </a:prstGeom>
        <a:solidFill>
          <a:schemeClr val="bg1">
            <a:lumMod val="95000"/>
          </a:schemeClr>
        </a:solidFill>
        <a:ln w="25400" cap="rnd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46" tIns="0" rIns="190546" bIns="330200" numCol="1" spcCol="1270" anchor="t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3400" b="1" kern="1200" dirty="0">
              <a:solidFill>
                <a:schemeClr val="tx2"/>
              </a:solidFill>
              <a:latin typeface="Trebuchet MS" panose="020B0603020202020204" pitchFamily="34" charset="0"/>
            </a:rPr>
            <a:t>x </a:t>
          </a:r>
          <a:r>
            <a:rPr lang="en-ZA" sz="7500" b="1" kern="1200" dirty="0">
              <a:solidFill>
                <a:srgbClr val="0070C0"/>
              </a:solidFill>
              <a:latin typeface="Trebuchet MS" panose="020B0603020202020204" pitchFamily="34" charset="0"/>
            </a:rPr>
            <a:t>T</a:t>
          </a:r>
          <a:endParaRPr lang="en-US" sz="7500" b="1" kern="1200" dirty="0">
            <a:solidFill>
              <a:srgbClr val="0070C0"/>
            </a:solidFill>
            <a:latin typeface="Trebuchet MS" panose="020B0603020202020204" pitchFamily="34" charset="0"/>
          </a:endParaRPr>
        </a:p>
      </dsp:txBody>
      <dsp:txXfrm>
        <a:off x="4596162" y="1340322"/>
        <a:ext cx="2286551" cy="1472967"/>
      </dsp:txXfrm>
    </dsp:sp>
    <dsp:sp modelId="{BAC68D42-CCA2-41BE-8259-6C10EEEE2B09}">
      <dsp:nvSpPr>
        <dsp:cNvPr id="0" name=""/>
        <dsp:cNvSpPr/>
      </dsp:nvSpPr>
      <dsp:spPr>
        <a:xfrm>
          <a:off x="4772193" y="431655"/>
          <a:ext cx="1929041" cy="92594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190546" tIns="165100" rIns="190546" bIns="16510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03</a:t>
          </a:r>
          <a:endParaRPr lang="en-US" sz="4200" kern="1200" dirty="0"/>
        </a:p>
      </dsp:txBody>
      <dsp:txXfrm>
        <a:off x="4772193" y="431655"/>
        <a:ext cx="1929041" cy="925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259BEA-82BC-4476-91F2-380E77DBAD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9DE9C3-2AB8-44E5-BCFE-5DD42DFC56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7858F-6309-4F09-BEA0-6CBF97E55806}" type="datetimeFigureOut">
              <a:rPr lang="en-US" smtClean="0"/>
              <a:t>5/7/2024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B971B-9BC3-41DB-91DC-F03F5C808D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A0720E-F4E2-435B-A885-9194BA3026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8AE00-5498-4F06-8655-F21703489B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42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53C5D-CD12-6D4C-A980-0612968271E2}" type="datetimeFigureOut">
              <a:rPr lang="en-US" smtClean="0"/>
              <a:t>5/7/2024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167F0-0840-1348-BFE4-C6298BBC06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0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2000"/>
                  <a:hueMod val="108000"/>
                  <a:satMod val="164000"/>
                  <a:lumMod val="69000"/>
                </a:schemeClr>
                <a:schemeClr val="dk2">
                  <a:tint val="96000"/>
                  <a:hueMod val="90000"/>
                  <a:satMod val="130000"/>
                  <a:lumMod val="134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322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Oval 11"/>
          <p:cNvSpPr/>
          <p:nvPr/>
        </p:nvSpPr>
        <p:spPr>
          <a:xfrm>
            <a:off x="175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Oval 13"/>
          <p:cNvSpPr/>
          <p:nvPr/>
        </p:nvSpPr>
        <p:spPr>
          <a:xfrm>
            <a:off x="7999412" y="-2373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noProof="0" dirty="0"/>
          </a:p>
        </p:txBody>
      </p:sp>
      <p:sp>
        <p:nvSpPr>
          <p:cNvPr id="15" name="Oval 14"/>
          <p:cNvSpPr/>
          <p:nvPr/>
        </p:nvSpPr>
        <p:spPr>
          <a:xfrm>
            <a:off x="8609012" y="5874054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Freeform 5"/>
          <p:cNvSpPr>
            <a:spLocks noEditPoints="1"/>
          </p:cNvSpPr>
          <p:nvPr/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75D0B1B9-C7DF-F64A-B488-12B3D5090923}" type="datetime1">
              <a:rPr lang="en-US" noProof="0" smtClean="0"/>
              <a:t>5/7/2024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27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1EE2-1449-2741-9D08-61623EFC2A0E}" type="datetime1">
              <a:rPr lang="en-US" noProof="0" smtClean="0"/>
              <a:t>5/7/2024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7362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7560-49B8-714F-A7F1-D946D3E64C23}" type="datetime1">
              <a:rPr lang="en-US" noProof="0" smtClean="0"/>
              <a:t>5/7/2024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8194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9237C-03C9-D843-906B-96D98C6B2D61}" type="datetime1">
              <a:rPr lang="en-US" noProof="0" smtClean="0"/>
              <a:t>5/7/2024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9578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 as Icons 5X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480622-FB8F-493B-9965-971B07D75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2913" y="1748812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C5BC223-8B87-4685-A901-71B07847E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2913" y="256115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1AE3DDF2-FC22-4381-9763-408FEF9648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2913" y="3373501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170A2BF-28BF-4B27-B92D-B1423601B7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92913" y="418584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2DB1D08C-9D26-4EC5-B935-D6A265A2A6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92913" y="4998190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6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D2BD-1F35-9841-A6BF-76BE540EE01F}" type="datetime1">
              <a:rPr lang="en-US" noProof="0" smtClean="0"/>
              <a:t>5/7/2024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DDAF6ED-5E16-4D29-98B7-FB80DB3AAF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70575" y="184050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8C305CB7-F303-430E-951A-7FC6F97062A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870575" y="265284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84D427E5-ED69-4A46-A9B7-F4DC4466F32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870575" y="346519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3DDA902F-61D6-4F1C-86C6-D1F5584AE8B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870575" y="427753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D8B6871A-9C69-4437-A5AD-A0400BAF2C6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870575" y="5089882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29625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B8ACAEC3-8D8C-3848-8630-7A0DFF3F6116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CC12BEA0-F502-0646-A370-7ECF194608D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58C6160-632A-B540-A7E5-81F40CEC1FE7}"/>
              </a:ext>
            </a:extLst>
          </p:cNvPr>
          <p:cNvSpPr>
            <a:spLocks noChangeAspect="1"/>
          </p:cNvSpPr>
          <p:nvPr userDrawn="1"/>
        </p:nvSpPr>
        <p:spPr>
          <a:xfrm>
            <a:off x="6287247" y="370677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B2FEBB6-C1E0-0D47-8CCC-05EE2F75659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2271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215E544-9553-AC42-B5C3-F7AE9AD6D815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76E934A-C634-DF4D-992A-6E01917693AD}"/>
              </a:ext>
            </a:extLst>
          </p:cNvPr>
          <p:cNvSpPr>
            <a:spLocks noChangeAspect="1"/>
          </p:cNvSpPr>
          <p:nvPr userDrawn="1"/>
        </p:nvSpPr>
        <p:spPr>
          <a:xfrm>
            <a:off x="6289119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F40A-5592-5744-BFD7-61B04D70BFE7}" type="datetime1">
              <a:rPr lang="en-US" noProof="0" smtClean="0"/>
              <a:t>5/7/2024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8E97E18E-0E31-B542-9578-D6E4DCD8468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7602DDF7-46BD-6045-BDB0-45F47B0B6A9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182046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86F73ED6-3B3B-5A45-912C-FCFD7D53593C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B5971407-B12A-EE45-895D-769807DFC76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6215321-76D7-AD41-B779-DE347C617DB3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3706777"/>
            <a:ext cx="1261872" cy="12618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61684B2-1403-BD44-80B1-6A5C0D0A3C6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4143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799317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5/7/2024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325413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2234226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2234226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2401122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240018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5/7/2024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246506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F625DE42-6A2A-D745-B1F8-2AF2793533BE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3981394"/>
            <a:ext cx="1042415" cy="104241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A87D37E3-62A9-1F44-8520-EBED16BF1C0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535100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5F8797D-AFBD-534A-AC82-DE2B7BAECE83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1932281"/>
            <a:ext cx="1042415" cy="1042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FE809D2-16A3-B143-BC10-FEC397E62C6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35100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9370-372E-0846-B090-5E6EF97A3B62}" type="datetime1">
              <a:rPr lang="en-US" noProof="0" smtClean="0"/>
              <a:t>5/7/2024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9670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19533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9670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19533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963115-25B3-494B-9A13-AC92EFE94C09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1932281"/>
            <a:ext cx="1042415" cy="1042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3C759269-D6E6-2B41-8BEE-8B5AFB809B6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01494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3E569D5-DC38-7C46-95CD-ACFBFBF591A2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3981394"/>
            <a:ext cx="1042415" cy="104241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8396DFD-D667-2648-9BE4-6237690F799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201494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292990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15A5A73-8E13-4E38-8362-0A09BA944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58861" y="478881"/>
            <a:ext cx="5582675" cy="5908526"/>
          </a:xfrm>
          <a:custGeom>
            <a:avLst/>
            <a:gdLst>
              <a:gd name="connsiteX0" fmla="*/ 10816 w 5582675"/>
              <a:gd name="connsiteY0" fmla="*/ 0 h 5908526"/>
              <a:gd name="connsiteX1" fmla="*/ 5582675 w 5582675"/>
              <a:gd name="connsiteY1" fmla="*/ 0 h 5908526"/>
              <a:gd name="connsiteX2" fmla="*/ 5582675 w 5582675"/>
              <a:gd name="connsiteY2" fmla="*/ 5908526 h 5908526"/>
              <a:gd name="connsiteX3" fmla="*/ 0 w 5582675"/>
              <a:gd name="connsiteY3" fmla="*/ 5908526 h 5908526"/>
              <a:gd name="connsiteX4" fmla="*/ 30693 w 5582675"/>
              <a:gd name="connsiteY4" fmla="*/ 5722836 h 5908526"/>
              <a:gd name="connsiteX5" fmla="*/ 223682 w 5582675"/>
              <a:gd name="connsiteY5" fmla="*/ 2921544 h 5908526"/>
              <a:gd name="connsiteX6" fmla="*/ 30693 w 5582675"/>
              <a:gd name="connsiteY6" fmla="*/ 120253 h 5908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2675" h="5908526">
                <a:moveTo>
                  <a:pt x="10816" y="0"/>
                </a:moveTo>
                <a:lnTo>
                  <a:pt x="5582675" y="0"/>
                </a:lnTo>
                <a:lnTo>
                  <a:pt x="5582675" y="5908526"/>
                </a:lnTo>
                <a:lnTo>
                  <a:pt x="0" y="5908526"/>
                </a:lnTo>
                <a:lnTo>
                  <a:pt x="30693" y="5722836"/>
                </a:lnTo>
                <a:cubicBezTo>
                  <a:pt x="153771" y="4890115"/>
                  <a:pt x="223682" y="3935837"/>
                  <a:pt x="223682" y="2921544"/>
                </a:cubicBezTo>
                <a:cubicBezTo>
                  <a:pt x="223682" y="1907252"/>
                  <a:pt x="153771" y="952973"/>
                  <a:pt x="30693" y="120253"/>
                </a:cubicBezTo>
                <a:close/>
              </a:path>
            </a:pathLst>
          </a:custGeom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5/7/2024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343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50BDD93-02DA-4B21-9556-FA8B9894F9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8861" y="478880"/>
            <a:ext cx="5582675" cy="5900239"/>
          </a:xfrm>
          <a:custGeom>
            <a:avLst/>
            <a:gdLst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0 w 5582675"/>
              <a:gd name="connsiteY4" fmla="*/ 0 h 5900239"/>
              <a:gd name="connsiteX0" fmla="*/ 3501 w 5586176"/>
              <a:gd name="connsiteY0" fmla="*/ 0 h 5900239"/>
              <a:gd name="connsiteX1" fmla="*/ 5586176 w 5586176"/>
              <a:gd name="connsiteY1" fmla="*/ 0 h 5900239"/>
              <a:gd name="connsiteX2" fmla="*/ 5586176 w 5586176"/>
              <a:gd name="connsiteY2" fmla="*/ 5900239 h 5900239"/>
              <a:gd name="connsiteX3" fmla="*/ 3501 w 5586176"/>
              <a:gd name="connsiteY3" fmla="*/ 5900239 h 5900239"/>
              <a:gd name="connsiteX4" fmla="*/ 0 w 5586176"/>
              <a:gd name="connsiteY4" fmla="*/ 3615600 h 5900239"/>
              <a:gd name="connsiteX5" fmla="*/ 3501 w 5586176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0 w 5582675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47299 w 5582675"/>
              <a:gd name="connsiteY5" fmla="*/ 24756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1173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5237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2675" h="5900239">
                <a:moveTo>
                  <a:pt x="0" y="0"/>
                </a:moveTo>
                <a:lnTo>
                  <a:pt x="5582675" y="0"/>
                </a:lnTo>
                <a:lnTo>
                  <a:pt x="5582675" y="5900239"/>
                </a:lnTo>
                <a:lnTo>
                  <a:pt x="0" y="5900239"/>
                </a:lnTo>
                <a:cubicBezTo>
                  <a:pt x="14285" y="5817931"/>
                  <a:pt x="34284" y="5741338"/>
                  <a:pt x="42854" y="5653315"/>
                </a:cubicBezTo>
                <a:cubicBezTo>
                  <a:pt x="145724" y="4908883"/>
                  <a:pt x="181919" y="4332092"/>
                  <a:pt x="220019" y="3442880"/>
                </a:cubicBezTo>
                <a:cubicBezTo>
                  <a:pt x="221712" y="2333747"/>
                  <a:pt x="182766" y="1285573"/>
                  <a:pt x="47299" y="247560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5/7/2024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7730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7C1C-DA5E-F743-826B-CB70C940D4E6}" type="datetime1">
              <a:rPr lang="en-US" noProof="0" smtClean="0"/>
              <a:t>5/7/2024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717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0E4C-E478-1D40-94DF-17D7429B053A}" type="datetime1">
              <a:rPr lang="en-US" noProof="0" smtClean="0"/>
              <a:t>5/7/2024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993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5/7/2024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6480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5/7/2024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5C1B7F-CD73-441E-89FC-46AA9E8B5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150" y="2406650"/>
            <a:ext cx="8663700" cy="34776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2974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5E0F-8980-D24A-B2F9-0C7A13C6A6DE}" type="datetime1">
              <a:rPr lang="en-US" noProof="0" smtClean="0"/>
              <a:t>5/7/2024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9229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8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6ACA6CA-E140-824D-8E8B-5CC5036BDBAE}" type="datetime1">
              <a:rPr lang="en-US" noProof="0" smtClean="0"/>
              <a:pPr/>
              <a:t>5/7/2024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endParaRPr lang="en-US" noProof="0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3915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59" r:id="rId4"/>
    <p:sldLayoutId id="2147483860" r:id="rId5"/>
    <p:sldLayoutId id="2147483861" r:id="rId6"/>
    <p:sldLayoutId id="2147483862" r:id="rId7"/>
    <p:sldLayoutId id="2147483864" r:id="rId8"/>
    <p:sldLayoutId id="2147483863" r:id="rId9"/>
    <p:sldLayoutId id="2147483858" r:id="rId10"/>
    <p:sldLayoutId id="2147483865" r:id="rId11"/>
    <p:sldLayoutId id="2147483844" r:id="rId12"/>
    <p:sldLayoutId id="2147483845" r:id="rId13"/>
    <p:sldLayoutId id="2147483846" r:id="rId14"/>
    <p:sldLayoutId id="2147483866" r:id="rId15"/>
    <p:sldLayoutId id="2147483847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52E989F-747B-4007-9C7A-A35E8B662A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000" dirty="0">
                <a:solidFill>
                  <a:schemeClr val="bg1"/>
                </a:solidFill>
                <a:latin typeface="Trebuchet MS" panose="020B0603020202020204" pitchFamily="34" charset="0"/>
              </a:rPr>
              <a:t>Kay Whitton </a:t>
            </a:r>
          </a:p>
          <a:p>
            <a:r>
              <a:rPr lang="en-US" sz="2000" dirty="0">
                <a:latin typeface="Trebuchet MS" panose="020B0603020202020204" pitchFamily="34" charset="0"/>
              </a:rPr>
              <a:t>state contest director</a:t>
            </a:r>
            <a:endParaRPr lang="en-US" sz="20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126E13F-DAE5-515A-FA5C-AEDEBED459F3}"/>
              </a:ext>
            </a:extLst>
          </p:cNvPr>
          <p:cNvSpPr txBox="1">
            <a:spLocks/>
          </p:cNvSpPr>
          <p:nvPr/>
        </p:nvSpPr>
        <p:spPr bwMode="gray">
          <a:xfrm>
            <a:off x="1062466" y="1065023"/>
            <a:ext cx="9850896" cy="39419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  <a:t>UIL Accounting 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br>
              <a:rPr lang="en-US" sz="25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  <a:t>State Concept #2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  <a:t>Promissory Notes &amp; Interest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endParaRPr lang="en-US" sz="36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70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close-up of a note&#10;&#10;Description automatically generated">
            <a:extLst>
              <a:ext uri="{FF2B5EF4-FFF2-40B4-BE49-F238E27FC236}">
                <a16:creationId xmlns:a16="http://schemas.microsoft.com/office/drawing/2014/main" id="{8163A98C-0F4A-C76C-96C4-E5A1AC1870BA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/>
          <a:srcRect l="2825" r="2825"/>
          <a:stretch>
            <a:fillRect/>
          </a:stretch>
        </p:blipFill>
        <p:spPr/>
      </p:pic>
      <p:pic>
        <p:nvPicPr>
          <p:cNvPr id="10" name="Picture Placeholder 9" descr="A hand holding a pen&#10;&#10;Description automatically generated">
            <a:extLst>
              <a:ext uri="{FF2B5EF4-FFF2-40B4-BE49-F238E27FC236}">
                <a16:creationId xmlns:a16="http://schemas.microsoft.com/office/drawing/2014/main" id="{FFA158DE-E03A-D53C-D5C8-9BC104AAB1B5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/>
          <a:srcRect l="8962" r="8962"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190" y="2287088"/>
            <a:ext cx="3790648" cy="2283824"/>
          </a:xfrm>
        </p:spPr>
        <p:txBody>
          <a:bodyPr/>
          <a:lstStyle/>
          <a:p>
            <a:r>
              <a:rPr lang="en-US" sz="5500" b="1" dirty="0">
                <a:latin typeface="Trebuchet MS" panose="020B0603020202020204" pitchFamily="34" charset="0"/>
              </a:rPr>
              <a:t>Promissory Notes and</a:t>
            </a:r>
            <a:br>
              <a:rPr lang="en-US" sz="5500" b="1" dirty="0">
                <a:latin typeface="Trebuchet MS" panose="020B0603020202020204" pitchFamily="34" charset="0"/>
              </a:rPr>
            </a:br>
            <a:r>
              <a:rPr lang="en-US" sz="5500" b="1" dirty="0">
                <a:latin typeface="Trebuchet MS" panose="020B0603020202020204" pitchFamily="34" charset="0"/>
              </a:rPr>
              <a:t>Interest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480DAD-30FE-4C86-9C81-495661668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26908" y="3785996"/>
            <a:ext cx="2855055" cy="2404739"/>
          </a:xfrm>
        </p:spPr>
        <p:txBody>
          <a:bodyPr>
            <a:normAutofit fontScale="77500" lnSpcReduction="20000"/>
          </a:bodyPr>
          <a:lstStyle/>
          <a:p>
            <a:r>
              <a:rPr lang="en-US" sz="3500" cap="none" dirty="0">
                <a:solidFill>
                  <a:schemeClr val="tx2"/>
                </a:solidFill>
                <a:latin typeface="Trebuchet MS" panose="020B0603020202020204" pitchFamily="34" charset="0"/>
              </a:rPr>
              <a:t>A promissory note (or ‘note’) is a written promise to pay a certain sum of money at a specific time.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CD504-0168-BA8D-A72B-87F9427BE0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67234" y="3785996"/>
            <a:ext cx="2869809" cy="2268815"/>
          </a:xfrm>
        </p:spPr>
        <p:txBody>
          <a:bodyPr/>
          <a:lstStyle/>
          <a:p>
            <a:r>
              <a:rPr lang="en-US" sz="2700" dirty="0">
                <a:solidFill>
                  <a:schemeClr val="tx2"/>
                </a:solidFill>
                <a:latin typeface="Trebuchet MS" panose="020B0603020202020204" pitchFamily="34" charset="0"/>
              </a:rPr>
              <a:t>Notes are formal documents that are evidence of credit granted or received.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EAD62C8B-6A14-C20A-1B1A-E9C3D638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2519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94598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close-up of a note&#10;&#10;Description automatically generated">
            <a:extLst>
              <a:ext uri="{FF2B5EF4-FFF2-40B4-BE49-F238E27FC236}">
                <a16:creationId xmlns:a16="http://schemas.microsoft.com/office/drawing/2014/main" id="{8163A98C-0F4A-C76C-96C4-E5A1AC1870BA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/>
          <a:srcRect l="2825" r="2825"/>
          <a:stretch>
            <a:fillRect/>
          </a:stretch>
        </p:blipFill>
        <p:spPr/>
      </p:pic>
      <p:pic>
        <p:nvPicPr>
          <p:cNvPr id="10" name="Picture Placeholder 9" descr="A hand holding a pen&#10;&#10;Description automatically generated">
            <a:extLst>
              <a:ext uri="{FF2B5EF4-FFF2-40B4-BE49-F238E27FC236}">
                <a16:creationId xmlns:a16="http://schemas.microsoft.com/office/drawing/2014/main" id="{FFA158DE-E03A-D53C-D5C8-9BC104AAB1B5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/>
          <a:srcRect l="8962" r="8962"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190" y="827903"/>
            <a:ext cx="3790648" cy="4942702"/>
          </a:xfrm>
        </p:spPr>
        <p:txBody>
          <a:bodyPr/>
          <a:lstStyle/>
          <a:p>
            <a:r>
              <a:rPr lang="en-US" sz="5500" b="1" dirty="0">
                <a:solidFill>
                  <a:srgbClr val="0070C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Notes Payable vs. </a:t>
            </a:r>
            <a:br>
              <a:rPr lang="en-US" sz="5500" b="1" dirty="0">
                <a:solidFill>
                  <a:srgbClr val="0070C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</a:br>
            <a:r>
              <a:rPr lang="en-US" sz="5500" b="1" dirty="0">
                <a:solidFill>
                  <a:srgbClr val="0070C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Notes Receivable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480DAD-30FE-4C86-9C81-495661668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68562" y="3785996"/>
            <a:ext cx="3213402" cy="2404739"/>
          </a:xfrm>
        </p:spPr>
        <p:txBody>
          <a:bodyPr>
            <a:noAutofit/>
          </a:bodyPr>
          <a:lstStyle/>
          <a:p>
            <a:r>
              <a:rPr lang="en-US" sz="3300" cap="none" dirty="0">
                <a:solidFill>
                  <a:schemeClr val="tx2"/>
                </a:solidFill>
                <a:latin typeface="Trebuchet MS" panose="020B0603020202020204" pitchFamily="34" charset="0"/>
              </a:rPr>
              <a:t>N/P are issued to a creditor when a biz. buys or borrows on credit.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CD504-0168-BA8D-A72B-87F9427BE0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67234" y="3785996"/>
            <a:ext cx="3621112" cy="2515950"/>
          </a:xfrm>
        </p:spPr>
        <p:txBody>
          <a:bodyPr/>
          <a:lstStyle/>
          <a:p>
            <a:r>
              <a:rPr lang="en-US" sz="3200" dirty="0">
                <a:solidFill>
                  <a:schemeClr val="tx2"/>
                </a:solidFill>
                <a:latin typeface="Trebuchet MS" panose="020B0603020202020204" pitchFamily="34" charset="0"/>
              </a:rPr>
              <a:t>N/R are notes accepted from A/R customers who cannot pay on time.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B42944A6-3F1B-7855-6352-FA3DF1307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2519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71675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D36E3A-918C-124D-7124-4326A464A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2519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4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AB9251-CAE2-A008-0811-70BECCB9A9E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2994" y="25191"/>
            <a:ext cx="9737725" cy="1038225"/>
          </a:xfrm>
        </p:spPr>
        <p:txBody>
          <a:bodyPr/>
          <a:lstStyle/>
          <a:p>
            <a:r>
              <a:rPr lang="en-US" sz="44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Sample Promissory Note  </a:t>
            </a:r>
            <a:r>
              <a:rPr lang="en-US" sz="3000" b="1" dirty="0">
                <a:solidFill>
                  <a:schemeClr val="tx2"/>
                </a:solidFill>
                <a:latin typeface="Trebuchet MS" panose="020B0603020202020204" pitchFamily="34" charset="0"/>
              </a:rPr>
              <a:t>(Cent.21 p.425)</a:t>
            </a:r>
          </a:p>
        </p:txBody>
      </p:sp>
      <p:pic>
        <p:nvPicPr>
          <p:cNvPr id="8" name="Picture 7" descr="A note with writing on it&#10;&#10;Description automatically generated">
            <a:extLst>
              <a:ext uri="{FF2B5EF4-FFF2-40B4-BE49-F238E27FC236}">
                <a16:creationId xmlns:a16="http://schemas.microsoft.com/office/drawing/2014/main" id="{ACB403DF-A804-3D2C-B641-161DEFFC1C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2426" y="950654"/>
            <a:ext cx="10398313" cy="588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278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D1BCB-3EF6-F466-BE7C-325F7155C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0706" y="448977"/>
            <a:ext cx="6656429" cy="638416"/>
          </a:xfrm>
        </p:spPr>
        <p:txBody>
          <a:bodyPr>
            <a:noAutofit/>
          </a:bodyPr>
          <a:lstStyle/>
          <a:p>
            <a:r>
              <a:rPr lang="en-US" sz="2600" b="1" dirty="0">
                <a:solidFill>
                  <a:schemeClr val="tx2"/>
                </a:solidFill>
                <a:latin typeface="Trebuchet MS" panose="020B0603020202020204" pitchFamily="34" charset="0"/>
              </a:rPr>
              <a:t>Principal (Face Value) – amt. borrowed</a:t>
            </a:r>
            <a:endParaRPr lang="en-US" sz="26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0705" y="1202433"/>
            <a:ext cx="6656429" cy="638417"/>
          </a:xfrm>
        </p:spPr>
        <p:txBody>
          <a:bodyPr>
            <a:normAutofit/>
          </a:bodyPr>
          <a:lstStyle/>
          <a:p>
            <a:r>
              <a:rPr lang="en-US" sz="2600" b="1" dirty="0">
                <a:solidFill>
                  <a:schemeClr val="tx2"/>
                </a:solidFill>
                <a:latin typeface="Trebuchet MS" panose="020B0603020202020204" pitchFamily="34" charset="0"/>
              </a:rPr>
              <a:t>Term – amount of time to repay the note</a:t>
            </a:r>
            <a:endParaRPr lang="en-US" sz="26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87754" y="1928860"/>
            <a:ext cx="6656426" cy="638417"/>
          </a:xfrm>
        </p:spPr>
        <p:txBody>
          <a:bodyPr>
            <a:normAutofit/>
          </a:bodyPr>
          <a:lstStyle/>
          <a:p>
            <a:r>
              <a:rPr lang="en-US" sz="2600" b="1" dirty="0">
                <a:solidFill>
                  <a:schemeClr val="tx2"/>
                </a:solidFill>
                <a:latin typeface="Trebuchet MS" panose="020B0603020202020204" pitchFamily="34" charset="0"/>
              </a:rPr>
              <a:t>Issue Date – date note is written</a:t>
            </a:r>
            <a:endParaRPr lang="en-US" sz="26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87754" y="2671620"/>
            <a:ext cx="6656426" cy="622616"/>
          </a:xfrm>
        </p:spPr>
        <p:txBody>
          <a:bodyPr>
            <a:noAutofit/>
          </a:bodyPr>
          <a:lstStyle/>
          <a:p>
            <a:r>
              <a:rPr lang="en-US" sz="2700" b="1" dirty="0">
                <a:solidFill>
                  <a:schemeClr val="tx2"/>
                </a:solidFill>
                <a:latin typeface="Trebuchet MS" panose="020B0603020202020204" pitchFamily="34" charset="0"/>
              </a:rPr>
              <a:t>Payee – the one that payment goes to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87754" y="3411472"/>
            <a:ext cx="6656426" cy="598798"/>
          </a:xfrm>
        </p:spPr>
        <p:txBody>
          <a:bodyPr>
            <a:noAutofit/>
          </a:bodyPr>
          <a:lstStyle/>
          <a:p>
            <a:r>
              <a:rPr lang="en-US" sz="2600" b="1" kern="0" dirty="0">
                <a:solidFill>
                  <a:schemeClr val="tx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Interest Rate – % fee charged for use of $</a:t>
            </a:r>
            <a:endParaRPr lang="en-US" sz="26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3C4E79-8BDF-CB2C-FCD1-F1B10D2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124" y="1327876"/>
            <a:ext cx="4102444" cy="3871163"/>
          </a:xfrm>
        </p:spPr>
        <p:txBody>
          <a:bodyPr/>
          <a:lstStyle/>
          <a:p>
            <a:pPr algn="ctr"/>
            <a:r>
              <a:rPr lang="en-US" sz="6000" b="1" dirty="0">
                <a:latin typeface="Trebuchet MS" panose="020B0603020202020204" pitchFamily="34" charset="0"/>
              </a:rPr>
              <a:t>Notes Terms</a:t>
            </a:r>
            <a:endParaRPr lang="en-US" sz="60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305932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5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BCEB7015-F485-452E-C5DD-CA43C022E360}"/>
              </a:ext>
            </a:extLst>
          </p:cNvPr>
          <p:cNvSpPr txBox="1">
            <a:spLocks/>
          </p:cNvSpPr>
          <p:nvPr/>
        </p:nvSpPr>
        <p:spPr>
          <a:xfrm>
            <a:off x="5120704" y="4145466"/>
            <a:ext cx="6656429" cy="59879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chemeClr val="tx2"/>
                </a:solidFill>
                <a:latin typeface="Trebuchet MS" panose="020B0603020202020204" pitchFamily="34" charset="0"/>
              </a:rPr>
              <a:t>Maturity Date – due date of the note</a:t>
            </a:r>
            <a:endParaRPr lang="en-US" sz="26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5E9F360-CF02-DAAE-5490-4019B9DF8E1C}"/>
              </a:ext>
            </a:extLst>
          </p:cNvPr>
          <p:cNvSpPr txBox="1">
            <a:spLocks/>
          </p:cNvSpPr>
          <p:nvPr/>
        </p:nvSpPr>
        <p:spPr>
          <a:xfrm>
            <a:off x="5120708" y="5655567"/>
            <a:ext cx="6656426" cy="62261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 dirty="0">
                <a:solidFill>
                  <a:schemeClr val="tx2"/>
                </a:solidFill>
                <a:latin typeface="Trebuchet MS" panose="020B0603020202020204" pitchFamily="34" charset="0"/>
              </a:rPr>
              <a:t>Maker – the one promising to repay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C1E730D-034C-762B-4DB0-EB401E995ADE}"/>
              </a:ext>
            </a:extLst>
          </p:cNvPr>
          <p:cNvSpPr txBox="1">
            <a:spLocks/>
          </p:cNvSpPr>
          <p:nvPr/>
        </p:nvSpPr>
        <p:spPr>
          <a:xfrm>
            <a:off x="5112468" y="4868737"/>
            <a:ext cx="6656426" cy="6384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3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chemeClr val="tx2"/>
                </a:solidFill>
                <a:latin typeface="Trebuchet MS" panose="020B0603020202020204" pitchFamily="34" charset="0"/>
              </a:rPr>
              <a:t>Maturity Value – </a:t>
            </a:r>
            <a:r>
              <a:rPr lang="en-US" sz="2600" b="1" spc="-50" dirty="0" err="1">
                <a:solidFill>
                  <a:schemeClr val="tx2"/>
                </a:solidFill>
                <a:latin typeface="Trebuchet MS" panose="020B0603020202020204" pitchFamily="34" charset="0"/>
              </a:rPr>
              <a:t>Prin</a:t>
            </a:r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</a:rPr>
              <a:t> + Int due @ </a:t>
            </a:r>
            <a:r>
              <a:rPr lang="en-US" sz="2600" b="1" spc="-50" dirty="0" err="1">
                <a:solidFill>
                  <a:schemeClr val="tx2"/>
                </a:solidFill>
                <a:latin typeface="Trebuchet MS" panose="020B0603020202020204" pitchFamily="34" charset="0"/>
              </a:rPr>
              <a:t>Mat.date</a:t>
            </a:r>
            <a:endParaRPr lang="en-US" sz="2600" spc="-5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65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5B441-CEE7-4B03-83E6-D9CE5466E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636" y="2348872"/>
            <a:ext cx="3790705" cy="2283824"/>
          </a:xfrm>
        </p:spPr>
        <p:txBody>
          <a:bodyPr>
            <a:noAutofit/>
          </a:bodyPr>
          <a:lstStyle/>
          <a:p>
            <a:r>
              <a:rPr lang="en-US" sz="5500" b="1" dirty="0">
                <a:latin typeface="Trebuchet MS" panose="020B0603020202020204" pitchFamily="34" charset="0"/>
              </a:rPr>
              <a:t>Calculating Interest</a:t>
            </a:r>
            <a:endParaRPr lang="en-US" sz="5500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 descr="3 numbered bullets in a row&#10;">
            <a:extLst>
              <a:ext uri="{FF2B5EF4-FFF2-40B4-BE49-F238E27FC236}">
                <a16:creationId xmlns:a16="http://schemas.microsoft.com/office/drawing/2014/main" id="{98A38006-F5DD-4447-B2BD-295B48BD10E7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97210136"/>
              </p:ext>
            </p:extLst>
          </p:nvPr>
        </p:nvGraphicFramePr>
        <p:xfrm>
          <a:off x="5029200" y="1227553"/>
          <a:ext cx="6882714" cy="3183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018E4B-A0D3-6B4E-B245-90AFCE920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E40752-B002-39E2-C247-23BCA5F469D0}"/>
              </a:ext>
            </a:extLst>
          </p:cNvPr>
          <p:cNvSpPr txBox="1"/>
          <p:nvPr/>
        </p:nvSpPr>
        <p:spPr>
          <a:xfrm>
            <a:off x="5029200" y="5412259"/>
            <a:ext cx="674678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solidFill>
                  <a:srgbClr val="0070C0"/>
                </a:solidFill>
                <a:latin typeface="Trebuchet MS" panose="020B0603020202020204" pitchFamily="34" charset="0"/>
              </a:rPr>
              <a:t>Interest = Principal x Annual % Rate x Time</a:t>
            </a:r>
          </a:p>
        </p:txBody>
      </p:sp>
    </p:spTree>
    <p:extLst>
      <p:ext uri="{BB962C8B-B14F-4D97-AF65-F5344CB8AC3E}">
        <p14:creationId xmlns:p14="http://schemas.microsoft.com/office/powerpoint/2010/main" val="3628637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495FDB2-AFE9-4654-B647-0B61FFE74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454" y="2287088"/>
            <a:ext cx="4351023" cy="2283824"/>
          </a:xfrm>
        </p:spPr>
        <p:txBody>
          <a:bodyPr>
            <a:normAutofit/>
          </a:bodyPr>
          <a:lstStyle/>
          <a:p>
            <a:pPr algn="ctr"/>
            <a:r>
              <a:rPr lang="en-US" sz="5500" dirty="0">
                <a:solidFill>
                  <a:schemeClr val="bg1"/>
                </a:solidFill>
                <a:latin typeface="Trebuchet MS" panose="020B0603020202020204" pitchFamily="34" charset="0"/>
              </a:rPr>
              <a:t>Calculating Interest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0B1292E-B737-4FE7-9300-AC938EA7FB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0845" y="1392543"/>
            <a:ext cx="3755379" cy="4502464"/>
          </a:xfrm>
        </p:spPr>
        <p:txBody>
          <a:bodyPr>
            <a:noAutofit/>
          </a:bodyPr>
          <a:lstStyle/>
          <a:p>
            <a:pPr algn="ctr"/>
            <a:r>
              <a:rPr lang="en-US" sz="3200" cap="none" dirty="0">
                <a:solidFill>
                  <a:srgbClr val="0070C0"/>
                </a:solidFill>
                <a:latin typeface="Trebuchet MS" panose="020B0603020202020204" pitchFamily="34" charset="0"/>
              </a:rPr>
              <a:t>If $ is borrowed for one year, then the interest amount is just Principal X Rate (APR)</a:t>
            </a:r>
          </a:p>
          <a:p>
            <a:pPr algn="ctr"/>
            <a:endParaRPr lang="en-US" sz="3200" cap="none" dirty="0">
              <a:solidFill>
                <a:srgbClr val="0070C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3200" cap="none" dirty="0">
                <a:solidFill>
                  <a:srgbClr val="0070C0"/>
                </a:solidFill>
                <a:latin typeface="Trebuchet MS" panose="020B0603020202020204" pitchFamily="34" charset="0"/>
              </a:rPr>
              <a:t>1000 x 10% (.10) = $100 interest</a:t>
            </a:r>
            <a:endParaRPr lang="en-US" sz="3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AE59E7-4ACA-354D-B7B9-2DF31F546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523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C111EC-1E52-0206-4DCC-8F6A18DB4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Trebuchet MS" panose="020B0603020202020204" pitchFamily="34" charset="0"/>
              </a:rPr>
              <a:t>Calculating Interest for a partial year: simply express the T as a fraction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29F8BD-B5DE-3DF2-24FA-91C043C2F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8</a:t>
            </a:fld>
            <a:endParaRPr lang="en-US" noProof="0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FC478908-79AA-08BF-260E-645D6079411A}"/>
              </a:ext>
            </a:extLst>
          </p:cNvPr>
          <p:cNvSpPr txBox="1">
            <a:spLocks/>
          </p:cNvSpPr>
          <p:nvPr/>
        </p:nvSpPr>
        <p:spPr>
          <a:xfrm>
            <a:off x="5301049" y="679572"/>
            <a:ext cx="5325175" cy="567258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  <a:latin typeface="Trebuchet MS" panose="020B0603020202020204" pitchFamily="34" charset="0"/>
              </a:rPr>
              <a:t>If $ is borrowed for six months, then the formula is Prin. X APR x 6/12 (or ½)</a:t>
            </a:r>
          </a:p>
          <a:p>
            <a:pPr marL="0" indent="0">
              <a:buNone/>
            </a:pPr>
            <a:endParaRPr lang="en-US" sz="1000" dirty="0">
              <a:solidFill>
                <a:srgbClr val="0070C0"/>
              </a:solidFill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1000 x 10% x ½ = $50 int.</a:t>
            </a:r>
          </a:p>
          <a:p>
            <a:pPr marL="0" indent="0">
              <a:buNone/>
            </a:pPr>
            <a:endParaRPr lang="en-US" sz="3200" dirty="0">
              <a:solidFill>
                <a:srgbClr val="0070C0"/>
              </a:solidFill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  <a:latin typeface="Trebuchet MS" panose="020B0603020202020204" pitchFamily="34" charset="0"/>
              </a:rPr>
              <a:t>If $ is borrowed for 90 days,  then the formula is 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  <a:latin typeface="Trebuchet MS" panose="020B0603020202020204" pitchFamily="34" charset="0"/>
              </a:rPr>
              <a:t>Prin. X APR x 90/360</a:t>
            </a:r>
          </a:p>
          <a:p>
            <a:pPr marL="0" indent="0">
              <a:buNone/>
            </a:pPr>
            <a:endParaRPr lang="en-US" sz="1000" dirty="0">
              <a:solidFill>
                <a:srgbClr val="0070C0"/>
              </a:solidFill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1000 x 10% x 90/360 = $25</a:t>
            </a:r>
          </a:p>
          <a:p>
            <a:pPr marL="0" indent="0">
              <a:buNone/>
            </a:pPr>
            <a:endParaRPr lang="en-US" sz="3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625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C111EC-1E52-0206-4DCC-8F6A18DB4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487" y="2287088"/>
            <a:ext cx="3438881" cy="2283824"/>
          </a:xfrm>
        </p:spPr>
        <p:txBody>
          <a:bodyPr/>
          <a:lstStyle/>
          <a:p>
            <a:r>
              <a:rPr lang="en-US" sz="5500" dirty="0">
                <a:latin typeface="Trebuchet MS" panose="020B0603020202020204" pitchFamily="34" charset="0"/>
              </a:rPr>
              <a:t>360 Days</a:t>
            </a:r>
            <a:br>
              <a:rPr lang="en-US" sz="5500" dirty="0">
                <a:latin typeface="Trebuchet MS" panose="020B0603020202020204" pitchFamily="34" charset="0"/>
              </a:rPr>
            </a:br>
            <a:r>
              <a:rPr lang="en-US" sz="5500" dirty="0">
                <a:latin typeface="Trebuchet MS" panose="020B0603020202020204" pitchFamily="34" charset="0"/>
              </a:rPr>
              <a:t>vs.</a:t>
            </a:r>
            <a:br>
              <a:rPr lang="en-US" sz="5500" dirty="0">
                <a:latin typeface="Trebuchet MS" panose="020B0603020202020204" pitchFamily="34" charset="0"/>
              </a:rPr>
            </a:br>
            <a:r>
              <a:rPr lang="en-US" sz="5500" dirty="0">
                <a:latin typeface="Trebuchet MS" panose="020B0603020202020204" pitchFamily="34" charset="0"/>
              </a:rPr>
              <a:t>365 Days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29F8BD-B5DE-3DF2-24FA-91C043C2F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9</a:t>
            </a:fld>
            <a:endParaRPr lang="en-US" noProof="0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FC478908-79AA-08BF-260E-645D6079411A}"/>
              </a:ext>
            </a:extLst>
          </p:cNvPr>
          <p:cNvSpPr txBox="1">
            <a:spLocks/>
          </p:cNvSpPr>
          <p:nvPr/>
        </p:nvSpPr>
        <p:spPr>
          <a:xfrm>
            <a:off x="5313575" y="1063416"/>
            <a:ext cx="5559017" cy="567258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  <a:tabLst>
                <a:tab pos="228600" algn="l"/>
              </a:tabLst>
            </a:pPr>
            <a:r>
              <a:rPr lang="en-US" sz="3500" i="1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365-day year</a:t>
            </a:r>
            <a:r>
              <a:rPr lang="en-US" sz="35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– used by the federal government and on consumer loans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  <a:tabLst>
                <a:tab pos="228600" algn="l"/>
              </a:tabLst>
            </a:pPr>
            <a:endParaRPr lang="en-US" sz="3500" i="1" dirty="0">
              <a:solidFill>
                <a:schemeClr val="tx2"/>
              </a:solidFill>
              <a:effectLst/>
              <a:highlight>
                <a:srgbClr val="FFFF00"/>
              </a:highlight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  <a:tabLst>
                <a:tab pos="228600" algn="l"/>
              </a:tabLst>
            </a:pPr>
            <a:r>
              <a:rPr lang="en-US" sz="3500" i="1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360-day year</a:t>
            </a:r>
            <a:r>
              <a:rPr lang="en-US" sz="35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– used by most banks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  <a:tabLst>
                <a:tab pos="228600" algn="l"/>
              </a:tabLst>
            </a:pPr>
            <a:endParaRPr lang="en-US" sz="3500" dirty="0">
              <a:solidFill>
                <a:schemeClr val="tx2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  <a:tabLst>
                <a:tab pos="228600" algn="l"/>
              </a:tabLst>
            </a:pPr>
            <a:r>
              <a:rPr lang="en-US" sz="35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Since 360 makes for easier calculations, it will be typically be used in UIL</a:t>
            </a:r>
          </a:p>
          <a:p>
            <a:pPr marL="0" indent="0">
              <a:buNone/>
            </a:pPr>
            <a:endParaRPr lang="en-US" sz="35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784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495FDB2-AFE9-4654-B647-0B61FFE74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858" y="2174353"/>
            <a:ext cx="3438881" cy="2283824"/>
          </a:xfrm>
        </p:spPr>
        <p:txBody>
          <a:bodyPr>
            <a:normAutofit/>
          </a:bodyPr>
          <a:lstStyle/>
          <a:p>
            <a:pPr algn="ctr"/>
            <a:r>
              <a:rPr lang="en-US" sz="5500" dirty="0" err="1">
                <a:solidFill>
                  <a:schemeClr val="bg1"/>
                </a:solidFill>
                <a:latin typeface="Trebuchet MS" panose="020B0603020202020204" pitchFamily="34" charset="0"/>
              </a:rPr>
              <a:t>RecordingInterest</a:t>
            </a:r>
            <a:endParaRPr lang="en-US" sz="55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AE59E7-4ACA-354D-B7B9-2DF31F546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smtClean="0"/>
              <a:t>10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0B1292E-B737-4FE7-9300-AC938EA7FB3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4784943" y="1392238"/>
            <a:ext cx="7407058" cy="4502150"/>
          </a:xfrm>
        </p:spPr>
        <p:txBody>
          <a:bodyPr>
            <a:no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3000" i="1" cap="none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Interest expense</a:t>
            </a:r>
            <a:r>
              <a:rPr lang="en-US" sz="3000" b="1" cap="none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000" cap="none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– the interest accrued on money borrowed; since it is a financial expense rather than operating expense, it is listed in </a:t>
            </a:r>
            <a:r>
              <a:rPr lang="en-US" sz="3000" b="1" cap="none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Other Expenses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  <a:tabLst>
                <a:tab pos="228600" algn="l"/>
              </a:tabLst>
            </a:pPr>
            <a:endParaRPr lang="en-US" sz="3000" cap="none" dirty="0">
              <a:solidFill>
                <a:schemeClr val="tx2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3000" i="1" cap="none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Interest income</a:t>
            </a:r>
            <a:r>
              <a:rPr lang="en-US" sz="3000" b="1" cap="none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000" cap="none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– interest earned on money loaned; it is investment income rather than operating income, so it is listed in </a:t>
            </a:r>
            <a:r>
              <a:rPr lang="en-US" sz="3000" b="1" cap="none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Other Revenue</a:t>
            </a:r>
            <a:endParaRPr lang="en-US" sz="3000" cap="none" dirty="0">
              <a:solidFill>
                <a:schemeClr val="tx2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08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3050C-26CE-1706-EC85-C544039A5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5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Note Classification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85CDE3-D8C2-E615-F3C2-8ECA7427C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11</a:t>
            </a:fld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B1A304-86F4-9422-26F3-1347DD9028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54953" y="2406650"/>
            <a:ext cx="9272897" cy="3477682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Since most notes payable and notes receivable are paid within one year, they are classified as current liabilities and current assets</a:t>
            </a:r>
          </a:p>
          <a:p>
            <a:r>
              <a:rPr lang="en-US" sz="4000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But long-term notes (due in more than one year) would not be a current liability.</a:t>
            </a:r>
            <a:endParaRPr lang="en-US" sz="4000" dirty="0">
              <a:solidFill>
                <a:schemeClr val="tx2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endParaRPr lang="en-US" sz="35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276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3050C-26CE-1706-EC85-C544039A5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907" y="1168052"/>
            <a:ext cx="3860260" cy="248954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5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Issuing a Note Payable</a:t>
            </a:r>
          </a:p>
        </p:txBody>
      </p:sp>
      <p:pic>
        <p:nvPicPr>
          <p:cNvPr id="7" name="Picture Placeholder 6" descr="A blue rectangular object with a white background&#10;&#10;Description automatically generated">
            <a:extLst>
              <a:ext uri="{FF2B5EF4-FFF2-40B4-BE49-F238E27FC236}">
                <a16:creationId xmlns:a16="http://schemas.microsoft.com/office/drawing/2014/main" id="{AA85BA3C-376E-4642-075C-B360EC1D6F9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9785" b="9785"/>
          <a:stretch>
            <a:fillRect/>
          </a:stretch>
        </p:blipFill>
        <p:spPr>
          <a:xfrm>
            <a:off x="6008318" y="504641"/>
            <a:ext cx="5582675" cy="5908526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B1A304-86F4-9422-26F3-1347DD9028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5" y="4196219"/>
            <a:ext cx="3859212" cy="1371600"/>
          </a:xfrm>
        </p:spPr>
        <p:txBody>
          <a:bodyPr>
            <a:normAutofit fontScale="70000" lnSpcReduction="20000"/>
          </a:bodyPr>
          <a:lstStyle/>
          <a:p>
            <a:pPr marL="287338" indent="0" algn="l">
              <a:buNone/>
            </a:pPr>
            <a:r>
              <a:rPr lang="en-US" sz="64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DR Cash</a:t>
            </a:r>
          </a:p>
          <a:p>
            <a:pPr marL="287338" indent="0" algn="l">
              <a:buNone/>
            </a:pPr>
            <a:r>
              <a:rPr lang="en-US" sz="64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		  CR N/P</a:t>
            </a:r>
            <a:endParaRPr lang="en-US" sz="6400" b="1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63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85CDE3-D8C2-E615-F3C2-8ECA7427C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27488" y="-263046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12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63C821D-8220-413B-2E23-C5B907E60FC4}"/>
              </a:ext>
            </a:extLst>
          </p:cNvPr>
          <p:cNvSpPr txBox="1">
            <a:spLocks/>
          </p:cNvSpPr>
          <p:nvPr/>
        </p:nvSpPr>
        <p:spPr bwMode="gray">
          <a:xfrm>
            <a:off x="7055754" y="1168052"/>
            <a:ext cx="3860260" cy="248954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3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55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Repaying a Note Payable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51114B6-4A62-563C-F8A4-968B0CCFFAC1}"/>
              </a:ext>
            </a:extLst>
          </p:cNvPr>
          <p:cNvSpPr txBox="1">
            <a:spLocks/>
          </p:cNvSpPr>
          <p:nvPr/>
        </p:nvSpPr>
        <p:spPr bwMode="gray">
          <a:xfrm>
            <a:off x="6475956" y="4251182"/>
            <a:ext cx="4383365" cy="1222692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857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1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338" indent="0">
              <a:buFont typeface="Arial" panose="020B0604020202020204" pitchFamily="34" charset="0"/>
              <a:buNone/>
            </a:pPr>
            <a:r>
              <a:rPr lang="en-US" sz="160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DR N/P</a:t>
            </a:r>
          </a:p>
          <a:p>
            <a:pPr marL="287338" indent="0">
              <a:buFont typeface="Arial" panose="020B0604020202020204" pitchFamily="34" charset="0"/>
              <a:buNone/>
            </a:pPr>
            <a:r>
              <a:rPr lang="en-US" sz="160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DR Interest Exp.</a:t>
            </a:r>
          </a:p>
          <a:p>
            <a:pPr marL="287338" indent="0">
              <a:buFont typeface="Arial" panose="020B0604020202020204" pitchFamily="34" charset="0"/>
              <a:buNone/>
            </a:pPr>
            <a:r>
              <a:rPr lang="en-US" sz="160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		  CR Cash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63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720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3050C-26CE-1706-EC85-C544039A5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936" y="504641"/>
            <a:ext cx="4301231" cy="315295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5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Interest Bearing Note Payable</a:t>
            </a:r>
          </a:p>
        </p:txBody>
      </p:sp>
      <p:pic>
        <p:nvPicPr>
          <p:cNvPr id="7" name="Picture Placeholder 6" descr="A blue rectangular object with a white background&#10;&#10;Description automatically generated">
            <a:extLst>
              <a:ext uri="{FF2B5EF4-FFF2-40B4-BE49-F238E27FC236}">
                <a16:creationId xmlns:a16="http://schemas.microsoft.com/office/drawing/2014/main" id="{AA85BA3C-376E-4642-075C-B360EC1D6F9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9785" b="9785"/>
          <a:stretch>
            <a:fillRect/>
          </a:stretch>
        </p:blipFill>
        <p:spPr>
          <a:xfrm>
            <a:off x="6008318" y="504641"/>
            <a:ext cx="5582675" cy="5908526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B1A304-86F4-9422-26F3-1347DD9028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5" y="4196219"/>
            <a:ext cx="3859212" cy="1371600"/>
          </a:xfrm>
        </p:spPr>
        <p:txBody>
          <a:bodyPr>
            <a:normAutofit fontScale="25000" lnSpcReduction="20000"/>
          </a:bodyPr>
          <a:lstStyle/>
          <a:p>
            <a:pPr marL="287338" indent="0" algn="ctr">
              <a:buNone/>
            </a:pPr>
            <a:r>
              <a:rPr lang="en-US" sz="123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Requires principal and interest to be paid on the maturity date.</a:t>
            </a:r>
          </a:p>
          <a:p>
            <a:pPr marL="0" indent="0">
              <a:buNone/>
            </a:pPr>
            <a:endParaRPr lang="en-US" sz="63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85CDE3-D8C2-E615-F3C2-8ECA7427C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27488" y="-263046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13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63C821D-8220-413B-2E23-C5B907E60FC4}"/>
              </a:ext>
            </a:extLst>
          </p:cNvPr>
          <p:cNvSpPr txBox="1">
            <a:spLocks/>
          </p:cNvSpPr>
          <p:nvPr/>
        </p:nvSpPr>
        <p:spPr bwMode="gray">
          <a:xfrm>
            <a:off x="6532649" y="1168052"/>
            <a:ext cx="4383365" cy="248954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3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55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Non-Interest</a:t>
            </a:r>
          </a:p>
          <a:p>
            <a:pPr algn="ctr"/>
            <a:r>
              <a:rPr lang="en-US" sz="55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Bearing</a:t>
            </a:r>
          </a:p>
          <a:p>
            <a:pPr algn="ctr"/>
            <a:r>
              <a:rPr lang="en-US" sz="55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 Note Payable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51114B6-4A62-563C-F8A4-968B0CCFFAC1}"/>
              </a:ext>
            </a:extLst>
          </p:cNvPr>
          <p:cNvSpPr txBox="1">
            <a:spLocks/>
          </p:cNvSpPr>
          <p:nvPr/>
        </p:nvSpPr>
        <p:spPr bwMode="gray">
          <a:xfrm>
            <a:off x="6475956" y="4251181"/>
            <a:ext cx="4383365" cy="21021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1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338" indent="0" algn="ctr">
              <a:buFont typeface="Arial" panose="020B0604020202020204" pitchFamily="34" charset="0"/>
              <a:buNone/>
            </a:pPr>
            <a:r>
              <a:rPr lang="en-US" sz="32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Requires interest on a note to be paid in advance. </a:t>
            </a:r>
            <a:endParaRPr lang="en-US" sz="63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523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D1BCB-3EF6-F466-BE7C-325F7155C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0706" y="448976"/>
            <a:ext cx="6656429" cy="767687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Called ‘non-interest bearing’ since no </a:t>
            </a:r>
            <a:r>
              <a:rPr lang="en-US" sz="2800" b="1" dirty="0" err="1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add’l</a:t>
            </a: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b="1" spc="-50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interest is due </a:t>
            </a: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(paid up front)</a:t>
            </a:r>
            <a:endParaRPr lang="en-US" sz="26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0705" y="1302641"/>
            <a:ext cx="6656429" cy="638417"/>
          </a:xfrm>
        </p:spPr>
        <p:txBody>
          <a:bodyPr>
            <a:normAutofit/>
          </a:bodyPr>
          <a:lstStyle/>
          <a:p>
            <a:r>
              <a:rPr lang="en-US" sz="2600" b="1" dirty="0">
                <a:solidFill>
                  <a:schemeClr val="tx2"/>
                </a:solidFill>
                <a:latin typeface="Trebuchet MS" panose="020B0603020202020204" pitchFamily="34" charset="0"/>
              </a:rPr>
              <a:t>Also called a discounted note</a:t>
            </a:r>
            <a:endParaRPr lang="en-US" sz="26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87754" y="2029068"/>
            <a:ext cx="6656426" cy="638417"/>
          </a:xfrm>
        </p:spPr>
        <p:txBody>
          <a:bodyPr>
            <a:normAutofit/>
          </a:bodyPr>
          <a:lstStyle/>
          <a:p>
            <a:r>
              <a:rPr lang="en-US" sz="2600" b="1" dirty="0">
                <a:solidFill>
                  <a:schemeClr val="tx2"/>
                </a:solidFill>
                <a:latin typeface="Trebuchet MS" panose="020B0603020202020204" pitchFamily="34" charset="0"/>
              </a:rPr>
              <a:t>Interest deducted is called Bank Discount</a:t>
            </a:r>
            <a:endParaRPr lang="en-US" sz="26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87754" y="2784354"/>
            <a:ext cx="6656426" cy="622616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Cash received = </a:t>
            </a:r>
            <a:r>
              <a:rPr lang="en-US" sz="2800" b="1" kern="0" dirty="0">
                <a:solidFill>
                  <a:schemeClr val="tx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Proceeds of note</a:t>
            </a:r>
            <a:endParaRPr lang="en-US" sz="27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87754" y="3524206"/>
            <a:ext cx="6656426" cy="598798"/>
          </a:xfrm>
        </p:spPr>
        <p:txBody>
          <a:bodyPr>
            <a:noAutofit/>
          </a:bodyPr>
          <a:lstStyle/>
          <a:p>
            <a:r>
              <a:rPr lang="en-US" sz="2800" b="1" kern="0" dirty="0">
                <a:solidFill>
                  <a:schemeClr val="tx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Proceeds = </a:t>
            </a: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Note – Bank Discount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3C4E79-8BDF-CB2C-FCD1-F1B10D2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124" y="1327876"/>
            <a:ext cx="4102444" cy="3871163"/>
          </a:xfrm>
        </p:spPr>
        <p:txBody>
          <a:bodyPr/>
          <a:lstStyle/>
          <a:p>
            <a:pPr marL="287338" indent="0" algn="ctr">
              <a:buFont typeface="Arial" panose="020B0604020202020204" pitchFamily="34" charset="0"/>
              <a:buNone/>
            </a:pPr>
            <a:r>
              <a:rPr lang="en-US" sz="45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Non-Interest Bearing </a:t>
            </a:r>
            <a:br>
              <a:rPr lang="en-US" sz="4500" b="1" dirty="0"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en-US" sz="45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Note Payable</a:t>
            </a:r>
            <a:br>
              <a:rPr lang="en-US" sz="4500" b="1" dirty="0"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en-US" sz="45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facts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305932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14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BCEB7015-F485-452E-C5DD-CA43C022E360}"/>
              </a:ext>
            </a:extLst>
          </p:cNvPr>
          <p:cNvSpPr txBox="1">
            <a:spLocks/>
          </p:cNvSpPr>
          <p:nvPr/>
        </p:nvSpPr>
        <p:spPr>
          <a:xfrm>
            <a:off x="5120704" y="4233148"/>
            <a:ext cx="6656429" cy="59879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spc="-60" dirty="0">
                <a:solidFill>
                  <a:schemeClr val="tx2"/>
                </a:solidFill>
                <a:latin typeface="Trebuchet MS" panose="020B0603020202020204" pitchFamily="34" charset="0"/>
              </a:rPr>
              <a:t>Bank Discount recorded as contra liability</a:t>
            </a:r>
            <a:endParaRPr lang="en-US" sz="2600" spc="-6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5E9F360-CF02-DAAE-5490-4019B9DF8E1C}"/>
              </a:ext>
            </a:extLst>
          </p:cNvPr>
          <p:cNvSpPr txBox="1">
            <a:spLocks/>
          </p:cNvSpPr>
          <p:nvPr/>
        </p:nvSpPr>
        <p:spPr>
          <a:xfrm>
            <a:off x="5120708" y="5718197"/>
            <a:ext cx="6656426" cy="62261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 dirty="0">
                <a:solidFill>
                  <a:schemeClr val="tx2"/>
                </a:solidFill>
                <a:latin typeface="Trebuchet MS" panose="020B0603020202020204" pitchFamily="34" charset="0"/>
              </a:rPr>
              <a:t>Maturity Date – calculated the same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C1E730D-034C-762B-4DB0-EB401E995ADE}"/>
              </a:ext>
            </a:extLst>
          </p:cNvPr>
          <p:cNvSpPr txBox="1">
            <a:spLocks/>
          </p:cNvSpPr>
          <p:nvPr/>
        </p:nvSpPr>
        <p:spPr>
          <a:xfrm>
            <a:off x="5112468" y="4956419"/>
            <a:ext cx="6656426" cy="6384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3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chemeClr val="tx2"/>
                </a:solidFill>
                <a:latin typeface="Trebuchet MS" panose="020B0603020202020204" pitchFamily="34" charset="0"/>
              </a:rPr>
              <a:t>Maturity Value = </a:t>
            </a:r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</a:rPr>
              <a:t>Face Value</a:t>
            </a:r>
            <a:endParaRPr lang="en-US" sz="2600" spc="-5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B60B1808-ACD6-2747-0ED6-9A7292C1357D}"/>
              </a:ext>
            </a:extLst>
          </p:cNvPr>
          <p:cNvSpPr txBox="1">
            <a:spLocks/>
          </p:cNvSpPr>
          <p:nvPr/>
        </p:nvSpPr>
        <p:spPr>
          <a:xfrm>
            <a:off x="10352540" y="25191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ctr" defTabSz="457200" rtl="0" eaLnBrk="1" latinLnBrk="0" hangingPunct="1"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FF96B15-8338-45D5-A943-561235072D66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837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3050C-26CE-1706-EC85-C544039A5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082" y="1168052"/>
            <a:ext cx="4012085" cy="248954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5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Issuing a Non-Interest Bearing N/P</a:t>
            </a:r>
          </a:p>
        </p:txBody>
      </p:sp>
      <p:pic>
        <p:nvPicPr>
          <p:cNvPr id="7" name="Picture Placeholder 6" descr="A blue rectangular object with a white background&#10;&#10;Description automatically generated">
            <a:extLst>
              <a:ext uri="{FF2B5EF4-FFF2-40B4-BE49-F238E27FC236}">
                <a16:creationId xmlns:a16="http://schemas.microsoft.com/office/drawing/2014/main" id="{AA85BA3C-376E-4642-075C-B360EC1D6F9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9785" b="9785"/>
          <a:stretch>
            <a:fillRect/>
          </a:stretch>
        </p:blipFill>
        <p:spPr>
          <a:xfrm>
            <a:off x="6008318" y="504641"/>
            <a:ext cx="5582675" cy="5908526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B1A304-86F4-9422-26F3-1347DD9028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1006" y="4196219"/>
            <a:ext cx="5073283" cy="1371600"/>
          </a:xfrm>
        </p:spPr>
        <p:txBody>
          <a:bodyPr>
            <a:noAutofit/>
          </a:bodyPr>
          <a:lstStyle/>
          <a:p>
            <a:pPr marL="287338" indent="0" algn="l">
              <a:buNone/>
            </a:pPr>
            <a:r>
              <a:rPr lang="en-US" sz="35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DR Cash        900</a:t>
            </a:r>
          </a:p>
          <a:p>
            <a:pPr marL="287338" indent="0" algn="l">
              <a:buNone/>
            </a:pPr>
            <a:r>
              <a:rPr lang="en-US" sz="35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DR DONP       100</a:t>
            </a:r>
          </a:p>
          <a:p>
            <a:pPr marL="287338" indent="0" algn="l">
              <a:buNone/>
            </a:pPr>
            <a:r>
              <a:rPr lang="en-US" sz="35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		  CR N/P        1000</a:t>
            </a:r>
            <a:endParaRPr lang="en-US" sz="35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85CDE3-D8C2-E615-F3C2-8ECA7427C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27488" y="-263046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15</a:t>
            </a:fld>
            <a:endParaRPr lang="en-US" noProof="0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51114B6-4A62-563C-F8A4-968B0CCFFAC1}"/>
              </a:ext>
            </a:extLst>
          </p:cNvPr>
          <p:cNvSpPr txBox="1">
            <a:spLocks/>
          </p:cNvSpPr>
          <p:nvPr/>
        </p:nvSpPr>
        <p:spPr bwMode="gray">
          <a:xfrm>
            <a:off x="6155276" y="4053429"/>
            <a:ext cx="5010411" cy="229993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857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1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338" indent="0">
              <a:buFont typeface="Arial" panose="020B0604020202020204" pitchFamily="34" charset="0"/>
              <a:buNone/>
            </a:pPr>
            <a:r>
              <a:rPr lang="en-US" sz="140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DR N/P         1000</a:t>
            </a:r>
          </a:p>
          <a:p>
            <a:pPr marL="287338" indent="0">
              <a:buFont typeface="Arial" panose="020B0604020202020204" pitchFamily="34" charset="0"/>
              <a:buNone/>
            </a:pPr>
            <a:r>
              <a:rPr lang="en-US" sz="140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DR Int. Exp.   100</a:t>
            </a:r>
          </a:p>
          <a:p>
            <a:pPr marL="287338" indent="0">
              <a:buFont typeface="Arial" panose="020B0604020202020204" pitchFamily="34" charset="0"/>
              <a:buNone/>
            </a:pPr>
            <a:r>
              <a:rPr lang="en-US" sz="140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		  CR Cash       1000</a:t>
            </a:r>
          </a:p>
          <a:p>
            <a:pPr marL="287338" indent="0">
              <a:buFont typeface="Arial" panose="020B0604020202020204" pitchFamily="34" charset="0"/>
              <a:buNone/>
            </a:pPr>
            <a:r>
              <a:rPr lang="en-US" sz="14000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		  CR DON/P      100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63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7068EEB-895C-4924-CE83-FF85C07A1640}"/>
              </a:ext>
            </a:extLst>
          </p:cNvPr>
          <p:cNvSpPr txBox="1">
            <a:spLocks/>
          </p:cNvSpPr>
          <p:nvPr/>
        </p:nvSpPr>
        <p:spPr bwMode="gray">
          <a:xfrm>
            <a:off x="6847236" y="1168052"/>
            <a:ext cx="4012085" cy="248954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3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55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Repaying a Non-Interest Bearing N/P</a:t>
            </a:r>
          </a:p>
        </p:txBody>
      </p:sp>
    </p:spTree>
    <p:extLst>
      <p:ext uri="{BB962C8B-B14F-4D97-AF65-F5344CB8AC3E}">
        <p14:creationId xmlns:p14="http://schemas.microsoft.com/office/powerpoint/2010/main" val="31767033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3050C-26CE-1706-EC85-C544039A5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5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Discount on N/P (DON/P)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85CDE3-D8C2-E615-F3C2-8ECA7427C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16</a:t>
            </a:fld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B1A304-86F4-9422-26F3-1347DD9028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70090" y="2417523"/>
            <a:ext cx="10027762" cy="4144748"/>
          </a:xfrm>
        </p:spPr>
        <p:txBody>
          <a:bodyPr>
            <a:normAutofit fontScale="92500" lnSpcReduction="20000"/>
          </a:bodyPr>
          <a:lstStyle/>
          <a:p>
            <a:pPr marL="571500" indent="-571500" algn="l">
              <a:spcAft>
                <a:spcPts val="600"/>
              </a:spcAft>
              <a:buBlip>
                <a:blip r:embed="rId2"/>
              </a:buBlip>
            </a:pPr>
            <a:r>
              <a:rPr lang="en-US" sz="40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The bank discount taken from the note proceeds is future interest expense       (or a prepaid expense).</a:t>
            </a:r>
          </a:p>
          <a:p>
            <a:pPr marL="571500" indent="-571500" algn="l">
              <a:spcAft>
                <a:spcPts val="600"/>
              </a:spcAft>
              <a:buBlip>
                <a:blip r:embed="rId2"/>
              </a:buBlip>
            </a:pPr>
            <a:r>
              <a:rPr lang="en-US" sz="40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It is recorded as a contra-liability account</a:t>
            </a:r>
          </a:p>
          <a:p>
            <a:pPr marL="571500" indent="-571500" algn="l">
              <a:spcAft>
                <a:spcPts val="600"/>
              </a:spcAft>
              <a:buBlip>
                <a:blip r:embed="rId2"/>
              </a:buBlip>
            </a:pPr>
            <a:r>
              <a:rPr lang="en-US" sz="40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Book Value of the Note/Pay is Note – DON/P</a:t>
            </a:r>
          </a:p>
          <a:p>
            <a:pPr marL="571500" indent="-571500" algn="l">
              <a:buBlip>
                <a:blip r:embed="rId2"/>
              </a:buBlip>
            </a:pPr>
            <a:r>
              <a:rPr lang="en-US" sz="4000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Bank Discount cannot be recognized as an expense until the note matures.</a:t>
            </a:r>
            <a:endParaRPr lang="en-US" sz="4000" dirty="0">
              <a:solidFill>
                <a:schemeClr val="tx2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endParaRPr lang="en-US" sz="35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723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9590F-B2BF-8D22-1BA5-2C69E1E45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000" b="1" dirty="0">
                <a:latin typeface="Trebuchet MS" panose="020B0603020202020204" pitchFamily="34" charset="0"/>
              </a:rPr>
              <a:t>Sample test question:</a:t>
            </a:r>
            <a:br>
              <a:rPr lang="en-US" sz="5000" b="1" dirty="0">
                <a:latin typeface="Trebuchet MS" panose="020B0603020202020204" pitchFamily="34" charset="0"/>
              </a:rPr>
            </a:br>
            <a:r>
              <a:rPr lang="en-US" sz="3500" b="1" dirty="0">
                <a:latin typeface="Trebuchet MS" panose="020B0603020202020204" pitchFamily="34" charset="0"/>
              </a:rPr>
              <a:t>(Interest-Bearing N/P – State 2001)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BD6BCA-ADE1-C5C2-BEDC-362BF511F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17</a:t>
            </a:fld>
            <a:endParaRPr lang="en-US" noProof="0" dirty="0"/>
          </a:p>
        </p:txBody>
      </p:sp>
      <p:pic>
        <p:nvPicPr>
          <p:cNvPr id="8" name="Picture 7" descr="A close-up of a math problem&#10;&#10;Description automatically generated">
            <a:extLst>
              <a:ext uri="{FF2B5EF4-FFF2-40B4-BE49-F238E27FC236}">
                <a16:creationId xmlns:a16="http://schemas.microsoft.com/office/drawing/2014/main" id="{26BDBD69-98FA-57FE-577C-2538657F3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37" y="2753638"/>
            <a:ext cx="11751921" cy="329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715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9590F-B2BF-8D22-1BA5-2C69E1E45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5369" y="629468"/>
            <a:ext cx="8761413" cy="1205861"/>
          </a:xfrm>
        </p:spPr>
        <p:txBody>
          <a:bodyPr/>
          <a:lstStyle/>
          <a:p>
            <a:pPr algn="ctr"/>
            <a:r>
              <a:rPr lang="en-US" sz="5000" b="1" dirty="0">
                <a:latin typeface="Trebuchet MS" panose="020B0603020202020204" pitchFamily="34" charset="0"/>
              </a:rPr>
              <a:t>Sample test question:</a:t>
            </a:r>
            <a:br>
              <a:rPr lang="en-US" sz="5000" b="1" dirty="0">
                <a:latin typeface="Trebuchet MS" panose="020B0603020202020204" pitchFamily="34" charset="0"/>
              </a:rPr>
            </a:br>
            <a:r>
              <a:rPr lang="en-US" sz="3500" b="1" dirty="0">
                <a:latin typeface="Trebuchet MS" panose="020B0603020202020204" pitchFamily="34" charset="0"/>
              </a:rPr>
              <a:t>(Non-Interest-Bearing N/P – State 2001)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BD6BCA-ADE1-C5C2-BEDC-362BF511F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18</a:t>
            </a:fld>
            <a:endParaRPr lang="en-US" noProof="0" dirty="0"/>
          </a:p>
        </p:txBody>
      </p:sp>
      <p:pic>
        <p:nvPicPr>
          <p:cNvPr id="5" name="Picture 4" descr="A close-up of a price list&#10;&#10;Description automatically generated">
            <a:extLst>
              <a:ext uri="{FF2B5EF4-FFF2-40B4-BE49-F238E27FC236}">
                <a16:creationId xmlns:a16="http://schemas.microsoft.com/office/drawing/2014/main" id="{2939E996-9B17-9B19-A2FE-F75963F2E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" y="2931090"/>
            <a:ext cx="12191652" cy="278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678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3050C-26CE-1706-EC85-C544039A5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438" y="413358"/>
            <a:ext cx="10121031" cy="1678487"/>
          </a:xfrm>
        </p:spPr>
        <p:txBody>
          <a:bodyPr/>
          <a:lstStyle/>
          <a:p>
            <a:pPr algn="ctr"/>
            <a:r>
              <a:rPr lang="en-US" sz="42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When a Note/Rec is accepted from a customer who needs more time to pay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85CDE3-D8C2-E615-F3C2-8ECA7427C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19</a:t>
            </a:fld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B1A304-86F4-9422-26F3-1347DD9028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01104" y="2567836"/>
            <a:ext cx="8663700" cy="3704803"/>
          </a:xfrm>
        </p:spPr>
        <p:txBody>
          <a:bodyPr>
            <a:normAutofit fontScale="92500"/>
          </a:bodyPr>
          <a:lstStyle/>
          <a:p>
            <a:pPr algn="l"/>
            <a:r>
              <a:rPr lang="en-US" sz="49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DR Note Receivable</a:t>
            </a:r>
          </a:p>
          <a:p>
            <a:pPr algn="l"/>
            <a:r>
              <a:rPr lang="en-US" sz="49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   CR Accts Rec.-Customer</a:t>
            </a:r>
          </a:p>
          <a:p>
            <a:pPr algn="l"/>
            <a:r>
              <a:rPr lang="en-US" sz="49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           Note #___ </a:t>
            </a:r>
          </a:p>
          <a:p>
            <a:pPr algn="l"/>
            <a:r>
              <a:rPr lang="en-US" sz="4000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(post to both  General Ledger and to customer page in A/R subsidiary ledger)</a:t>
            </a:r>
            <a:endParaRPr lang="en-US" sz="4000" dirty="0">
              <a:solidFill>
                <a:schemeClr val="tx2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algn="l"/>
            <a:endParaRPr lang="en-US" sz="35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0452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3050C-26CE-1706-EC85-C544039A5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53" y="973668"/>
            <a:ext cx="10121031" cy="706964"/>
          </a:xfrm>
        </p:spPr>
        <p:txBody>
          <a:bodyPr/>
          <a:lstStyle/>
          <a:p>
            <a:pPr algn="ctr"/>
            <a:r>
              <a:rPr lang="en-US" sz="55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When Note/Rec is repaid…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85CDE3-D8C2-E615-F3C2-8ECA7427C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20</a:t>
            </a:fld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B1A304-86F4-9422-26F3-1347DD9028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01104" y="2567836"/>
            <a:ext cx="8663700" cy="3704803"/>
          </a:xfrm>
        </p:spPr>
        <p:txBody>
          <a:bodyPr>
            <a:normAutofit/>
          </a:bodyPr>
          <a:lstStyle/>
          <a:p>
            <a:pPr algn="l"/>
            <a:r>
              <a:rPr lang="en-US" sz="49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DR Cash in Bank</a:t>
            </a:r>
          </a:p>
          <a:p>
            <a:pPr algn="l"/>
            <a:r>
              <a:rPr lang="en-US" sz="4900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   CR </a:t>
            </a:r>
            <a:r>
              <a:rPr lang="en-US" sz="49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Note Receivable</a:t>
            </a:r>
            <a:endParaRPr lang="en-US" sz="4900" dirty="0">
              <a:solidFill>
                <a:schemeClr val="tx2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algn="l"/>
            <a:r>
              <a:rPr lang="en-US" sz="49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           Receipt #___ </a:t>
            </a:r>
          </a:p>
          <a:p>
            <a:pPr algn="l"/>
            <a:endParaRPr lang="en-US" sz="35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8699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3050C-26CE-1706-EC85-C544039A5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53" y="973668"/>
            <a:ext cx="10121031" cy="706964"/>
          </a:xfrm>
        </p:spPr>
        <p:txBody>
          <a:bodyPr/>
          <a:lstStyle/>
          <a:p>
            <a:pPr algn="ctr"/>
            <a:r>
              <a:rPr lang="en-US" sz="45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If Note/Rec is NOT repaid…</a:t>
            </a:r>
            <a:br>
              <a:rPr lang="en-US" sz="45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</a:br>
            <a:r>
              <a:rPr lang="en-US" sz="45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it is DISHONORED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85CDE3-D8C2-E615-F3C2-8ECA7427C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21</a:t>
            </a:fld>
            <a:endParaRPr lang="en-US" noProof="0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62639E7-F8E4-8C83-4E06-ABE51051953C}"/>
              </a:ext>
            </a:extLst>
          </p:cNvPr>
          <p:cNvSpPr txBox="1">
            <a:spLocks/>
          </p:cNvSpPr>
          <p:nvPr/>
        </p:nvSpPr>
        <p:spPr>
          <a:xfrm>
            <a:off x="1014608" y="2857468"/>
            <a:ext cx="9757031" cy="37048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6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900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DR Accounts Receivable – Cust.</a:t>
            </a:r>
          </a:p>
          <a:p>
            <a:pPr algn="l"/>
            <a:r>
              <a:rPr lang="en-US" sz="4900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   CR Notes Receivable (face value)</a:t>
            </a:r>
          </a:p>
          <a:p>
            <a:pPr algn="l"/>
            <a:r>
              <a:rPr lang="en-US" sz="4900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   CR Interest Income</a:t>
            </a:r>
          </a:p>
          <a:p>
            <a:pPr algn="l"/>
            <a:r>
              <a:rPr lang="en-US" sz="4900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           Memo #___ </a:t>
            </a:r>
          </a:p>
          <a:p>
            <a:pPr algn="l"/>
            <a:r>
              <a:rPr lang="en-US" sz="4000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(though not paid, the interest is earned and should be recognized as income)</a:t>
            </a:r>
          </a:p>
          <a:p>
            <a:pPr algn="l"/>
            <a:endParaRPr lang="en-US" sz="35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0231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3050C-26CE-1706-EC85-C544039A5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53" y="973668"/>
            <a:ext cx="10121031" cy="706964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It may later be written off as uncollectible…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85CDE3-D8C2-E615-F3C2-8ECA7427C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22</a:t>
            </a:fld>
            <a:endParaRPr lang="en-US" noProof="0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62639E7-F8E4-8C83-4E06-ABE51051953C}"/>
              </a:ext>
            </a:extLst>
          </p:cNvPr>
          <p:cNvSpPr txBox="1">
            <a:spLocks/>
          </p:cNvSpPr>
          <p:nvPr/>
        </p:nvSpPr>
        <p:spPr>
          <a:xfrm>
            <a:off x="1014608" y="2857468"/>
            <a:ext cx="9757031" cy="37048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6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>
              <a:spcBef>
                <a:spcPts val="0"/>
              </a:spcBef>
              <a:spcAft>
                <a:spcPts val="0"/>
              </a:spcAft>
              <a:tabLst>
                <a:tab pos="228600" algn="l"/>
                <a:tab pos="2600325" algn="l"/>
              </a:tabLst>
            </a:pPr>
            <a:r>
              <a:rPr lang="en-US" sz="40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	</a:t>
            </a:r>
            <a:r>
              <a:rPr lang="en-US" sz="4500" b="1" dirty="0">
                <a:solidFill>
                  <a:srgbClr val="00008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DR Allow. for Uncollectible Accts.</a:t>
            </a:r>
          </a:p>
          <a:p>
            <a:pPr marR="0" lvl="0" algn="l">
              <a:spcBef>
                <a:spcPts val="0"/>
              </a:spcBef>
              <a:spcAft>
                <a:spcPts val="0"/>
              </a:spcAft>
              <a:tabLst>
                <a:tab pos="228600" algn="l"/>
                <a:tab pos="2600325" algn="l"/>
              </a:tabLst>
            </a:pPr>
            <a:r>
              <a:rPr lang="en-US" sz="4500" b="1" dirty="0">
                <a:solidFill>
                  <a:srgbClr val="00008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      CR A/R </a:t>
            </a:r>
            <a:r>
              <a:rPr lang="en-US" sz="4500" b="1" dirty="0">
                <a:solidFill>
                  <a:srgbClr val="00008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(for total P&amp;I) </a:t>
            </a:r>
          </a:p>
          <a:p>
            <a:pPr marR="0" lvl="0" algn="l">
              <a:spcBef>
                <a:spcPts val="0"/>
              </a:spcBef>
              <a:spcAft>
                <a:spcPts val="0"/>
              </a:spcAft>
              <a:tabLst>
                <a:tab pos="228600" algn="l"/>
                <a:tab pos="2600325" algn="l"/>
              </a:tabLst>
            </a:pPr>
            <a:endParaRPr lang="en-US" sz="35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algn="l"/>
            <a:r>
              <a:rPr lang="en-US" sz="2500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(The process shown may be important if the customer requests credit in the future or if collection is achieved later.)</a:t>
            </a:r>
          </a:p>
          <a:p>
            <a:pPr algn="l"/>
            <a:endParaRPr lang="en-US" sz="35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7592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23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500" dirty="0"/>
              <a:t>      SUCCESS!</a:t>
            </a:r>
          </a:p>
        </p:txBody>
      </p:sp>
      <p:pic>
        <p:nvPicPr>
          <p:cNvPr id="13314" name="Picture 2" descr="Check Mark Green | Great PowerPoint ClipArt for Presentations -  PresenterMedia.com">
            <a:extLst>
              <a:ext uri="{FF2B5EF4-FFF2-40B4-BE49-F238E27FC236}">
                <a16:creationId xmlns:a16="http://schemas.microsoft.com/office/drawing/2014/main" id="{CD36D335-45A7-E119-10BB-C634F7C88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7297">
            <a:off x="3592873" y="2567969"/>
            <a:ext cx="4843521" cy="477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6952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741836_Beginning of the year procedures_AAS_v5" id="{51CF042C-A21F-4772-ACB5-34142877F475}" vid="{78ABB5F0-5DDF-4844-A82C-FEADF47C5B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70D0EAE-52CD-493E-A174-3A7CD0E9C7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83CA34-C6E2-49BA-ACFF-78ADEC0C28FA}">
  <ds:schemaRefs>
    <ds:schemaRef ds:uri="http://purl.org/dc/elements/1.1/"/>
    <ds:schemaRef ds:uri="http://purl.org/dc/dcmitype/"/>
    <ds:schemaRef ds:uri="http://schemas.microsoft.com/office/2006/documentManagement/types"/>
    <ds:schemaRef ds:uri="http://purl.org/dc/terms/"/>
    <ds:schemaRef ds:uri="71af3243-3dd4-4a8d-8c0d-dd76da1f02a5"/>
    <ds:schemaRef ds:uri="16c05727-aa75-4e4a-9b5f-8a80a1165891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CB9AE35-8A31-4380-94A6-86E5DFCDD1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Beginning of the year procedures</Template>
  <TotalTime>1186</TotalTime>
  <Words>903</Words>
  <Application>Microsoft Office PowerPoint</Application>
  <PresentationFormat>Widescreen</PresentationFormat>
  <Paragraphs>135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Century Gothic</vt:lpstr>
      <vt:lpstr>Symbol</vt:lpstr>
      <vt:lpstr>Trebuchet MS</vt:lpstr>
      <vt:lpstr>Wingdings 3</vt:lpstr>
      <vt:lpstr>Ion Boardroom</vt:lpstr>
      <vt:lpstr>PowerPoint Presentation</vt:lpstr>
      <vt:lpstr>Promissory Notes and Interest</vt:lpstr>
      <vt:lpstr>Notes Payable vs.  Notes Receivable</vt:lpstr>
      <vt:lpstr>Sample Promissory Note  (Cent.21 p.425)</vt:lpstr>
      <vt:lpstr>Notes Terms</vt:lpstr>
      <vt:lpstr>Calculating Interest</vt:lpstr>
      <vt:lpstr>Calculating Interest</vt:lpstr>
      <vt:lpstr>Calculating Interest for a partial year: simply express the T as a fraction</vt:lpstr>
      <vt:lpstr>360 Days vs. 365 Days</vt:lpstr>
      <vt:lpstr>RecordingInterest</vt:lpstr>
      <vt:lpstr>Note Classification</vt:lpstr>
      <vt:lpstr>Issuing a Note Payable</vt:lpstr>
      <vt:lpstr>Interest Bearing Note Payable</vt:lpstr>
      <vt:lpstr>Non-Interest Bearing  Note Payable facts</vt:lpstr>
      <vt:lpstr>Issuing a Non-Interest Bearing N/P</vt:lpstr>
      <vt:lpstr>Discount on N/P (DON/P)</vt:lpstr>
      <vt:lpstr>Sample test question: (Interest-Bearing N/P – State 2001)</vt:lpstr>
      <vt:lpstr>Sample test question: (Non-Interest-Bearing N/P – State 2001)</vt:lpstr>
      <vt:lpstr>When a Note/Rec is accepted from a customer who needs more time to pay</vt:lpstr>
      <vt:lpstr>When Note/Rec is repaid…</vt:lpstr>
      <vt:lpstr>If Note/Rec is NOT repaid… it is DISHONORED</vt:lpstr>
      <vt:lpstr>It may later be written off as uncollectible…</vt:lpstr>
      <vt:lpstr>      SUCCESS!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Promissory Notes &amp; Interest</dc:title>
  <dc:creator>Kay Whitton</dc:creator>
  <cp:lastModifiedBy>Kay Whitton</cp:lastModifiedBy>
  <cp:revision>11</cp:revision>
  <dcterms:created xsi:type="dcterms:W3CDTF">2024-05-08T01:17:48Z</dcterms:created>
  <dcterms:modified xsi:type="dcterms:W3CDTF">2024-05-08T21:03:58Z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