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7" r:id="rId6"/>
    <p:sldId id="273" r:id="rId7"/>
    <p:sldId id="274" r:id="rId8"/>
    <p:sldId id="277" r:id="rId9"/>
    <p:sldId id="275" r:id="rId10"/>
    <p:sldId id="278" r:id="rId11"/>
    <p:sldId id="279" r:id="rId12"/>
    <p:sldId id="280" r:id="rId13"/>
    <p:sldId id="257" r:id="rId14"/>
    <p:sldId id="265" r:id="rId15"/>
    <p:sldId id="281" r:id="rId16"/>
    <p:sldId id="282" r:id="rId17"/>
    <p:sldId id="271" r:id="rId18"/>
    <p:sldId id="284" r:id="rId19"/>
    <p:sldId id="283" r:id="rId20"/>
    <p:sldId id="262" r:id="rId21"/>
    <p:sldId id="285" r:id="rId22"/>
    <p:sldId id="28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>
        <p:scale>
          <a:sx n="51" d="100"/>
          <a:sy n="51" d="100"/>
        </p:scale>
        <p:origin x="11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88E63-D463-4A62-BD6B-2427648B36D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570223-97DD-4A0E-B734-4260A4BA8741}">
      <dgm:prSet custT="1"/>
      <dgm:spPr>
        <a:solidFill>
          <a:schemeClr val="bg1">
            <a:lumMod val="95000"/>
          </a:schemeClr>
        </a:solidFill>
        <a:ln w="25400">
          <a:solidFill>
            <a:schemeClr val="accent1"/>
          </a:solidFill>
        </a:ln>
      </dgm:spPr>
      <dgm:t>
        <a:bodyPr/>
        <a:lstStyle/>
        <a:p>
          <a:r>
            <a:rPr lang="en-US" sz="2400" dirty="0">
              <a:solidFill>
                <a:schemeClr val="tx2"/>
              </a:solidFill>
              <a:latin typeface="Trebuchet MS" panose="020B0603020202020204" pitchFamily="34" charset="0"/>
            </a:rPr>
            <a:t>(a/k/a </a:t>
          </a:r>
          <a:r>
            <a:rPr lang="en-US" sz="2400" u="sng" dirty="0">
              <a:solidFill>
                <a:schemeClr val="tx2"/>
              </a:solidFill>
              <a:latin typeface="Trebuchet MS" panose="020B0603020202020204" pitchFamily="34" charset="0"/>
            </a:rPr>
            <a:t>book inventory</a:t>
          </a:r>
          <a:r>
            <a:rPr lang="en-US" sz="2400" dirty="0">
              <a:solidFill>
                <a:schemeClr val="tx2"/>
              </a:solidFill>
              <a:latin typeface="Trebuchet MS" panose="020B0603020202020204" pitchFamily="34" charset="0"/>
            </a:rPr>
            <a:t>) continuous record of increases, decreases, and amt. on hand</a:t>
          </a:r>
        </a:p>
      </dgm:t>
    </dgm:pt>
    <dgm:pt modelId="{A65A4AAC-2275-4EDE-B5B3-450EBF4C8D49}" type="parTrans" cxnId="{62E518C9-AEDE-4C2D-B0FC-BB18C471858E}">
      <dgm:prSet/>
      <dgm:spPr/>
      <dgm:t>
        <a:bodyPr/>
        <a:lstStyle/>
        <a:p>
          <a:endParaRPr lang="en-US" dirty="0"/>
        </a:p>
      </dgm:t>
    </dgm:pt>
    <dgm:pt modelId="{70D174E8-565D-4522-87EE-AE68B4F0BD0B}" type="sibTrans" cxnId="{62E518C9-AEDE-4C2D-B0FC-BB18C471858E}">
      <dgm:prSet phldrT="01" phldr="0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01</a:t>
          </a:r>
          <a:endParaRPr lang="en-US" dirty="0"/>
        </a:p>
      </dgm:t>
    </dgm:pt>
    <dgm:pt modelId="{A2BF278C-D55E-4279-8688-5C458B40FD2A}">
      <dgm:prSet custT="1"/>
      <dgm:spPr>
        <a:solidFill>
          <a:schemeClr val="bg1">
            <a:lumMod val="95000"/>
          </a:schemeClr>
        </a:solidFill>
        <a:ln w="25400">
          <a:solidFill>
            <a:schemeClr val="accent3"/>
          </a:solidFill>
        </a:ln>
      </dgm:spPr>
      <dgm:t>
        <a:bodyPr/>
        <a:lstStyle/>
        <a:p>
          <a:r>
            <a:rPr lang="en-US" sz="2400" u="none" dirty="0">
              <a:solidFill>
                <a:schemeClr val="tx2"/>
              </a:solidFill>
              <a:latin typeface="Trebuchet MS" panose="020B0603020202020204" pitchFamily="34" charset="0"/>
            </a:rPr>
            <a:t>The perpetual inventory is corrected </a:t>
          </a:r>
          <a:r>
            <a:rPr lang="en-US" sz="2400" dirty="0">
              <a:solidFill>
                <a:schemeClr val="tx2"/>
              </a:solidFill>
              <a:latin typeface="Trebuchet MS" panose="020B0603020202020204" pitchFamily="34" charset="0"/>
            </a:rPr>
            <a:t>per the actual periodic inventory</a:t>
          </a:r>
          <a:endParaRPr lang="en-US" sz="2400" dirty="0">
            <a:solidFill>
              <a:schemeClr val="tx1"/>
            </a:solidFill>
          </a:endParaRPr>
        </a:p>
      </dgm:t>
    </dgm:pt>
    <dgm:pt modelId="{2FC36560-8BD2-4BD2-9DC8-2A6432EF3AFB}" type="parTrans" cxnId="{0014B138-45FB-4DB6-B21D-94187F51E868}">
      <dgm:prSet/>
      <dgm:spPr/>
      <dgm:t>
        <a:bodyPr/>
        <a:lstStyle/>
        <a:p>
          <a:endParaRPr lang="en-US" dirty="0"/>
        </a:p>
      </dgm:t>
    </dgm:pt>
    <dgm:pt modelId="{60A94522-AD41-44E1-8F03-53506B69B410}" type="sibTrans" cxnId="{0014B138-45FB-4DB6-B21D-94187F51E868}">
      <dgm:prSet phldrT="02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02</a:t>
          </a:r>
          <a:endParaRPr lang="en-US" dirty="0"/>
        </a:p>
      </dgm:t>
    </dgm:pt>
    <dgm:pt modelId="{D851DA90-81BC-4740-8E03-07F451BC5A78}">
      <dgm:prSet custT="1"/>
      <dgm:spPr>
        <a:solidFill>
          <a:schemeClr val="bg1">
            <a:lumMod val="95000"/>
          </a:schemeClr>
        </a:solidFill>
        <a:ln w="25400">
          <a:solidFill>
            <a:schemeClr val="accent5"/>
          </a:solidFill>
        </a:ln>
      </dgm:spPr>
      <dgm:t>
        <a:bodyPr/>
        <a:lstStyle/>
        <a:p>
          <a:r>
            <a:rPr lang="en-US" sz="2400" dirty="0">
              <a:solidFill>
                <a:schemeClr val="tx2"/>
              </a:solidFill>
              <a:latin typeface="Trebuchet MS" panose="020B0603020202020204" pitchFamily="34" charset="0"/>
            </a:rPr>
            <a:t>PURCHASES acct isn’t used; COGS account instead</a:t>
          </a:r>
          <a:endParaRPr lang="en-US" sz="1900" dirty="0">
            <a:solidFill>
              <a:schemeClr val="tx2"/>
            </a:solidFill>
            <a:latin typeface="Trebuchet MS" panose="020B0603020202020204" pitchFamily="34" charset="0"/>
          </a:endParaRPr>
        </a:p>
        <a:p>
          <a:r>
            <a:rPr lang="en-US" sz="1900" dirty="0">
              <a:solidFill>
                <a:schemeClr val="tx2"/>
              </a:solidFill>
              <a:latin typeface="Trebuchet MS" panose="020B0603020202020204" pitchFamily="34" charset="0"/>
            </a:rPr>
            <a:t>(not category)</a:t>
          </a:r>
          <a:endParaRPr lang="en-US" sz="2400" dirty="0">
            <a:solidFill>
              <a:schemeClr val="tx1"/>
            </a:solidFill>
          </a:endParaRPr>
        </a:p>
      </dgm:t>
    </dgm:pt>
    <dgm:pt modelId="{D7E4078D-93EB-427C-897D-FBF58FB30D35}" type="parTrans" cxnId="{EFB57CC7-B68C-4F6B-AD09-858FFEBD81FA}">
      <dgm:prSet/>
      <dgm:spPr/>
      <dgm:t>
        <a:bodyPr/>
        <a:lstStyle/>
        <a:p>
          <a:endParaRPr lang="en-US" dirty="0"/>
        </a:p>
      </dgm:t>
    </dgm:pt>
    <dgm:pt modelId="{70ED6DE1-1820-4B6A-8B95-9D146564E344}" type="sibTrans" cxnId="{EFB57CC7-B68C-4F6B-AD09-858FFEBD81FA}">
      <dgm:prSet phldrT="03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5B720CB1-982E-452E-AC13-893FC213A62B}" type="pres">
      <dgm:prSet presAssocID="{6F088E63-D463-4A62-BD6B-2427648B36DE}" presName="Name0" presStyleCnt="0">
        <dgm:presLayoutVars>
          <dgm:animLvl val="lvl"/>
          <dgm:resizeHandles val="exact"/>
        </dgm:presLayoutVars>
      </dgm:prSet>
      <dgm:spPr/>
    </dgm:pt>
    <dgm:pt modelId="{F113B027-FC5F-43E9-8DEF-A37F8B9C828D}" type="pres">
      <dgm:prSet presAssocID="{C5570223-97DD-4A0E-B734-4260A4BA8741}" presName="compositeNode" presStyleCnt="0">
        <dgm:presLayoutVars>
          <dgm:bulletEnabled val="1"/>
        </dgm:presLayoutVars>
      </dgm:prSet>
      <dgm:spPr/>
    </dgm:pt>
    <dgm:pt modelId="{14852560-9294-411E-A8EA-76E9787C7EDD}" type="pres">
      <dgm:prSet presAssocID="{C5570223-97DD-4A0E-B734-4260A4BA8741}" presName="bgRect" presStyleLbl="alignNode1" presStyleIdx="0" presStyleCnt="3" custScaleY="216208" custLinFactNeighborX="4336" custLinFactNeighborY="32541"/>
      <dgm:spPr/>
    </dgm:pt>
    <dgm:pt modelId="{4115FB15-D11B-4937-98FB-E1DFA3C867ED}" type="pres">
      <dgm:prSet presAssocID="{70D174E8-565D-4522-87EE-AE68B4F0BD0B}" presName="sibTransNodeRect" presStyleLbl="alignNode1" presStyleIdx="0" presStyleCnt="3" custLinFactY="-4500" custLinFactNeighborX="6813" custLinFactNeighborY="-100000">
        <dgm:presLayoutVars>
          <dgm:chMax val="0"/>
          <dgm:bulletEnabled val="1"/>
        </dgm:presLayoutVars>
      </dgm:prSet>
      <dgm:spPr/>
    </dgm:pt>
    <dgm:pt modelId="{E9E2315E-8B53-48E2-B8AB-3657D19AF059}" type="pres">
      <dgm:prSet presAssocID="{C5570223-97DD-4A0E-B734-4260A4BA8741}" presName="nodeRect" presStyleLbl="alignNode1" presStyleIdx="0" presStyleCnt="3">
        <dgm:presLayoutVars>
          <dgm:bulletEnabled val="1"/>
        </dgm:presLayoutVars>
      </dgm:prSet>
      <dgm:spPr/>
    </dgm:pt>
    <dgm:pt modelId="{1CE5DFDD-AC09-42F6-82F7-C1A4F0448DC6}" type="pres">
      <dgm:prSet presAssocID="{70D174E8-565D-4522-87EE-AE68B4F0BD0B}" presName="sibTrans" presStyleCnt="0"/>
      <dgm:spPr/>
    </dgm:pt>
    <dgm:pt modelId="{05E94FD9-2908-46C7-82E1-9E95AD54AB49}" type="pres">
      <dgm:prSet presAssocID="{A2BF278C-D55E-4279-8688-5C458B40FD2A}" presName="compositeNode" presStyleCnt="0">
        <dgm:presLayoutVars>
          <dgm:bulletEnabled val="1"/>
        </dgm:presLayoutVars>
      </dgm:prSet>
      <dgm:spPr/>
    </dgm:pt>
    <dgm:pt modelId="{26DB1354-637C-4E09-9B9C-5B28D70EF621}" type="pres">
      <dgm:prSet presAssocID="{A2BF278C-D55E-4279-8688-5C458B40FD2A}" presName="bgRect" presStyleLbl="alignNode1" presStyleIdx="1" presStyleCnt="3" custScaleY="184249" custLinFactNeighborX="2477" custLinFactNeighborY="19401"/>
      <dgm:spPr/>
    </dgm:pt>
    <dgm:pt modelId="{C909839B-B5B3-4727-9B00-1D6467BF744D}" type="pres">
      <dgm:prSet presAssocID="{60A94522-AD41-44E1-8F03-53506B69B410}" presName="sibTransNodeRect" presStyleLbl="alignNode1" presStyleIdx="1" presStyleCnt="3" custLinFactNeighborX="4336" custLinFactNeighborY="-3871">
        <dgm:presLayoutVars>
          <dgm:chMax val="0"/>
          <dgm:bulletEnabled val="1"/>
        </dgm:presLayoutVars>
      </dgm:prSet>
      <dgm:spPr/>
    </dgm:pt>
    <dgm:pt modelId="{F8694EB7-8038-4B65-B2EB-CEFF80F8AA9E}" type="pres">
      <dgm:prSet presAssocID="{A2BF278C-D55E-4279-8688-5C458B40FD2A}" presName="nodeRect" presStyleLbl="alignNode1" presStyleIdx="1" presStyleCnt="3">
        <dgm:presLayoutVars>
          <dgm:bulletEnabled val="1"/>
        </dgm:presLayoutVars>
      </dgm:prSet>
      <dgm:spPr/>
    </dgm:pt>
    <dgm:pt modelId="{6D2F7D93-732E-4E67-BD82-C3F6005BE84C}" type="pres">
      <dgm:prSet presAssocID="{60A94522-AD41-44E1-8F03-53506B69B410}" presName="sibTrans" presStyleCnt="0"/>
      <dgm:spPr/>
    </dgm:pt>
    <dgm:pt modelId="{E95CD539-4D64-48B9-8536-39D63736337A}" type="pres">
      <dgm:prSet presAssocID="{D851DA90-81BC-4740-8E03-07F451BC5A78}" presName="compositeNode" presStyleCnt="0">
        <dgm:presLayoutVars>
          <dgm:bulletEnabled val="1"/>
        </dgm:presLayoutVars>
      </dgm:prSet>
      <dgm:spPr/>
    </dgm:pt>
    <dgm:pt modelId="{494C585E-5794-4E0D-9974-0538E48E1A6F}" type="pres">
      <dgm:prSet presAssocID="{D851DA90-81BC-4740-8E03-07F451BC5A78}" presName="bgRect" presStyleLbl="alignNode1" presStyleIdx="2" presStyleCnt="3" custScaleY="159673" custLinFactNeighborX="3717" custLinFactNeighborY="40324"/>
      <dgm:spPr/>
    </dgm:pt>
    <dgm:pt modelId="{BAC68D42-CCA2-41BE-8259-6C10EEEE2B09}" type="pres">
      <dgm:prSet presAssocID="{70ED6DE1-1820-4B6A-8B95-9D146564E344}" presName="sibTransNodeRect" presStyleLbl="alignNode1" presStyleIdx="2" presStyleCnt="3" custLinFactNeighborX="3903" custLinFactNeighborY="43861">
        <dgm:presLayoutVars>
          <dgm:chMax val="0"/>
          <dgm:bulletEnabled val="1"/>
        </dgm:presLayoutVars>
      </dgm:prSet>
      <dgm:spPr/>
    </dgm:pt>
    <dgm:pt modelId="{89666C4A-BCAC-4F3B-AC95-42217247097F}" type="pres">
      <dgm:prSet presAssocID="{D851DA90-81BC-4740-8E03-07F451BC5A78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13384D2F-9A2D-4844-9EF4-A1E0504237C6}" type="presOf" srcId="{70D174E8-565D-4522-87EE-AE68B4F0BD0B}" destId="{4115FB15-D11B-4937-98FB-E1DFA3C867ED}" srcOrd="0" destOrd="0" presId="urn:microsoft.com/office/officeart/2016/7/layout/LinearBlockProcessNumbered"/>
    <dgm:cxn modelId="{782B2A38-C09E-47BF-86CD-C8AAEB8E5A18}" type="presOf" srcId="{60A94522-AD41-44E1-8F03-53506B69B410}" destId="{C909839B-B5B3-4727-9B00-1D6467BF744D}" srcOrd="0" destOrd="0" presId="urn:microsoft.com/office/officeart/2016/7/layout/LinearBlockProcessNumbered"/>
    <dgm:cxn modelId="{0014B138-45FB-4DB6-B21D-94187F51E868}" srcId="{6F088E63-D463-4A62-BD6B-2427648B36DE}" destId="{A2BF278C-D55E-4279-8688-5C458B40FD2A}" srcOrd="1" destOrd="0" parTransId="{2FC36560-8BD2-4BD2-9DC8-2A6432EF3AFB}" sibTransId="{60A94522-AD41-44E1-8F03-53506B69B410}"/>
    <dgm:cxn modelId="{4E7F6899-1DD6-41B4-BDFC-055D81276C54}" type="presOf" srcId="{A2BF278C-D55E-4279-8688-5C458B40FD2A}" destId="{26DB1354-637C-4E09-9B9C-5B28D70EF621}" srcOrd="0" destOrd="0" presId="urn:microsoft.com/office/officeart/2016/7/layout/LinearBlockProcessNumbered"/>
    <dgm:cxn modelId="{AB23D39B-AD8F-4A09-95B7-ECEDF7583DFD}" type="presOf" srcId="{A2BF278C-D55E-4279-8688-5C458B40FD2A}" destId="{F8694EB7-8038-4B65-B2EB-CEFF80F8AA9E}" srcOrd="1" destOrd="0" presId="urn:microsoft.com/office/officeart/2016/7/layout/LinearBlockProcessNumbered"/>
    <dgm:cxn modelId="{06CC92A2-A7EF-4399-B162-96B263CE121D}" type="presOf" srcId="{D851DA90-81BC-4740-8E03-07F451BC5A78}" destId="{89666C4A-BCAC-4F3B-AC95-42217247097F}" srcOrd="1" destOrd="0" presId="urn:microsoft.com/office/officeart/2016/7/layout/LinearBlockProcessNumbered"/>
    <dgm:cxn modelId="{FB98D9AE-7EA4-4E0C-A440-8AB399B977CD}" type="presOf" srcId="{C5570223-97DD-4A0E-B734-4260A4BA8741}" destId="{E9E2315E-8B53-48E2-B8AB-3657D19AF059}" srcOrd="1" destOrd="0" presId="urn:microsoft.com/office/officeart/2016/7/layout/LinearBlockProcessNumbered"/>
    <dgm:cxn modelId="{C1273BBB-1FA4-4A7A-9519-519AF7473407}" type="presOf" srcId="{70ED6DE1-1820-4B6A-8B95-9D146564E344}" destId="{BAC68D42-CCA2-41BE-8259-6C10EEEE2B09}" srcOrd="0" destOrd="0" presId="urn:microsoft.com/office/officeart/2016/7/layout/LinearBlockProcessNumbered"/>
    <dgm:cxn modelId="{EFB57CC7-B68C-4F6B-AD09-858FFEBD81FA}" srcId="{6F088E63-D463-4A62-BD6B-2427648B36DE}" destId="{D851DA90-81BC-4740-8E03-07F451BC5A78}" srcOrd="2" destOrd="0" parTransId="{D7E4078D-93EB-427C-897D-FBF58FB30D35}" sibTransId="{70ED6DE1-1820-4B6A-8B95-9D146564E344}"/>
    <dgm:cxn modelId="{62E518C9-AEDE-4C2D-B0FC-BB18C471858E}" srcId="{6F088E63-D463-4A62-BD6B-2427648B36DE}" destId="{C5570223-97DD-4A0E-B734-4260A4BA8741}" srcOrd="0" destOrd="0" parTransId="{A65A4AAC-2275-4EDE-B5B3-450EBF4C8D49}" sibTransId="{70D174E8-565D-4522-87EE-AE68B4F0BD0B}"/>
    <dgm:cxn modelId="{0752A8CA-C20B-45A6-9D46-44B281A53EDC}" type="presOf" srcId="{6F088E63-D463-4A62-BD6B-2427648B36DE}" destId="{5B720CB1-982E-452E-AC13-893FC213A62B}" srcOrd="0" destOrd="0" presId="urn:microsoft.com/office/officeart/2016/7/layout/LinearBlockProcessNumbered"/>
    <dgm:cxn modelId="{99137FD0-2012-48D3-91A2-81F62568620E}" type="presOf" srcId="{C5570223-97DD-4A0E-B734-4260A4BA8741}" destId="{14852560-9294-411E-A8EA-76E9787C7EDD}" srcOrd="0" destOrd="0" presId="urn:microsoft.com/office/officeart/2016/7/layout/LinearBlockProcessNumbered"/>
    <dgm:cxn modelId="{628C89D2-016C-4A6B-A076-15E102DE9AAA}" type="presOf" srcId="{D851DA90-81BC-4740-8E03-07F451BC5A78}" destId="{494C585E-5794-4E0D-9974-0538E48E1A6F}" srcOrd="0" destOrd="0" presId="urn:microsoft.com/office/officeart/2016/7/layout/LinearBlockProcessNumbered"/>
    <dgm:cxn modelId="{FBB8E318-CAEC-449C-9982-8716EFDDCF63}" type="presParOf" srcId="{5B720CB1-982E-452E-AC13-893FC213A62B}" destId="{F113B027-FC5F-43E9-8DEF-A37F8B9C828D}" srcOrd="0" destOrd="0" presId="urn:microsoft.com/office/officeart/2016/7/layout/LinearBlockProcessNumbered"/>
    <dgm:cxn modelId="{9CE06980-5D93-4158-861C-FE265A8BA00A}" type="presParOf" srcId="{F113B027-FC5F-43E9-8DEF-A37F8B9C828D}" destId="{14852560-9294-411E-A8EA-76E9787C7EDD}" srcOrd="0" destOrd="0" presId="urn:microsoft.com/office/officeart/2016/7/layout/LinearBlockProcessNumbered"/>
    <dgm:cxn modelId="{FC3095A3-4661-43A2-8385-BDC241E9A521}" type="presParOf" srcId="{F113B027-FC5F-43E9-8DEF-A37F8B9C828D}" destId="{4115FB15-D11B-4937-98FB-E1DFA3C867ED}" srcOrd="1" destOrd="0" presId="urn:microsoft.com/office/officeart/2016/7/layout/LinearBlockProcessNumbered"/>
    <dgm:cxn modelId="{8763A641-A302-448B-A465-9CF52DF03935}" type="presParOf" srcId="{F113B027-FC5F-43E9-8DEF-A37F8B9C828D}" destId="{E9E2315E-8B53-48E2-B8AB-3657D19AF059}" srcOrd="2" destOrd="0" presId="urn:microsoft.com/office/officeart/2016/7/layout/LinearBlockProcessNumbered"/>
    <dgm:cxn modelId="{0661D090-3BD6-4233-8236-ACF005E35F56}" type="presParOf" srcId="{5B720CB1-982E-452E-AC13-893FC213A62B}" destId="{1CE5DFDD-AC09-42F6-82F7-C1A4F0448DC6}" srcOrd="1" destOrd="0" presId="urn:microsoft.com/office/officeart/2016/7/layout/LinearBlockProcessNumbered"/>
    <dgm:cxn modelId="{4FA20706-35BA-428C-8C78-396B34271860}" type="presParOf" srcId="{5B720CB1-982E-452E-AC13-893FC213A62B}" destId="{05E94FD9-2908-46C7-82E1-9E95AD54AB49}" srcOrd="2" destOrd="0" presId="urn:microsoft.com/office/officeart/2016/7/layout/LinearBlockProcessNumbered"/>
    <dgm:cxn modelId="{DDB1A529-C344-49E7-B2D9-3EF93DD76D51}" type="presParOf" srcId="{05E94FD9-2908-46C7-82E1-9E95AD54AB49}" destId="{26DB1354-637C-4E09-9B9C-5B28D70EF621}" srcOrd="0" destOrd="0" presId="urn:microsoft.com/office/officeart/2016/7/layout/LinearBlockProcessNumbered"/>
    <dgm:cxn modelId="{C8CBE9C2-B506-49A2-9DA0-8DF80F7CBC29}" type="presParOf" srcId="{05E94FD9-2908-46C7-82E1-9E95AD54AB49}" destId="{C909839B-B5B3-4727-9B00-1D6467BF744D}" srcOrd="1" destOrd="0" presId="urn:microsoft.com/office/officeart/2016/7/layout/LinearBlockProcessNumbered"/>
    <dgm:cxn modelId="{C935B9BC-704A-4B49-85D4-7B3388A75212}" type="presParOf" srcId="{05E94FD9-2908-46C7-82E1-9E95AD54AB49}" destId="{F8694EB7-8038-4B65-B2EB-CEFF80F8AA9E}" srcOrd="2" destOrd="0" presId="urn:microsoft.com/office/officeart/2016/7/layout/LinearBlockProcessNumbered"/>
    <dgm:cxn modelId="{5091668B-ED0A-4C02-9F0F-B0CEDF470239}" type="presParOf" srcId="{5B720CB1-982E-452E-AC13-893FC213A62B}" destId="{6D2F7D93-732E-4E67-BD82-C3F6005BE84C}" srcOrd="3" destOrd="0" presId="urn:microsoft.com/office/officeart/2016/7/layout/LinearBlockProcessNumbered"/>
    <dgm:cxn modelId="{1B442388-0FD7-4C7C-9563-4C83CC1EAB7B}" type="presParOf" srcId="{5B720CB1-982E-452E-AC13-893FC213A62B}" destId="{E95CD539-4D64-48B9-8536-39D63736337A}" srcOrd="4" destOrd="0" presId="urn:microsoft.com/office/officeart/2016/7/layout/LinearBlockProcessNumbered"/>
    <dgm:cxn modelId="{B41BE287-754D-426A-9294-F333FF269110}" type="presParOf" srcId="{E95CD539-4D64-48B9-8536-39D63736337A}" destId="{494C585E-5794-4E0D-9974-0538E48E1A6F}" srcOrd="0" destOrd="0" presId="urn:microsoft.com/office/officeart/2016/7/layout/LinearBlockProcessNumbered"/>
    <dgm:cxn modelId="{1785C5B2-76B8-4D7F-A1D1-E7070EF6436D}" type="presParOf" srcId="{E95CD539-4D64-48B9-8536-39D63736337A}" destId="{BAC68D42-CCA2-41BE-8259-6C10EEEE2B09}" srcOrd="1" destOrd="0" presId="urn:microsoft.com/office/officeart/2016/7/layout/LinearBlockProcessNumbered"/>
    <dgm:cxn modelId="{3B992719-D977-4CC3-86A8-6F42895A7FD5}" type="presParOf" srcId="{E95CD539-4D64-48B9-8536-39D63736337A}" destId="{89666C4A-BCAC-4F3B-AC95-4221724709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2560-9294-411E-A8EA-76E9787C7EDD}">
      <dsp:nvSpPr>
        <dsp:cNvPr id="0" name=""/>
        <dsp:cNvSpPr/>
      </dsp:nvSpPr>
      <dsp:spPr>
        <a:xfrm>
          <a:off x="88183" y="-2"/>
          <a:ext cx="2022239" cy="5246691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rebuchet MS" panose="020B0603020202020204" pitchFamily="34" charset="0"/>
            </a:rPr>
            <a:t>(a/k/a </a:t>
          </a:r>
          <a:r>
            <a:rPr lang="en-US" sz="2400" u="sng" kern="1200" dirty="0">
              <a:solidFill>
                <a:schemeClr val="tx2"/>
              </a:solidFill>
              <a:latin typeface="Trebuchet MS" panose="020B0603020202020204" pitchFamily="34" charset="0"/>
            </a:rPr>
            <a:t>book inventory</a:t>
          </a:r>
          <a:r>
            <a:rPr lang="en-US" sz="2400" kern="1200" dirty="0">
              <a:solidFill>
                <a:schemeClr val="tx2"/>
              </a:solidFill>
              <a:latin typeface="Trebuchet MS" panose="020B0603020202020204" pitchFamily="34" charset="0"/>
            </a:rPr>
            <a:t>) continuous record of increases, decreases, and amt. on hand</a:t>
          </a:r>
        </a:p>
      </dsp:txBody>
      <dsp:txXfrm>
        <a:off x="88183" y="2098674"/>
        <a:ext cx="2022239" cy="3148015"/>
      </dsp:txXfrm>
    </dsp:sp>
    <dsp:sp modelId="{4115FB15-D11B-4937-98FB-E1DFA3C867ED}">
      <dsp:nvSpPr>
        <dsp:cNvPr id="0" name=""/>
        <dsp:cNvSpPr/>
      </dsp:nvSpPr>
      <dsp:spPr>
        <a:xfrm>
          <a:off x="138274" y="395644"/>
          <a:ext cx="2022239" cy="970674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01</a:t>
          </a:r>
          <a:endParaRPr lang="en-US" sz="4500" kern="1200" dirty="0"/>
        </a:p>
      </dsp:txBody>
      <dsp:txXfrm>
        <a:off x="138274" y="395644"/>
        <a:ext cx="2022239" cy="970674"/>
      </dsp:txXfrm>
    </dsp:sp>
    <dsp:sp modelId="{26DB1354-637C-4E09-9B9C-5B28D70EF621}">
      <dsp:nvSpPr>
        <dsp:cNvPr id="0" name=""/>
        <dsp:cNvSpPr/>
      </dsp:nvSpPr>
      <dsp:spPr>
        <a:xfrm>
          <a:off x="2234608" y="470799"/>
          <a:ext cx="2022239" cy="4471146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none" kern="1200" dirty="0">
              <a:solidFill>
                <a:schemeClr val="tx2"/>
              </a:solidFill>
              <a:latin typeface="Trebuchet MS" panose="020B0603020202020204" pitchFamily="34" charset="0"/>
            </a:rPr>
            <a:t>The perpetual inventory is corrected </a:t>
          </a:r>
          <a:r>
            <a:rPr lang="en-US" sz="2400" kern="1200" dirty="0">
              <a:solidFill>
                <a:schemeClr val="tx2"/>
              </a:solidFill>
              <a:latin typeface="Trebuchet MS" panose="020B0603020202020204" pitchFamily="34" charset="0"/>
            </a:rPr>
            <a:t>per the actual periodic inventory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234608" y="2259257"/>
        <a:ext cx="2022239" cy="2682688"/>
      </dsp:txXfrm>
    </dsp:sp>
    <dsp:sp modelId="{C909839B-B5B3-4727-9B00-1D6467BF744D}">
      <dsp:nvSpPr>
        <dsp:cNvPr id="0" name=""/>
        <dsp:cNvSpPr/>
      </dsp:nvSpPr>
      <dsp:spPr>
        <a:xfrm>
          <a:off x="2272202" y="984652"/>
          <a:ext cx="2022239" cy="9706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02</a:t>
          </a:r>
          <a:endParaRPr lang="en-US" sz="4500" kern="1200" dirty="0"/>
        </a:p>
      </dsp:txBody>
      <dsp:txXfrm>
        <a:off x="2272202" y="984652"/>
        <a:ext cx="2022239" cy="970674"/>
      </dsp:txXfrm>
    </dsp:sp>
    <dsp:sp modelId="{494C585E-5794-4E0D-9974-0538E48E1A6F}">
      <dsp:nvSpPr>
        <dsp:cNvPr id="0" name=""/>
        <dsp:cNvSpPr/>
      </dsp:nvSpPr>
      <dsp:spPr>
        <a:xfrm>
          <a:off x="4369035" y="978534"/>
          <a:ext cx="2022239" cy="3874764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752" tIns="0" rIns="199752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rebuchet MS" panose="020B0603020202020204" pitchFamily="34" charset="0"/>
            </a:rPr>
            <a:t>PURCHASES acct isn’t used; COGS account instead</a:t>
          </a:r>
          <a:endParaRPr lang="en-US" sz="1900" kern="1200" dirty="0">
            <a:solidFill>
              <a:schemeClr val="tx2"/>
            </a:solidFill>
            <a:latin typeface="Trebuchet MS" panose="020B0603020202020204" pitchFamily="34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2"/>
              </a:solidFill>
              <a:latin typeface="Trebuchet MS" panose="020B0603020202020204" pitchFamily="34" charset="0"/>
            </a:rPr>
            <a:t>(not category)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4369035" y="2528440"/>
        <a:ext cx="2022239" cy="2324858"/>
      </dsp:txXfrm>
    </dsp:sp>
    <dsp:sp modelId="{BAC68D42-CCA2-41BE-8259-6C10EEEE2B09}">
      <dsp:nvSpPr>
        <dsp:cNvPr id="0" name=""/>
        <dsp:cNvSpPr/>
      </dsp:nvSpPr>
      <dsp:spPr>
        <a:xfrm>
          <a:off x="4369035" y="1149783"/>
          <a:ext cx="2022239" cy="9706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99752" tIns="165100" rIns="199752" bIns="1651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03</a:t>
          </a:r>
          <a:endParaRPr lang="en-US" sz="4500" kern="1200" dirty="0"/>
        </a:p>
      </dsp:txBody>
      <dsp:txXfrm>
        <a:off x="4369035" y="1149783"/>
        <a:ext cx="2022239" cy="97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4/26/2024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4/26/2024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4/26/2024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4/26/2024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9160" y="1446590"/>
            <a:ext cx="8825658" cy="2677648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  <a:latin typeface="Trebuchet MS" panose="020B0603020202020204" pitchFamily="34" charset="0"/>
              </a:rPr>
              <a:t>UIL Accounting </a:t>
            </a:r>
            <a:br>
              <a:rPr lang="en-US" sz="54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Trebuchet MS" panose="020B0603020202020204" pitchFamily="34" charset="0"/>
              </a:rPr>
              <a:t>Regional Concept #3</a:t>
            </a:r>
            <a:br>
              <a:rPr lang="en-US" sz="54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Trebuchet MS" panose="020B0603020202020204" pitchFamily="34" charset="0"/>
              </a:rPr>
              <a:t>Inventory Costing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Kay Whitton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State contest director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8723-F88E-4F02-B1A9-D1224233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latin typeface="Trebuchet MS" panose="020B0603020202020204" pitchFamily="34" charset="0"/>
              </a:rPr>
              <a:t>Inventory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General 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Info…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200" y="1045028"/>
            <a:ext cx="6413863" cy="1005772"/>
          </a:xfrm>
        </p:spPr>
        <p:txBody>
          <a:bodyPr>
            <a:normAutofit/>
          </a:bodyPr>
          <a:lstStyle/>
          <a:p>
            <a:r>
              <a:rPr lang="en-US" sz="2400" spc="-3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Merchandise inventory (MI): largest asset of a merchandising biz. Reported on the BS &amp; IS</a:t>
            </a:r>
            <a:endParaRPr lang="en-US" sz="2400" spc="-3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9200" y="2190954"/>
            <a:ext cx="6413863" cy="94650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Accuracy of inventory amount assures gross profit and net income are reported correctly 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9198" y="3290685"/>
            <a:ext cx="6413863" cy="946509"/>
          </a:xfrm>
        </p:spPr>
        <p:txBody>
          <a:bodyPr>
            <a:noAutofit/>
          </a:bodyPr>
          <a:lstStyle/>
          <a:p>
            <a:r>
              <a:rPr lang="en-US" sz="2400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Computerized inventory; </a:t>
            </a:r>
            <a:r>
              <a:rPr lang="en-US" sz="2400" spc="-5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point-of-sale terminals</a:t>
            </a:r>
            <a:r>
              <a:rPr lang="en-US" sz="2400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read </a:t>
            </a:r>
            <a:r>
              <a:rPr lang="en-US" sz="2400" u="sng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Universal Product Codes</a:t>
            </a:r>
            <a:r>
              <a:rPr lang="en-US" sz="2400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(UPCs)</a:t>
            </a:r>
            <a:endParaRPr lang="en-US" sz="2400" spc="-5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9198" y="4358104"/>
            <a:ext cx="6413863" cy="94650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 err="1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Biz.’s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count inventory when low; hire inv. agents that specialize in taking inventories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9199" y="5460275"/>
            <a:ext cx="6413863" cy="946508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Determining the cost of an item is referred to as </a:t>
            </a:r>
            <a:r>
              <a:rPr lang="en-US" sz="24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costing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 item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718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7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8723-F88E-4F02-B1A9-D1224233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latin typeface="Trebuchet MS" panose="020B0603020202020204" pitchFamily="34" charset="0"/>
              </a:rPr>
              <a:t>More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Inventory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General </a:t>
            </a:r>
            <a:br>
              <a:rPr lang="en-US" sz="4800" b="1" dirty="0">
                <a:latin typeface="Trebuchet MS" panose="020B0603020202020204" pitchFamily="34" charset="0"/>
              </a:rPr>
            </a:br>
            <a:r>
              <a:rPr lang="en-US" sz="4800" b="1" dirty="0">
                <a:latin typeface="Trebuchet MS" panose="020B0603020202020204" pitchFamily="34" charset="0"/>
              </a:rPr>
              <a:t>Info…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200" y="1045028"/>
            <a:ext cx="6413863" cy="1005772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form used during a periodic inventory to record information is an </a:t>
            </a:r>
            <a:r>
              <a:rPr lang="en-US" sz="24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inventory record</a:t>
            </a:r>
            <a:endParaRPr lang="en-US" sz="24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9200" y="2190954"/>
            <a:ext cx="6413863" cy="946509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stock record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used to show kind of merchandise, qty rec’d, qty sold, &amp; balance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9198" y="3290685"/>
            <a:ext cx="6413863" cy="94650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file of stock records for all merchandise on hand is a </a:t>
            </a:r>
            <a:r>
              <a:rPr lang="en-US" sz="24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stock ledger</a:t>
            </a:r>
            <a:endParaRPr lang="en-US" sz="24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9198" y="4358104"/>
            <a:ext cx="6413863" cy="94650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Costs are not recorded on inventory records;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purchase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invoices are used to find unit prices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9199" y="5460275"/>
            <a:ext cx="6413863" cy="946508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spc="-5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The same inventory costing method</a:t>
            </a:r>
            <a:r>
              <a:rPr lang="en-US" sz="2400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must be used each fiscal period (</a:t>
            </a:r>
            <a:r>
              <a:rPr lang="en-US" sz="2400" u="sng" spc="-5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Consistent Reporting) </a:t>
            </a:r>
            <a:endParaRPr lang="en-US" sz="2400" spc="-5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-71821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red gas pump with a drop of oil in it&#10;&#10;Description automatically generated">
            <a:extLst>
              <a:ext uri="{FF2B5EF4-FFF2-40B4-BE49-F238E27FC236}">
                <a16:creationId xmlns:a16="http://schemas.microsoft.com/office/drawing/2014/main" id="{777A4C03-C107-EF66-7DDE-4E4831E73A9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t="913" b="913"/>
          <a:stretch>
            <a:fillRect/>
          </a:stretch>
        </p:blipFill>
        <p:spPr/>
      </p:pic>
      <p:pic>
        <p:nvPicPr>
          <p:cNvPr id="13" name="Picture Placeholder 12" descr="A cartoon of a milk carton&#10;&#10;Description automatically generated">
            <a:extLst>
              <a:ext uri="{FF2B5EF4-FFF2-40B4-BE49-F238E27FC236}">
                <a16:creationId xmlns:a16="http://schemas.microsoft.com/office/drawing/2014/main" id="{D0B6D06B-798B-26EC-77D0-6BAF9456998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t="13743" b="13743"/>
          <a:stretch>
            <a:fillRect/>
          </a:stretch>
        </p:blipFill>
        <p:spPr/>
      </p:pic>
      <p:pic>
        <p:nvPicPr>
          <p:cNvPr id="15" name="Picture Placeholder 14" descr="A pile of rocks on a white background&#10;&#10;Description automatically generated">
            <a:extLst>
              <a:ext uri="{FF2B5EF4-FFF2-40B4-BE49-F238E27FC236}">
                <a16:creationId xmlns:a16="http://schemas.microsoft.com/office/drawing/2014/main" id="{1919D7DE-D835-CB8E-A4DA-196F9918099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l="16750" r="16750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25A5AA3-740B-6B9A-8B0E-6B3E25F8B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92" y="1594022"/>
            <a:ext cx="3877145" cy="3917092"/>
          </a:xfrm>
        </p:spPr>
        <p:txBody>
          <a:bodyPr/>
          <a:lstStyle/>
          <a:p>
            <a:r>
              <a:rPr lang="en-US" sz="4400" dirty="0">
                <a:latin typeface="Trebuchet MS" panose="020B0603020202020204" pitchFamily="34" charset="0"/>
              </a:rPr>
              <a:t>Four Inventory Costing Methods used on UIL Accounting tests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6C41E-F305-5D97-0E6C-1DBE08C8B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7592" y="0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A59BF4-59AF-A613-CF9C-66CAFBA1E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6275" y="2351087"/>
            <a:ext cx="2325688" cy="1220015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FIFO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(first-in, 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first-out</a:t>
            </a:r>
            <a:r>
              <a:rPr lang="en-US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F10D309-6872-BCED-F2C8-4D986FB42A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7235" y="2351088"/>
            <a:ext cx="2325688" cy="1220014"/>
          </a:xfrm>
        </p:spPr>
        <p:txBody>
          <a:bodyPr>
            <a:normAutofit fontScale="77500" lnSpcReduction="20000"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LIFO</a:t>
            </a:r>
          </a:p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(last-in, </a:t>
            </a:r>
          </a:p>
          <a:p>
            <a:r>
              <a:rPr lang="en-US" sz="2700" b="1" dirty="0">
                <a:solidFill>
                  <a:schemeClr val="tx2"/>
                </a:solidFill>
                <a:latin typeface="Trebuchet MS" panose="020B0603020202020204" pitchFamily="34" charset="0"/>
              </a:rPr>
              <a:t>first-out)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EF2C56-A9F0-198A-E412-A3D68D188A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12259" y="5258547"/>
            <a:ext cx="2965622" cy="122001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Weighted Average</a:t>
            </a:r>
          </a:p>
          <a:p>
            <a:r>
              <a:rPr lang="en-US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(Total COGA / # units</a:t>
            </a:r>
          </a:p>
          <a:p>
            <a:r>
              <a:rPr lang="en-US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X # EI)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9FA3C5-DE60-6A82-07CC-B9E7E9A246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77881" y="5258548"/>
            <a:ext cx="2325688" cy="1220012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>
                <a:solidFill>
                  <a:schemeClr val="tx2"/>
                </a:solidFill>
                <a:latin typeface="Trebuchet MS" panose="020B0603020202020204" pitchFamily="34" charset="0"/>
              </a:rPr>
              <a:t>Specific ID</a:t>
            </a:r>
          </a:p>
          <a:p>
            <a:r>
              <a:rPr lang="en-US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(large-ticket </a:t>
            </a:r>
          </a:p>
          <a:p>
            <a:r>
              <a:rPr lang="en-US" sz="2000" b="1" dirty="0">
                <a:solidFill>
                  <a:schemeClr val="tx2"/>
                </a:solidFill>
                <a:latin typeface="Trebuchet MS" panose="020B0603020202020204" pitchFamily="34" charset="0"/>
              </a:rPr>
              <a:t>Items)</a:t>
            </a:r>
          </a:p>
        </p:txBody>
      </p:sp>
      <p:pic>
        <p:nvPicPr>
          <p:cNvPr id="21" name="Picture Placeholder 20" descr="A blue car with black wheels&#10;&#10;Description automatically generated">
            <a:extLst>
              <a:ext uri="{FF2B5EF4-FFF2-40B4-BE49-F238E27FC236}">
                <a16:creationId xmlns:a16="http://schemas.microsoft.com/office/drawing/2014/main" id="{EA9F3D8B-B591-4E40-F6E6-C9798F3AC19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5"/>
          <a:srcRect l="13832" r="138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3762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65B2-28DB-59C8-5155-06D4C52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65" y="709933"/>
            <a:ext cx="8761413" cy="1419491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Inventory Stock Record</a:t>
            </a:r>
            <a:endParaRPr lang="en-US" sz="3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CB85-FC97-C048-48C4-7550C739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9531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pic>
        <p:nvPicPr>
          <p:cNvPr id="5" name="Picture 4" descr="A table with numbers and a number of units&#10;&#10;Description automatically generated">
            <a:extLst>
              <a:ext uri="{FF2B5EF4-FFF2-40B4-BE49-F238E27FC236}">
                <a16:creationId xmlns:a16="http://schemas.microsoft.com/office/drawing/2014/main" id="{1F7C178C-9906-6D30-7111-233CDC68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87" y="2623217"/>
            <a:ext cx="8564755" cy="36552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C8AC3C-D8B8-288B-E272-D8B39A7773DC}"/>
              </a:ext>
            </a:extLst>
          </p:cNvPr>
          <p:cNvSpPr txBox="1"/>
          <p:nvPr/>
        </p:nvSpPr>
        <p:spPr>
          <a:xfrm>
            <a:off x="237995" y="2492816"/>
            <a:ext cx="31440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tx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Note the Formula:</a:t>
            </a:r>
          </a:p>
          <a:p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Beg. Inventory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+ Purchases</a:t>
            </a: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endParaRPr lang="en-US" sz="24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________________</a:t>
            </a:r>
          </a:p>
          <a:p>
            <a:r>
              <a:rPr lang="en-US" sz="24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= Cost of Goods Avail. For Sale </a:t>
            </a:r>
            <a:r>
              <a:rPr lang="en-US" sz="2000" b="1" spc="-50" dirty="0">
                <a:solidFill>
                  <a:schemeClr val="tx2"/>
                </a:solidFill>
                <a:latin typeface="Trebuchet MS" panose="020B0603020202020204" pitchFamily="34" charset="0"/>
              </a:rPr>
              <a:t>(COGA)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5945F2C-1FAA-A98E-6AC0-CFA855D6C59E}"/>
              </a:ext>
            </a:extLst>
          </p:cNvPr>
          <p:cNvSpPr/>
          <p:nvPr/>
        </p:nvSpPr>
        <p:spPr>
          <a:xfrm>
            <a:off x="3544866" y="5824603"/>
            <a:ext cx="2981194" cy="4538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6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65B2-28DB-59C8-5155-06D4C52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65" y="709933"/>
            <a:ext cx="8761413" cy="1419491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FIFO method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Ex. 17 units left in End. Inv.</a:t>
            </a:r>
            <a:endParaRPr lang="en-US" sz="3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CB85-FC97-C048-48C4-7550C739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pic>
        <p:nvPicPr>
          <p:cNvPr id="5" name="Picture 4" descr="A table with numbers and a number of units&#10;&#10;Description automatically generated">
            <a:extLst>
              <a:ext uri="{FF2B5EF4-FFF2-40B4-BE49-F238E27FC236}">
                <a16:creationId xmlns:a16="http://schemas.microsoft.com/office/drawing/2014/main" id="{1F7C178C-9906-6D30-7111-233CDC68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562" y="2304926"/>
            <a:ext cx="8564755" cy="36552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58036-B1CA-0DC0-C462-B1CFC3971E40}"/>
              </a:ext>
            </a:extLst>
          </p:cNvPr>
          <p:cNvSpPr txBox="1"/>
          <p:nvPr/>
        </p:nvSpPr>
        <p:spPr>
          <a:xfrm>
            <a:off x="5724395" y="5833550"/>
            <a:ext cx="5378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EI           17 units                                   - 184.52</a:t>
            </a:r>
          </a:p>
          <a:p>
            <a:r>
              <a:rPr lang="en-US" b="1" dirty="0">
                <a:solidFill>
                  <a:schemeClr val="tx2"/>
                </a:solidFill>
              </a:rPr>
              <a:t>= COGS    93 units sold                             978.18</a:t>
            </a:r>
          </a:p>
          <a:p>
            <a:r>
              <a:rPr lang="en-US" b="1" dirty="0">
                <a:solidFill>
                  <a:schemeClr val="tx2"/>
                </a:solidFill>
              </a:rPr>
              <a:t>                                                                   ======</a:t>
            </a: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C7FE90-F559-5AC8-3BEB-14E9706ADE01}"/>
              </a:ext>
            </a:extLst>
          </p:cNvPr>
          <p:cNvSpPr txBox="1"/>
          <p:nvPr/>
        </p:nvSpPr>
        <p:spPr>
          <a:xfrm>
            <a:off x="313149" y="2817723"/>
            <a:ext cx="2575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With FIFO, cover the first rows with your hand; add from bottom: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2 @ 11.20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+  1 @ 11.00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+14 @ 10.80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———-—————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= 17   184.52  E.I.</a:t>
            </a:r>
          </a:p>
        </p:txBody>
      </p:sp>
      <p:pic>
        <p:nvPicPr>
          <p:cNvPr id="10" name="Picture 9" descr="A black and white drawing of a cat&#10;&#10;Description automatically generated">
            <a:extLst>
              <a:ext uri="{FF2B5EF4-FFF2-40B4-BE49-F238E27FC236}">
                <a16:creationId xmlns:a16="http://schemas.microsoft.com/office/drawing/2014/main" id="{BD7D97D9-785F-E5C0-194F-1B57E20F2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66274" y="-6517"/>
            <a:ext cx="2090737" cy="688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8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65B2-28DB-59C8-5155-06D4C52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65" y="709933"/>
            <a:ext cx="8761413" cy="1419491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LIFO method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Ex. 17 units left in End. Inv.</a:t>
            </a:r>
            <a:endParaRPr lang="en-US" sz="3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CB85-FC97-C048-48C4-7550C739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0118" y="13013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5" name="Picture 4" descr="A table with numbers and a number of units&#10;&#10;Description automatically generated">
            <a:extLst>
              <a:ext uri="{FF2B5EF4-FFF2-40B4-BE49-F238E27FC236}">
                <a16:creationId xmlns:a16="http://schemas.microsoft.com/office/drawing/2014/main" id="{1F7C178C-9906-6D30-7111-233CDC68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562" y="2304926"/>
            <a:ext cx="8564755" cy="36552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58036-B1CA-0DC0-C462-B1CFC3971E40}"/>
              </a:ext>
            </a:extLst>
          </p:cNvPr>
          <p:cNvSpPr txBox="1"/>
          <p:nvPr/>
        </p:nvSpPr>
        <p:spPr>
          <a:xfrm>
            <a:off x="5724395" y="5821024"/>
            <a:ext cx="5378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EI           17 units                                   - 172.70</a:t>
            </a:r>
          </a:p>
          <a:p>
            <a:r>
              <a:rPr lang="en-US" b="1" dirty="0">
                <a:solidFill>
                  <a:schemeClr val="tx2"/>
                </a:solidFill>
              </a:rPr>
              <a:t>= COGS    93 units sold                             990.00</a:t>
            </a:r>
          </a:p>
          <a:p>
            <a:r>
              <a:rPr lang="en-US" b="1" dirty="0">
                <a:solidFill>
                  <a:schemeClr val="tx2"/>
                </a:solidFill>
              </a:rPr>
              <a:t>                                                                   ======</a:t>
            </a: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C7FE90-F559-5AC8-3BEB-14E9706ADE01}"/>
              </a:ext>
            </a:extLst>
          </p:cNvPr>
          <p:cNvSpPr txBox="1"/>
          <p:nvPr/>
        </p:nvSpPr>
        <p:spPr>
          <a:xfrm>
            <a:off x="313149" y="2817723"/>
            <a:ext cx="2575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With LIFO, cover the lower rows with your hand; add from the top: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    3 @ 10.00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+  1 @ 10.10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+13 @ 10.20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———-—————</a:t>
            </a:r>
          </a:p>
          <a:p>
            <a:r>
              <a:rPr lang="en-US" sz="2200" b="1" dirty="0">
                <a:solidFill>
                  <a:schemeClr val="tx2"/>
                </a:solidFill>
                <a:latin typeface="Trebuchet MS" panose="020B0603020202020204" pitchFamily="34" charset="0"/>
              </a:rPr>
              <a:t>= 17   172.70  E.I.</a:t>
            </a:r>
          </a:p>
        </p:txBody>
      </p:sp>
      <p:pic>
        <p:nvPicPr>
          <p:cNvPr id="10" name="Picture 9" descr="A black and white drawing of a cat&#10;&#10;Description automatically generated">
            <a:extLst>
              <a:ext uri="{FF2B5EF4-FFF2-40B4-BE49-F238E27FC236}">
                <a16:creationId xmlns:a16="http://schemas.microsoft.com/office/drawing/2014/main" id="{BD7D97D9-785F-E5C0-194F-1B57E20F2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38937" y="2289479"/>
            <a:ext cx="1521179" cy="50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7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65B2-28DB-59C8-5155-06D4C52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65" y="709933"/>
            <a:ext cx="8761413" cy="1419491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Weighted Average method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Ex. 17 units left in End. Inv.</a:t>
            </a:r>
            <a:endParaRPr lang="en-US" sz="3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CB85-FC97-C048-48C4-7550C739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0118" y="13013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pic>
        <p:nvPicPr>
          <p:cNvPr id="5" name="Picture 4" descr="A table with numbers and a number of units&#10;&#10;Description automatically generated">
            <a:extLst>
              <a:ext uri="{FF2B5EF4-FFF2-40B4-BE49-F238E27FC236}">
                <a16:creationId xmlns:a16="http://schemas.microsoft.com/office/drawing/2014/main" id="{1F7C178C-9906-6D30-7111-233CDC68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562" y="2304926"/>
            <a:ext cx="8564755" cy="36552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58036-B1CA-0DC0-C462-B1CFC3971E40}"/>
              </a:ext>
            </a:extLst>
          </p:cNvPr>
          <p:cNvSpPr txBox="1"/>
          <p:nvPr/>
        </p:nvSpPr>
        <p:spPr>
          <a:xfrm>
            <a:off x="5685971" y="5557977"/>
            <a:ext cx="5378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                                      10.57 avg..</a:t>
            </a:r>
          </a:p>
          <a:p>
            <a:r>
              <a:rPr lang="en-US" b="1" dirty="0">
                <a:solidFill>
                  <a:schemeClr val="tx2"/>
                </a:solidFill>
              </a:rPr>
              <a:t>     EI           17 units                                   - 179.69</a:t>
            </a:r>
          </a:p>
          <a:p>
            <a:r>
              <a:rPr lang="en-US" b="1" dirty="0">
                <a:solidFill>
                  <a:schemeClr val="tx2"/>
                </a:solidFill>
              </a:rPr>
              <a:t>= COGS    93 units sold                              983.01</a:t>
            </a:r>
          </a:p>
          <a:p>
            <a:r>
              <a:rPr lang="en-US" b="1" dirty="0">
                <a:solidFill>
                  <a:schemeClr val="tx2"/>
                </a:solidFill>
              </a:rPr>
              <a:t>                                                                   ======</a:t>
            </a: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C7FE90-F559-5AC8-3BEB-14E9706ADE01}"/>
              </a:ext>
            </a:extLst>
          </p:cNvPr>
          <p:cNvSpPr txBox="1"/>
          <p:nvPr/>
        </p:nvSpPr>
        <p:spPr>
          <a:xfrm>
            <a:off x="310947" y="2670192"/>
            <a:ext cx="2575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With weighted average, divide the COGA $ amt by # COGA units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1162.70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÷   110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=    10.57 /unit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X     17    units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=    179.69  E.I.</a:t>
            </a:r>
          </a:p>
        </p:txBody>
      </p:sp>
    </p:spTree>
    <p:extLst>
      <p:ext uri="{BB962C8B-B14F-4D97-AF65-F5344CB8AC3E}">
        <p14:creationId xmlns:p14="http://schemas.microsoft.com/office/powerpoint/2010/main" val="977587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65B2-28DB-59C8-5155-06D4C5201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65" y="709933"/>
            <a:ext cx="8761413" cy="1419491"/>
          </a:xfrm>
        </p:spPr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Specific ID method</a:t>
            </a:r>
            <a:br>
              <a:rPr lang="en-US" sz="5500" b="1" dirty="0">
                <a:latin typeface="Trebuchet MS" panose="020B0603020202020204" pitchFamily="34" charset="0"/>
              </a:rPr>
            </a:b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Ex. 17 units left in End. Inv.</a:t>
            </a:r>
            <a:endParaRPr lang="en-US" sz="3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CB85-FC97-C048-48C4-7550C739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0118" y="130136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pic>
        <p:nvPicPr>
          <p:cNvPr id="5" name="Picture 4" descr="A table with numbers and a number of units&#10;&#10;Description automatically generated">
            <a:extLst>
              <a:ext uri="{FF2B5EF4-FFF2-40B4-BE49-F238E27FC236}">
                <a16:creationId xmlns:a16="http://schemas.microsoft.com/office/drawing/2014/main" id="{1F7C178C-9906-6D30-7111-233CDC68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562" y="2304926"/>
            <a:ext cx="8564755" cy="36552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58036-B1CA-0DC0-C462-B1CFC3971E40}"/>
              </a:ext>
            </a:extLst>
          </p:cNvPr>
          <p:cNvSpPr txBox="1"/>
          <p:nvPr/>
        </p:nvSpPr>
        <p:spPr>
          <a:xfrm>
            <a:off x="5685971" y="5557977"/>
            <a:ext cx="5378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     EI           17 units                                   - 181.00</a:t>
            </a:r>
          </a:p>
          <a:p>
            <a:r>
              <a:rPr lang="en-US" b="1" dirty="0">
                <a:solidFill>
                  <a:schemeClr val="tx2"/>
                </a:solidFill>
              </a:rPr>
              <a:t>= COGS    93 units sold                              981.70</a:t>
            </a:r>
          </a:p>
          <a:p>
            <a:r>
              <a:rPr lang="en-US" b="1" dirty="0">
                <a:solidFill>
                  <a:schemeClr val="tx2"/>
                </a:solidFill>
              </a:rPr>
              <a:t>                                                                   ======</a:t>
            </a:r>
          </a:p>
          <a:p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C7FE90-F559-5AC8-3BEB-14E9706ADE01}"/>
              </a:ext>
            </a:extLst>
          </p:cNvPr>
          <p:cNvSpPr txBox="1"/>
          <p:nvPr/>
        </p:nvSpPr>
        <p:spPr>
          <a:xfrm>
            <a:off x="310947" y="2670192"/>
            <a:ext cx="2575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Specific ID would have to provide the months of purchase of EI: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For ex.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2 in Jan. =  20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5 in Mar. =  53</a:t>
            </a:r>
          </a:p>
          <a:p>
            <a:r>
              <a:rPr lang="en-US" sz="24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10</a:t>
            </a:r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in Oct.= </a:t>
            </a:r>
            <a:r>
              <a:rPr lang="en-US" sz="24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108</a:t>
            </a: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 17    =        181 </a:t>
            </a:r>
          </a:p>
        </p:txBody>
      </p:sp>
    </p:spTree>
    <p:extLst>
      <p:ext uri="{BB962C8B-B14F-4D97-AF65-F5344CB8AC3E}">
        <p14:creationId xmlns:p14="http://schemas.microsoft.com/office/powerpoint/2010/main" val="30419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500" b="1" dirty="0">
                <a:latin typeface="Trebuchet MS" panose="020B0603020202020204" pitchFamily="34" charset="0"/>
              </a:rPr>
              <a:t>So EI changes based on costing method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7A04DE4-BF6C-FFF7-B140-A3389FCA4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06346"/>
              </p:ext>
            </p:extLst>
          </p:nvPr>
        </p:nvGraphicFramePr>
        <p:xfrm>
          <a:off x="1154953" y="2773933"/>
          <a:ext cx="9394824" cy="327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706">
                  <a:extLst>
                    <a:ext uri="{9D8B030D-6E8A-4147-A177-3AD203B41FA5}">
                      <a16:colId xmlns:a16="http://schemas.microsoft.com/office/drawing/2014/main" val="2240149851"/>
                    </a:ext>
                  </a:extLst>
                </a:gridCol>
                <a:gridCol w="2348706">
                  <a:extLst>
                    <a:ext uri="{9D8B030D-6E8A-4147-A177-3AD203B41FA5}">
                      <a16:colId xmlns:a16="http://schemas.microsoft.com/office/drawing/2014/main" val="957527884"/>
                    </a:ext>
                  </a:extLst>
                </a:gridCol>
                <a:gridCol w="2348706">
                  <a:extLst>
                    <a:ext uri="{9D8B030D-6E8A-4147-A177-3AD203B41FA5}">
                      <a16:colId xmlns:a16="http://schemas.microsoft.com/office/drawing/2014/main" val="4033584219"/>
                    </a:ext>
                  </a:extLst>
                </a:gridCol>
                <a:gridCol w="2348706">
                  <a:extLst>
                    <a:ext uri="{9D8B030D-6E8A-4147-A177-3AD203B41FA5}">
                      <a16:colId xmlns:a16="http://schemas.microsoft.com/office/drawing/2014/main" val="2364547956"/>
                    </a:ext>
                  </a:extLst>
                </a:gridCol>
              </a:tblGrid>
              <a:tr h="5926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COGA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-   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=   COGS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72276"/>
                  </a:ext>
                </a:extLst>
              </a:tr>
              <a:tr h="592653">
                <a:tc>
                  <a:txBody>
                    <a:bodyPr/>
                    <a:lstStyle/>
                    <a:p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FIFO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1162.70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184.52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978.18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9831"/>
                  </a:ext>
                </a:extLst>
              </a:tr>
              <a:tr h="592653">
                <a:tc>
                  <a:txBody>
                    <a:bodyPr/>
                    <a:lstStyle/>
                    <a:p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LIFO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1162.70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172.70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990.00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27539"/>
                  </a:ext>
                </a:extLst>
              </a:tr>
              <a:tr h="592653">
                <a:tc>
                  <a:txBody>
                    <a:bodyPr/>
                    <a:lstStyle/>
                    <a:p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Weighted Avg.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1162.70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179.69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983.01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261721"/>
                  </a:ext>
                </a:extLst>
              </a:tr>
              <a:tr h="9055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Specific ID</a:t>
                      </a:r>
                    </a:p>
                    <a:p>
                      <a:endParaRPr lang="en-US" sz="2500" b="1" dirty="0">
                        <a:solidFill>
                          <a:schemeClr val="tx2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1162.70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181.00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rPr>
                        <a:t>981.70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27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D910-12C6-474C-AE9A-EBF2857CD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46" y="1367654"/>
            <a:ext cx="4670696" cy="430663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700" dirty="0">
                <a:solidFill>
                  <a:schemeClr val="bg1"/>
                </a:solidFill>
                <a:latin typeface="Trebuchet MS" panose="020B0603020202020204" pitchFamily="34" charset="0"/>
              </a:rPr>
              <a:t>Here’s a basic inventory costing principle…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  <a:t>and a silly mnemonic</a:t>
            </a:r>
            <a:br>
              <a:rPr lang="en-US" sz="40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36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FI-FO - FIGHER</a:t>
            </a:r>
            <a:br>
              <a:rPr lang="en-US" sz="36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LI-FO - LOWER</a:t>
            </a:r>
            <a:b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en-US" sz="27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502255-8BD2-43EF-A167-C5C8FB49F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DD2B4-B372-0144-9E8A-188A2C9B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1612" y="9531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11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B54D4F-6D93-2856-113F-9D5830CE0AEC}"/>
              </a:ext>
            </a:extLst>
          </p:cNvPr>
          <p:cNvSpPr txBox="1"/>
          <p:nvPr/>
        </p:nvSpPr>
        <p:spPr>
          <a:xfrm>
            <a:off x="6333995" y="1367654"/>
            <a:ext cx="547804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periods of rising prices, </a:t>
            </a:r>
            <a:r>
              <a:rPr lang="en-US" sz="40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FIFO </a:t>
            </a: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 means </a:t>
            </a:r>
            <a:r>
              <a:rPr lang="en-US" sz="40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2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EI, GP, and NI</a:t>
            </a:r>
            <a:endParaRPr lang="en-US" sz="30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LIFO</a:t>
            </a: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method means </a:t>
            </a:r>
            <a:r>
              <a:rPr lang="en-US" sz="40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sz="40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EI, GP, and NI</a:t>
            </a:r>
          </a:p>
          <a:p>
            <a:endParaRPr lang="en-US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43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D910-12C6-474C-AE9A-EBF2857CD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46" y="1367654"/>
            <a:ext cx="4470279" cy="430663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Trebuchet MS" panose="020B0603020202020204" pitchFamily="34" charset="0"/>
              </a:rPr>
              <a:t>Whatever method is used to calculate EI, subtract COGS from Net Sales to get Gross Profit. </a:t>
            </a:r>
            <a:b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br>
              <a:rPr lang="en-US" sz="35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700" dirty="0">
                <a:solidFill>
                  <a:schemeClr val="bg1"/>
                </a:solidFill>
                <a:latin typeface="Trebuchet MS" panose="020B0603020202020204" pitchFamily="34" charset="0"/>
              </a:rPr>
              <a:t>(Info would have to be provided about # units sold at some price.)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502255-8BD2-43EF-A167-C5C8FB49F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DD2B4-B372-0144-9E8A-188A2C9B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1612" y="95312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C2F9B-AA99-1BFD-C241-8FACF7E30621}"/>
              </a:ext>
            </a:extLst>
          </p:cNvPr>
          <p:cNvSpPr txBox="1"/>
          <p:nvPr/>
        </p:nvSpPr>
        <p:spPr>
          <a:xfrm>
            <a:off x="6313119" y="1103560"/>
            <a:ext cx="54989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Ex. During the year </a:t>
            </a:r>
          </a:p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E-Fitness sold 93 units at $21.95 each. So,</a:t>
            </a:r>
          </a:p>
          <a:p>
            <a:endParaRPr lang="en-US" sz="3600" b="1" dirty="0">
              <a:solidFill>
                <a:schemeClr val="tx2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    NS    = 2041.35</a:t>
            </a:r>
          </a:p>
          <a:p>
            <a:pPr marL="571500" indent="-571500">
              <a:buFontTx/>
              <a:buChar char="-"/>
            </a:pPr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COGS</a:t>
            </a:r>
          </a:p>
          <a:p>
            <a:r>
              <a:rPr lang="en-US" sz="3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=  Gross Profit</a:t>
            </a:r>
          </a:p>
          <a:p>
            <a:endParaRPr lang="en-US" sz="3600" b="1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(Or the problem might not even say how many were sold, if it gave you the number of EI in the table…)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3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71B13-DFCA-5DF5-76C4-E6C57948C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260" y="687635"/>
            <a:ext cx="3755379" cy="6062598"/>
          </a:xfrm>
        </p:spPr>
        <p:txBody>
          <a:bodyPr>
            <a:noAutofit/>
          </a:bodyPr>
          <a:lstStyle/>
          <a:p>
            <a:r>
              <a:rPr lang="en-US" sz="2800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Multiply NS by whatever GP percentage is given in the problem (probably from a previous year) to calculate Gross Profit; then subtract GP from NS to get COGS. </a:t>
            </a:r>
          </a:p>
          <a:p>
            <a:r>
              <a:rPr lang="en-US" sz="2800" cap="none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using the formulas, </a:t>
            </a:r>
            <a:r>
              <a:rPr lang="en-US" sz="2800" cap="none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solve backward for E.I.</a:t>
            </a:r>
          </a:p>
          <a:p>
            <a:endParaRPr lang="en-US" sz="2800" cap="none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C015B-C7D1-3217-A020-34E9C2A0B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1F6B52-A20E-426B-B7E0-1B6AAB46C89F}"/>
              </a:ext>
            </a:extLst>
          </p:cNvPr>
          <p:cNvSpPr txBox="1">
            <a:spLocks/>
          </p:cNvSpPr>
          <p:nvPr/>
        </p:nvSpPr>
        <p:spPr bwMode="gray">
          <a:xfrm>
            <a:off x="1142429" y="1063416"/>
            <a:ext cx="4757329" cy="5311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000" dirty="0">
                <a:latin typeface="Trebuchet MS" panose="020B0603020202020204" pitchFamily="34" charset="0"/>
              </a:rPr>
              <a:t>Gross Profit Method of estimating Ending Inv.</a:t>
            </a:r>
          </a:p>
          <a:p>
            <a:endParaRPr lang="en-US" sz="2000" dirty="0">
              <a:latin typeface="Trebuchet MS" panose="020B0603020202020204" pitchFamily="34" charset="0"/>
            </a:endParaRPr>
          </a:p>
          <a:p>
            <a:r>
              <a:rPr lang="en-US" sz="5000" dirty="0">
                <a:latin typeface="Trebuchet MS" panose="020B0603020202020204" pitchFamily="34" charset="0"/>
              </a:rPr>
              <a:t>Key is knowing </a:t>
            </a:r>
          </a:p>
          <a:p>
            <a:r>
              <a:rPr lang="en-US" sz="4400" cap="none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 Sales = 100%</a:t>
            </a:r>
          </a:p>
          <a:p>
            <a:endParaRPr lang="en-US" sz="55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72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B52-A20E-426B-B7E0-1B6AAB46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01" y="948846"/>
            <a:ext cx="3767773" cy="4960307"/>
          </a:xfrm>
        </p:spPr>
        <p:txBody>
          <a:bodyPr/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45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 of Cost or Market method: </a:t>
            </a:r>
            <a:br>
              <a:rPr lang="en-US" sz="4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market value of inventory is lower than its cost, record </a:t>
            </a:r>
            <a:r>
              <a:rPr lang="en-US" sz="2800" u="sng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inventory</a:t>
            </a: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market value. </a:t>
            </a:r>
            <a:r>
              <a:rPr lang="en-US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(Info would have to be stated in the problem.)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6469F-A292-4492-BAAB-2F581AD4A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9670" y="1928699"/>
            <a:ext cx="2095046" cy="113423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Conservatism principle </a:t>
            </a:r>
            <a:r>
              <a:rPr lang="en-US" sz="1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(don’t overstate assets)</a:t>
            </a:r>
            <a:endParaRPr lang="en-US" sz="18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0CAEE2-2C63-436A-B2D5-4E3D730819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31616" y="1851093"/>
            <a:ext cx="2267459" cy="1134239"/>
          </a:xfrm>
        </p:spPr>
        <p:txBody>
          <a:bodyPr/>
          <a:lstStyle/>
          <a:p>
            <a:r>
              <a:rPr lang="en-US" sz="2400" dirty="0">
                <a:solidFill>
                  <a:schemeClr val="tx2"/>
                </a:solidFill>
                <a:latin typeface="Trebuchet MS" panose="020B0603020202020204" pitchFamily="34" charset="0"/>
              </a:rPr>
              <a:t>Old technology in inventory might be worth less than cost.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8D70ED-10B5-4BE6-AD26-6087054C33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9670" y="4226844"/>
            <a:ext cx="2095046" cy="113423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Decreases in value are recognized when they occur.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0DCE5B-BE86-496B-83B4-E1F188607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75071" y="3721450"/>
            <a:ext cx="2543031" cy="2145026"/>
          </a:xfrm>
        </p:spPr>
        <p:txBody>
          <a:bodyPr/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Inv. on Bal. Sheet may be less than, but never greater than actual cost of inventory.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CF36D8C-67BC-C442-916E-35C3E53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7486" y="18115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49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Clipboard with check marks and a pencil&#10;&#10;Description automatically generated">
            <a:extLst>
              <a:ext uri="{FF2B5EF4-FFF2-40B4-BE49-F238E27FC236}">
                <a16:creationId xmlns:a16="http://schemas.microsoft.com/office/drawing/2014/main" id="{3639060E-0CE6-B500-A9D7-04D7D14BC9A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4085" b="4085"/>
          <a:stretch>
            <a:fillRect/>
          </a:stretch>
        </p:blipFill>
        <p:spPr>
          <a:xfrm>
            <a:off x="6312031" y="2249510"/>
            <a:ext cx="1214175" cy="1214175"/>
          </a:xfrm>
        </p:spPr>
      </p:pic>
      <p:pic>
        <p:nvPicPr>
          <p:cNvPr id="11" name="Picture Placeholder 10" descr="A computer with a paper on the screen&#10;&#10;Description automatically generated">
            <a:extLst>
              <a:ext uri="{FF2B5EF4-FFF2-40B4-BE49-F238E27FC236}">
                <a16:creationId xmlns:a16="http://schemas.microsoft.com/office/drawing/2014/main" id="{91DD3249-2B18-1F1B-D5BE-A179805BB47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739" r="739"/>
          <a:stretch>
            <a:fillRect/>
          </a:stretch>
        </p:blipFill>
        <p:spPr>
          <a:xfrm>
            <a:off x="8731192" y="2253749"/>
            <a:ext cx="1214175" cy="121417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2424320-A89F-7D01-3F7D-8F82761C0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406" y="-137786"/>
            <a:ext cx="3917432" cy="6764053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Periodic inventory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method</a:t>
            </a:r>
            <a:br>
              <a:rPr lang="en-US" sz="4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vs.</a:t>
            </a:r>
            <a:br>
              <a:rPr lang="en-US" sz="4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Perpetual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inventory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method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054D6-A7A8-2299-E92D-448C7161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E09763-6350-B398-480C-626734861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5463" y="3785996"/>
            <a:ext cx="3046500" cy="1925872"/>
          </a:xfrm>
        </p:spPr>
        <p:txBody>
          <a:bodyPr/>
          <a:lstStyle/>
          <a:p>
            <a:r>
              <a:rPr lang="en-US" sz="2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Periodic Inventory: </a:t>
            </a:r>
          </a:p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(a/k/a </a:t>
            </a:r>
            <a:r>
              <a:rPr lang="en-US" sz="24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physical inventory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43EC0B-C872-1160-3FFA-32C9C0BFCB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41766" y="3801658"/>
            <a:ext cx="3023504" cy="2063659"/>
          </a:xfrm>
        </p:spPr>
        <p:txBody>
          <a:bodyPr/>
          <a:lstStyle/>
          <a:p>
            <a:r>
              <a:rPr lang="en-US" sz="2600" b="1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Perpetual Inventory: </a:t>
            </a:r>
          </a:p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(a/k/a </a:t>
            </a:r>
            <a:r>
              <a:rPr lang="en-US" sz="24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 inventory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03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0E776A-74D1-5B17-F4C0-53909896C0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(a/k/a </a:t>
            </a:r>
            <a:r>
              <a:rPr lang="en-US" sz="2400" u="sng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physical inventory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11E42-0D78-2C4E-01BA-E15411F11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92912" y="2561156"/>
            <a:ext cx="4956501" cy="7200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counting, weighing, or measuring items of merchandise on hand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128E9-B4BA-E203-04B8-1E55EE47A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n-US" sz="2200" dirty="0">
                <a:solidFill>
                  <a:schemeClr val="tx2"/>
                </a:solidFill>
                <a:latin typeface="Trebuchet MS" panose="020B0603020202020204" pitchFamily="34" charset="0"/>
              </a:rPr>
              <a:t>DR Purchases account in COGS category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63E6AE-AA5C-A94D-0038-BD3D067A05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92912" y="5105025"/>
            <a:ext cx="3852000" cy="72000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chemeClr val="tx2"/>
                </a:solidFill>
                <a:latin typeface="Trebuchet MS" panose="020B0603020202020204" pitchFamily="34" charset="0"/>
              </a:rPr>
              <a:t>Method taught in early chapters of the textbook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D41D68-F80F-91B7-02E6-8B51F8CE3D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92912" y="4239263"/>
            <a:ext cx="4831240" cy="72000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Disadv</a:t>
            </a:r>
            <a:r>
              <a:rPr lang="en-US" sz="24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.: COGS not known until a physical inventory is taken</a:t>
            </a:r>
            <a:endParaRPr lang="en-US" sz="24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E2C17B-EC33-24B7-B9C1-EDC5D663A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latin typeface="Trebuchet MS" panose="020B0603020202020204" pitchFamily="34" charset="0"/>
              </a:rPr>
              <a:t>Periodic Inventory method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431A3B-3272-6C48-B732-718E0367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9BB717-B955-B315-DD8E-EBE773AD82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>
            <a:noAutofit/>
          </a:bodyPr>
          <a:lstStyle/>
          <a:p>
            <a:r>
              <a:rPr lang="en-US" sz="5000">
                <a:solidFill>
                  <a:srgbClr val="92D050"/>
                </a:solidFill>
                <a:latin typeface="#44 Font Expanded" pitchFamily="2" charset="0"/>
              </a:rPr>
              <a:t>1</a:t>
            </a:r>
            <a:endParaRPr lang="en-US" sz="5000" dirty="0">
              <a:solidFill>
                <a:srgbClr val="92D050"/>
              </a:solidFill>
              <a:latin typeface="#44 Font Expanded" pitchFamily="2" charset="0"/>
            </a:endParaRP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E28CA970-FB5A-ED1E-4622-471B1FC0210F}"/>
              </a:ext>
            </a:extLst>
          </p:cNvPr>
          <p:cNvSpPr txBox="1">
            <a:spLocks/>
          </p:cNvSpPr>
          <p:nvPr/>
        </p:nvSpPr>
        <p:spPr>
          <a:xfrm>
            <a:off x="5832706" y="2744540"/>
            <a:ext cx="536616" cy="5366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rgbClr val="92D050"/>
                </a:solidFill>
                <a:latin typeface="#44 Font Expanded" pitchFamily="2" charset="0"/>
              </a:rPr>
              <a:t>2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B8961493-ACE6-EEE8-A08A-D9A23732B761}"/>
              </a:ext>
            </a:extLst>
          </p:cNvPr>
          <p:cNvSpPr txBox="1">
            <a:spLocks/>
          </p:cNvSpPr>
          <p:nvPr/>
        </p:nvSpPr>
        <p:spPr>
          <a:xfrm>
            <a:off x="5847320" y="3429000"/>
            <a:ext cx="484424" cy="6684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rgbClr val="92D050"/>
                </a:solidFill>
                <a:latin typeface="#44 Font Expanded" pitchFamily="2" charset="0"/>
              </a:rPr>
              <a:t>3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C8D6B816-A063-0870-B9D7-247735C313B2}"/>
              </a:ext>
            </a:extLst>
          </p:cNvPr>
          <p:cNvSpPr txBox="1">
            <a:spLocks/>
          </p:cNvSpPr>
          <p:nvPr/>
        </p:nvSpPr>
        <p:spPr>
          <a:xfrm>
            <a:off x="5795128" y="2744540"/>
            <a:ext cx="536616" cy="5366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b="1" dirty="0">
                <a:solidFill>
                  <a:srgbClr val="92D050"/>
                </a:solidFill>
                <a:latin typeface="#44 Font Expanded" pitchFamily="2" charset="0"/>
              </a:rPr>
              <a:t>2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6A71D5BC-8394-09EB-52B1-E18D5A0AFB19}"/>
              </a:ext>
            </a:extLst>
          </p:cNvPr>
          <p:cNvSpPr txBox="1">
            <a:spLocks/>
          </p:cNvSpPr>
          <p:nvPr/>
        </p:nvSpPr>
        <p:spPr>
          <a:xfrm>
            <a:off x="5795128" y="4302604"/>
            <a:ext cx="536616" cy="5366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rgbClr val="92D050"/>
                </a:solidFill>
                <a:latin typeface="#44 Font Expanded" pitchFamily="2" charset="0"/>
              </a:rPr>
              <a:t>4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722565EB-5A60-BC82-F14D-B7ACAF6A60E2}"/>
              </a:ext>
            </a:extLst>
          </p:cNvPr>
          <p:cNvSpPr txBox="1">
            <a:spLocks/>
          </p:cNvSpPr>
          <p:nvPr/>
        </p:nvSpPr>
        <p:spPr>
          <a:xfrm>
            <a:off x="5747112" y="5194038"/>
            <a:ext cx="536616" cy="5366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rgbClr val="92D050"/>
                </a:solidFill>
                <a:latin typeface="#44 Font Expanded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6865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5B441-CEE7-4B03-83E6-D9CE5466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591" y="2174354"/>
            <a:ext cx="3438881" cy="2283824"/>
          </a:xfrm>
        </p:spPr>
        <p:txBody>
          <a:bodyPr>
            <a:noAutofit/>
          </a:bodyPr>
          <a:lstStyle/>
          <a:p>
            <a:r>
              <a:rPr lang="en-US" sz="5000" b="1" dirty="0">
                <a:solidFill>
                  <a:schemeClr val="bg1"/>
                </a:solidFill>
                <a:latin typeface="Trebuchet MS" panose="020B0603020202020204" pitchFamily="34" charset="0"/>
              </a:rPr>
              <a:t>Perpetual </a:t>
            </a:r>
            <a:br>
              <a:rPr lang="en-US" sz="50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solidFill>
                  <a:schemeClr val="bg1"/>
                </a:solidFill>
                <a:latin typeface="Trebuchet MS" panose="020B0603020202020204" pitchFamily="34" charset="0"/>
              </a:rPr>
              <a:t>Inventory </a:t>
            </a:r>
            <a:br>
              <a:rPr lang="en-US" sz="50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5000" b="1" dirty="0">
                <a:solidFill>
                  <a:schemeClr val="bg1"/>
                </a:solidFill>
                <a:latin typeface="Trebuchet MS" panose="020B0603020202020204" pitchFamily="34" charset="0"/>
              </a:rPr>
              <a:t>method</a:t>
            </a:r>
          </a:p>
        </p:txBody>
      </p:sp>
      <p:graphicFrame>
        <p:nvGraphicFramePr>
          <p:cNvPr id="5" name="Content Placeholder 2" descr="3 numbered bullets in a row&#10;">
            <a:extLst>
              <a:ext uri="{FF2B5EF4-FFF2-40B4-BE49-F238E27FC236}">
                <a16:creationId xmlns:a16="http://schemas.microsoft.com/office/drawing/2014/main" id="{98A38006-F5DD-4447-B2BD-295B48BD10E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85757782"/>
              </p:ext>
            </p:extLst>
          </p:nvPr>
        </p:nvGraphicFramePr>
        <p:xfrm>
          <a:off x="5313045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18E4B-A0D3-6B4E-B245-90AFCE92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637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3D03-68FE-4D73-8E11-45EBB553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000" dirty="0">
                <a:latin typeface="Trebuchet MS" panose="020B0603020202020204" pitchFamily="34" charset="0"/>
              </a:rPr>
              <a:t>Comparison in Journal Entries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B9960A-F3A3-E61E-B9EF-E9218D94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6" name="Picture 5" descr="A list of inventory with red text&#10;&#10;Description automatically generated">
            <a:extLst>
              <a:ext uri="{FF2B5EF4-FFF2-40B4-BE49-F238E27FC236}">
                <a16:creationId xmlns:a16="http://schemas.microsoft.com/office/drawing/2014/main" id="{E4FBE588-CF3A-A234-6B4E-D68F19FC9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1540"/>
            <a:ext cx="12081571" cy="371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23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6304-5467-6BAB-C0E8-6198004C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351" y="973668"/>
            <a:ext cx="6860015" cy="706964"/>
          </a:xfrm>
        </p:spPr>
        <p:txBody>
          <a:bodyPr/>
          <a:lstStyle/>
          <a:p>
            <a:r>
              <a:rPr lang="en-US" sz="8500" dirty="0">
                <a:latin typeface="Trebuchet MS" panose="020B0603020202020204" pitchFamily="34" charset="0"/>
              </a:rPr>
              <a:t>Success!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4DD1EE-DFB7-A73A-C20E-4F6EEE99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pic>
        <p:nvPicPr>
          <p:cNvPr id="4" name="Picture 2" descr="Check Mark Green | Great PowerPoint ClipArt for Presentations -  PresenterMedia.com">
            <a:extLst>
              <a:ext uri="{FF2B5EF4-FFF2-40B4-BE49-F238E27FC236}">
                <a16:creationId xmlns:a16="http://schemas.microsoft.com/office/drawing/2014/main" id="{2E6ABB4D-EBE9-CD7A-D57D-2CACD29D7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297">
            <a:off x="2791206" y="2630598"/>
            <a:ext cx="4843521" cy="47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F4B693-B0EF-CEE7-F3DA-756145B5383E}"/>
              </a:ext>
            </a:extLst>
          </p:cNvPr>
          <p:cNvSpPr txBox="1"/>
          <p:nvPr/>
        </p:nvSpPr>
        <p:spPr>
          <a:xfrm>
            <a:off x="8281719" y="4923279"/>
            <a:ext cx="32692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2"/>
                </a:solidFill>
                <a:latin typeface="Trebuchet MS" panose="020B0603020202020204" pitchFamily="34" charset="0"/>
              </a:rPr>
              <a:t>There may be needed edits or additions, but I’m trying to beat a deadline!</a:t>
            </a:r>
          </a:p>
        </p:txBody>
      </p:sp>
    </p:spTree>
    <p:extLst>
      <p:ext uri="{BB962C8B-B14F-4D97-AF65-F5344CB8AC3E}">
        <p14:creationId xmlns:p14="http://schemas.microsoft.com/office/powerpoint/2010/main" val="1172681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83CA34-C6E2-49BA-ACFF-78ADEC0C28FA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71af3243-3dd4-4a8d-8c0d-dd76da1f02a5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360</TotalTime>
  <Words>987</Words>
  <Application>Microsoft Office PowerPoint</Application>
  <PresentationFormat>Widescreen</PresentationFormat>
  <Paragraphs>171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#44 Font Expanded</vt:lpstr>
      <vt:lpstr>Arial</vt:lpstr>
      <vt:lpstr>Calibri</vt:lpstr>
      <vt:lpstr>Century Gothic</vt:lpstr>
      <vt:lpstr>Trebuchet MS</vt:lpstr>
      <vt:lpstr>Wingdings 3</vt:lpstr>
      <vt:lpstr>Ion Boardroom</vt:lpstr>
      <vt:lpstr>UIL Accounting   Regional Concept #3 Inventory Costing</vt:lpstr>
      <vt:lpstr>Inventory General  Info…</vt:lpstr>
      <vt:lpstr>More Inventory General  Info…</vt:lpstr>
      <vt:lpstr>Four Inventory Costing Methods used on UIL Accounting tests</vt:lpstr>
      <vt:lpstr>Inventory Stock Record</vt:lpstr>
      <vt:lpstr>FIFO method Ex. 17 units left in End. Inv.</vt:lpstr>
      <vt:lpstr>LIFO method Ex. 17 units left in End. Inv.</vt:lpstr>
      <vt:lpstr>Weighted Average method Ex. 17 units left in End. Inv.</vt:lpstr>
      <vt:lpstr>Specific ID method Ex. 17 units left in End. Inv.</vt:lpstr>
      <vt:lpstr>So EI changes based on costing method </vt:lpstr>
      <vt:lpstr>Here’s a basic inventory costing principle…  and a silly mnemonic FI-FO - FIGHER LI-FO - LOWER  </vt:lpstr>
      <vt:lpstr>Whatever method is used to calculate EI, subtract COGS from Net Sales to get Gross Profit.   (Info would have to be provided about # units sold at some price.)</vt:lpstr>
      <vt:lpstr>PowerPoint Presentation</vt:lpstr>
      <vt:lpstr>Lower of Cost or Market method:  if market value of inventory is lower than its cost, record inventory at market value. (Info would have to be stated in the problem.)</vt:lpstr>
      <vt:lpstr>Periodic inventory method  vs.  Perpetual inventory method</vt:lpstr>
      <vt:lpstr>Periodic Inventory method</vt:lpstr>
      <vt:lpstr>Perpetual  Inventory  method</vt:lpstr>
      <vt:lpstr>Comparison in Journal Entries </vt:lpstr>
      <vt:lpstr>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Inventory Costing </dc:title>
  <dc:creator>Kay Whitton</dc:creator>
  <cp:lastModifiedBy>Kay Whitton</cp:lastModifiedBy>
  <cp:revision>8</cp:revision>
  <dcterms:created xsi:type="dcterms:W3CDTF">2024-04-26T18:58:22Z</dcterms:created>
  <dcterms:modified xsi:type="dcterms:W3CDTF">2024-04-27T00:58:28Z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