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0" r:id="rId4"/>
  </p:sldMasterIdLst>
  <p:notesMasterIdLst>
    <p:notesMasterId r:id="rId31"/>
  </p:notesMasterIdLst>
  <p:handoutMasterIdLst>
    <p:handoutMasterId r:id="rId32"/>
  </p:handoutMasterIdLst>
  <p:sldIdLst>
    <p:sldId id="256" r:id="rId5"/>
    <p:sldId id="346" r:id="rId6"/>
    <p:sldId id="379" r:id="rId7"/>
    <p:sldId id="367" r:id="rId8"/>
    <p:sldId id="369" r:id="rId9"/>
    <p:sldId id="308" r:id="rId10"/>
    <p:sldId id="383" r:id="rId11"/>
    <p:sldId id="368" r:id="rId12"/>
    <p:sldId id="372" r:id="rId13"/>
    <p:sldId id="373" r:id="rId14"/>
    <p:sldId id="380" r:id="rId15"/>
    <p:sldId id="374" r:id="rId16"/>
    <p:sldId id="388" r:id="rId17"/>
    <p:sldId id="375" r:id="rId18"/>
    <p:sldId id="376" r:id="rId19"/>
    <p:sldId id="377" r:id="rId20"/>
    <p:sldId id="378" r:id="rId21"/>
    <p:sldId id="381" r:id="rId22"/>
    <p:sldId id="371" r:id="rId23"/>
    <p:sldId id="382" r:id="rId24"/>
    <p:sldId id="333" r:id="rId25"/>
    <p:sldId id="386" r:id="rId26"/>
    <p:sldId id="389" r:id="rId27"/>
    <p:sldId id="334" r:id="rId28"/>
    <p:sldId id="387" r:id="rId29"/>
    <p:sldId id="384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2508" autoAdjust="0"/>
  </p:normalViewPr>
  <p:slideViewPr>
    <p:cSldViewPr snapToGrid="0">
      <p:cViewPr varScale="1">
        <p:scale>
          <a:sx n="52" d="100"/>
          <a:sy n="52" d="100"/>
        </p:scale>
        <p:origin x="11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259BEA-82BC-4476-91F2-380E77DBAD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DE9C3-2AB8-44E5-BCFE-5DD42DFC56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7858F-6309-4F09-BEA0-6CBF97E55806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B971B-9BC3-41DB-91DC-F03F5C808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0720E-F4E2-435B-A885-9194BA3026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8AE00-5498-4F06-8655-F21703489B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53C5D-CD12-6D4C-A980-0612968271E2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67F0-0840-1348-BFE4-C6298BBC06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0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2000"/>
                  <a:hueMod val="108000"/>
                  <a:satMod val="164000"/>
                  <a:lumMod val="69000"/>
                </a:schemeClr>
                <a:schemeClr val="dk2">
                  <a:tint val="96000"/>
                  <a:hueMod val="90000"/>
                  <a:satMod val="130000"/>
                  <a:lumMod val="134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322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175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Oval 13"/>
          <p:cNvSpPr/>
          <p:nvPr/>
        </p:nvSpPr>
        <p:spPr>
          <a:xfrm>
            <a:off x="7999412" y="-2373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noProof="0" dirty="0"/>
          </a:p>
        </p:txBody>
      </p:sp>
      <p:sp>
        <p:nvSpPr>
          <p:cNvPr id="15" name="Oval 14"/>
          <p:cNvSpPr/>
          <p:nvPr/>
        </p:nvSpPr>
        <p:spPr>
          <a:xfrm>
            <a:off x="8609012" y="5874054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Freeform 5"/>
          <p:cNvSpPr>
            <a:spLocks noEditPoints="1"/>
          </p:cNvSpPr>
          <p:nvPr/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75D0B1B9-C7DF-F64A-B488-12B3D5090923}" type="datetime1">
              <a:rPr lang="en-US" noProof="0" smtClean="0"/>
              <a:t>4/19/2024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27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1EE2-1449-2741-9D08-61623EFC2A0E}" type="datetime1">
              <a:rPr lang="en-US" noProof="0" smtClean="0"/>
              <a:t>4/19/2024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362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7560-49B8-714F-A7F1-D946D3E64C23}" type="datetime1">
              <a:rPr lang="en-US" noProof="0" smtClean="0"/>
              <a:t>4/19/2024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9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9237C-03C9-D843-906B-96D98C6B2D61}" type="datetime1">
              <a:rPr lang="en-US" noProof="0" smtClean="0"/>
              <a:t>4/19/2024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957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 as Icons 5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480622-FB8F-493B-9965-971B07D75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2913" y="1748812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C5BC223-8B87-4685-A901-71B07847E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2913" y="256115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AE3DDF2-FC22-4381-9763-408FEF9648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2913" y="3373501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170A2BF-28BF-4B27-B92D-B1423601B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2913" y="418584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DB1D08C-9D26-4EC5-B935-D6A265A2A6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2913" y="4998190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D2BD-1F35-9841-A6BF-76BE540EE01F}" type="datetime1">
              <a:rPr lang="en-US" noProof="0" smtClean="0"/>
              <a:t>4/19/2024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DAF6ED-5E16-4D29-98B7-FB80DB3AAF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70575" y="184050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8C305CB7-F303-430E-951A-7FC6F97062A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70575" y="265284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4D427E5-ED69-4A46-A9B7-F4DC4466F32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870575" y="346519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3DDA902F-61D6-4F1C-86C6-D1F5584AE8B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870575" y="427753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D8B6871A-9C69-4437-A5AD-A0400BAF2C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870575" y="5089882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9625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B8ACAEC3-8D8C-3848-8630-7A0DFF3F6116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CC12BEA0-F502-0646-A370-7ECF194608D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8C6160-632A-B540-A7E5-81F40CEC1FE7}"/>
              </a:ext>
            </a:extLst>
          </p:cNvPr>
          <p:cNvSpPr>
            <a:spLocks noChangeAspect="1"/>
          </p:cNvSpPr>
          <p:nvPr userDrawn="1"/>
        </p:nvSpPr>
        <p:spPr>
          <a:xfrm>
            <a:off x="6287247" y="370677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B2FEBB6-C1E0-0D47-8CCC-05EE2F75659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2271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215E544-9553-AC42-B5C3-F7AE9AD6D815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6E934A-C634-DF4D-992A-6E01917693AD}"/>
              </a:ext>
            </a:extLst>
          </p:cNvPr>
          <p:cNvSpPr>
            <a:spLocks noChangeAspect="1"/>
          </p:cNvSpPr>
          <p:nvPr userDrawn="1"/>
        </p:nvSpPr>
        <p:spPr>
          <a:xfrm>
            <a:off x="6289119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F40A-5592-5744-BFD7-61B04D70BFE7}" type="datetime1">
              <a:rPr lang="en-US" noProof="0" smtClean="0"/>
              <a:t>4/19/2024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8E97E18E-0E31-B542-9578-D6E4DCD8468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7602DDF7-46BD-6045-BDB0-45F47B0B6A9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182046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86F73ED6-3B3B-5A45-912C-FCFD7D53593C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B5971407-B12A-EE45-895D-769807DFC76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215321-76D7-AD41-B779-DE347C617DB3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3706777"/>
            <a:ext cx="1261872" cy="12618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61684B2-1403-BD44-80B1-6A5C0D0A3C6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4143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799317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4/19/2024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325413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2234226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2234226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2401122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240018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4/19/2024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246506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F625DE42-6A2A-D745-B1F8-2AF2793533BE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3981394"/>
            <a:ext cx="1042415" cy="104241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A87D37E3-62A9-1F44-8520-EBED16BF1C0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535100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5F8797D-AFBD-534A-AC82-DE2B7BAECE83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1932281"/>
            <a:ext cx="1042415" cy="1042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FE809D2-16A3-B143-BC10-FEC397E62C6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35100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9370-372E-0846-B090-5E6EF97A3B62}" type="datetime1">
              <a:rPr lang="en-US" noProof="0" smtClean="0"/>
              <a:t>4/19/2024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9670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19533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9670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19533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963115-25B3-494B-9A13-AC92EFE94C09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1932281"/>
            <a:ext cx="1042415" cy="1042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3C759269-D6E6-2B41-8BEE-8B5AFB809B6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01494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3E569D5-DC38-7C46-95CD-ACFBFBF591A2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3981394"/>
            <a:ext cx="1042415" cy="104241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8396DFD-D667-2648-9BE4-6237690F799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201494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292990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15A5A73-8E13-4E38-8362-0A09BA944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58861" y="478881"/>
            <a:ext cx="5582675" cy="5908526"/>
          </a:xfrm>
          <a:custGeom>
            <a:avLst/>
            <a:gdLst>
              <a:gd name="connsiteX0" fmla="*/ 10816 w 5582675"/>
              <a:gd name="connsiteY0" fmla="*/ 0 h 5908526"/>
              <a:gd name="connsiteX1" fmla="*/ 5582675 w 5582675"/>
              <a:gd name="connsiteY1" fmla="*/ 0 h 5908526"/>
              <a:gd name="connsiteX2" fmla="*/ 5582675 w 5582675"/>
              <a:gd name="connsiteY2" fmla="*/ 5908526 h 5908526"/>
              <a:gd name="connsiteX3" fmla="*/ 0 w 5582675"/>
              <a:gd name="connsiteY3" fmla="*/ 5908526 h 5908526"/>
              <a:gd name="connsiteX4" fmla="*/ 30693 w 5582675"/>
              <a:gd name="connsiteY4" fmla="*/ 5722836 h 5908526"/>
              <a:gd name="connsiteX5" fmla="*/ 223682 w 5582675"/>
              <a:gd name="connsiteY5" fmla="*/ 2921544 h 5908526"/>
              <a:gd name="connsiteX6" fmla="*/ 30693 w 5582675"/>
              <a:gd name="connsiteY6" fmla="*/ 120253 h 59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675" h="5908526">
                <a:moveTo>
                  <a:pt x="10816" y="0"/>
                </a:moveTo>
                <a:lnTo>
                  <a:pt x="5582675" y="0"/>
                </a:lnTo>
                <a:lnTo>
                  <a:pt x="5582675" y="5908526"/>
                </a:lnTo>
                <a:lnTo>
                  <a:pt x="0" y="5908526"/>
                </a:lnTo>
                <a:lnTo>
                  <a:pt x="30693" y="5722836"/>
                </a:lnTo>
                <a:cubicBezTo>
                  <a:pt x="153771" y="4890115"/>
                  <a:pt x="223682" y="3935837"/>
                  <a:pt x="223682" y="2921544"/>
                </a:cubicBezTo>
                <a:cubicBezTo>
                  <a:pt x="223682" y="1907252"/>
                  <a:pt x="153771" y="952973"/>
                  <a:pt x="30693" y="120253"/>
                </a:cubicBezTo>
                <a:close/>
              </a:path>
            </a:pathLst>
          </a:custGeom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4/19/2024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343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50BDD93-02DA-4B21-9556-FA8B9894F9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8861" y="478880"/>
            <a:ext cx="5582675" cy="5900239"/>
          </a:xfrm>
          <a:custGeom>
            <a:avLst/>
            <a:gdLst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0 w 5582675"/>
              <a:gd name="connsiteY4" fmla="*/ 0 h 5900239"/>
              <a:gd name="connsiteX0" fmla="*/ 3501 w 5586176"/>
              <a:gd name="connsiteY0" fmla="*/ 0 h 5900239"/>
              <a:gd name="connsiteX1" fmla="*/ 5586176 w 5586176"/>
              <a:gd name="connsiteY1" fmla="*/ 0 h 5900239"/>
              <a:gd name="connsiteX2" fmla="*/ 5586176 w 5586176"/>
              <a:gd name="connsiteY2" fmla="*/ 5900239 h 5900239"/>
              <a:gd name="connsiteX3" fmla="*/ 3501 w 5586176"/>
              <a:gd name="connsiteY3" fmla="*/ 5900239 h 5900239"/>
              <a:gd name="connsiteX4" fmla="*/ 0 w 5586176"/>
              <a:gd name="connsiteY4" fmla="*/ 3615600 h 5900239"/>
              <a:gd name="connsiteX5" fmla="*/ 3501 w 5586176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0 w 5582675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47299 w 5582675"/>
              <a:gd name="connsiteY5" fmla="*/ 24756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1173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5237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2675" h="5900239">
                <a:moveTo>
                  <a:pt x="0" y="0"/>
                </a:moveTo>
                <a:lnTo>
                  <a:pt x="5582675" y="0"/>
                </a:lnTo>
                <a:lnTo>
                  <a:pt x="5582675" y="5900239"/>
                </a:lnTo>
                <a:lnTo>
                  <a:pt x="0" y="5900239"/>
                </a:lnTo>
                <a:cubicBezTo>
                  <a:pt x="14285" y="5817931"/>
                  <a:pt x="34284" y="5741338"/>
                  <a:pt x="42854" y="5653315"/>
                </a:cubicBezTo>
                <a:cubicBezTo>
                  <a:pt x="145724" y="4908883"/>
                  <a:pt x="181919" y="4332092"/>
                  <a:pt x="220019" y="3442880"/>
                </a:cubicBezTo>
                <a:cubicBezTo>
                  <a:pt x="221712" y="2333747"/>
                  <a:pt x="182766" y="1285573"/>
                  <a:pt x="47299" y="247560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4/19/2024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73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7C1C-DA5E-F743-826B-CB70C940D4E6}" type="datetime1">
              <a:rPr lang="en-US" noProof="0" smtClean="0"/>
              <a:t>4/19/2024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717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0E4C-E478-1D40-94DF-17D7429B053A}" type="datetime1">
              <a:rPr lang="en-US" noProof="0" smtClean="0"/>
              <a:t>4/19/2024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993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4/19/2024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6480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4/19/2024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5C1B7F-CD73-441E-89FC-46AA9E8B5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150" y="2406650"/>
            <a:ext cx="8663700" cy="34776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974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5E0F-8980-D24A-B2F9-0C7A13C6A6DE}" type="datetime1">
              <a:rPr lang="en-US" noProof="0" smtClean="0"/>
              <a:t>4/19/2024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922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6ACA6CA-E140-824D-8E8B-5CC5036BDBAE}" type="datetime1">
              <a:rPr lang="en-US" noProof="0" smtClean="0"/>
              <a:pPr/>
              <a:t>4/19/2024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noProof="0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391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59" r:id="rId4"/>
    <p:sldLayoutId id="2147483860" r:id="rId5"/>
    <p:sldLayoutId id="2147483861" r:id="rId6"/>
    <p:sldLayoutId id="2147483862" r:id="rId7"/>
    <p:sldLayoutId id="2147483864" r:id="rId8"/>
    <p:sldLayoutId id="2147483863" r:id="rId9"/>
    <p:sldLayoutId id="2147483858" r:id="rId10"/>
    <p:sldLayoutId id="2147483865" r:id="rId11"/>
    <p:sldLayoutId id="2147483844" r:id="rId12"/>
    <p:sldLayoutId id="2147483845" r:id="rId13"/>
    <p:sldLayoutId id="2147483846" r:id="rId14"/>
    <p:sldLayoutId id="2147483866" r:id="rId15"/>
    <p:sldLayoutId id="2147483847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9B41E-FC51-4047-9C2D-7FA6782DA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993327"/>
            <a:ext cx="9850896" cy="2677648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UIL Accounting 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br>
              <a:rPr lang="en-US" sz="25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Regional Concept #1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Depreciation &amp; Plant Assets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lang="en-US" sz="36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2E989F-747B-4007-9C7A-A35E8B662A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Kay Whitton </a:t>
            </a:r>
          </a:p>
          <a:p>
            <a:r>
              <a:rPr lang="en-US" sz="2400" dirty="0">
                <a:latin typeface="Trebuchet MS" panose="020B0603020202020204" pitchFamily="34" charset="0"/>
              </a:rPr>
              <a:t>state contest director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Graphic 4" descr="Dollar with solid fill">
            <a:extLst>
              <a:ext uri="{FF2B5EF4-FFF2-40B4-BE49-F238E27FC236}">
                <a16:creationId xmlns:a16="http://schemas.microsoft.com/office/drawing/2014/main" id="{AB9F3F74-18CB-9F35-7E09-7901EDD5D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61112" y="11586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92" y="944033"/>
            <a:ext cx="6656429" cy="767687"/>
          </a:xfrm>
        </p:spPr>
        <p:txBody>
          <a:bodyPr>
            <a:noAutofit/>
          </a:bodyPr>
          <a:lstStyle/>
          <a:p>
            <a:r>
              <a:rPr lang="en-US" sz="2500" b="1" dirty="0">
                <a:solidFill>
                  <a:schemeClr val="tx2"/>
                </a:solidFill>
                <a:latin typeface="Trebuchet MS" panose="020B0603020202020204" pitchFamily="34" charset="0"/>
              </a:rPr>
              <a:t>Exchanged for cash within one year</a:t>
            </a:r>
            <a:endParaRPr lang="en-US" sz="25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90" y="2051470"/>
            <a:ext cx="6656429" cy="767687"/>
          </a:xfrm>
        </p:spPr>
        <p:txBody>
          <a:bodyPr>
            <a:normAutofit/>
          </a:bodyPr>
          <a:lstStyle/>
          <a:p>
            <a:r>
              <a:rPr lang="en-US" sz="2500" b="1" dirty="0">
                <a:solidFill>
                  <a:schemeClr val="tx2"/>
                </a:solidFill>
                <a:latin typeface="Trebuchet MS" panose="020B0603020202020204" pitchFamily="34" charset="0"/>
              </a:rPr>
              <a:t>Or, are consumed within one year</a:t>
            </a:r>
            <a:endParaRPr lang="en-US" sz="25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3206327"/>
            <a:ext cx="6656426" cy="767687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Value doesn’t change, so no depreciation</a:t>
            </a:r>
            <a:endParaRPr lang="en-US" sz="24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93" y="4331306"/>
            <a:ext cx="6656426" cy="811380"/>
          </a:xfrm>
        </p:spPr>
        <p:txBody>
          <a:bodyPr>
            <a:normAutofit/>
          </a:bodyPr>
          <a:lstStyle/>
          <a:p>
            <a:r>
              <a:rPr lang="en-US" sz="2500" b="1" dirty="0">
                <a:solidFill>
                  <a:schemeClr val="tx2"/>
                </a:solidFill>
                <a:latin typeface="Trebuchet MS" panose="020B0603020202020204" pitchFamily="34" charset="0"/>
              </a:rPr>
              <a:t>Are generally more liquid than plant assets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92" y="5438743"/>
            <a:ext cx="6656426" cy="811380"/>
          </a:xfrm>
        </p:spPr>
        <p:txBody>
          <a:bodyPr>
            <a:noAutofit/>
          </a:bodyPr>
          <a:lstStyle/>
          <a:p>
            <a:r>
              <a:rPr lang="en-US" sz="2500" b="1" kern="0" dirty="0">
                <a:solidFill>
                  <a:schemeClr val="tx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Listed in order of liquidity </a:t>
            </a:r>
            <a:r>
              <a:rPr lang="en-US" sz="2000" b="1" kern="0" dirty="0">
                <a:solidFill>
                  <a:schemeClr val="tx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(converted to cash)</a:t>
            </a:r>
            <a:endParaRPr lang="en-US" sz="20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722" y="1327876"/>
            <a:ext cx="3438881" cy="3871163"/>
          </a:xfrm>
        </p:spPr>
        <p:txBody>
          <a:bodyPr/>
          <a:lstStyle/>
          <a:p>
            <a:pPr algn="ctr"/>
            <a:r>
              <a:rPr lang="en-US" sz="5500" b="1" dirty="0">
                <a:latin typeface="Trebuchet MS" panose="020B0603020202020204" pitchFamily="34" charset="0"/>
              </a:rPr>
              <a:t>Current</a:t>
            </a:r>
            <a:br>
              <a:rPr lang="en-US" sz="5500" b="1" dirty="0">
                <a:latin typeface="Trebuchet MS" panose="020B0603020202020204" pitchFamily="34" charset="0"/>
              </a:rPr>
            </a:br>
            <a:r>
              <a:rPr lang="en-US" sz="5500" b="1" dirty="0">
                <a:latin typeface="Trebuchet MS" panose="020B0603020202020204" pitchFamily="34" charset="0"/>
              </a:rPr>
              <a:t>Assets:</a:t>
            </a:r>
            <a:br>
              <a:rPr lang="en-US" sz="5500" b="1" dirty="0">
                <a:latin typeface="Trebuchet MS" panose="020B0603020202020204" pitchFamily="34" charset="0"/>
              </a:rPr>
            </a:br>
            <a:r>
              <a:rPr lang="en-US" sz="2400" b="1" dirty="0">
                <a:latin typeface="Trebuchet MS" panose="020B0603020202020204" pitchFamily="34" charset="0"/>
              </a:rPr>
              <a:t>Cash</a:t>
            </a:r>
            <a:br>
              <a:rPr lang="en-US" sz="2400" b="1" dirty="0">
                <a:latin typeface="Trebuchet MS" panose="020B0603020202020204" pitchFamily="34" charset="0"/>
              </a:rPr>
            </a:br>
            <a:r>
              <a:rPr lang="en-US" sz="2400" b="1" dirty="0">
                <a:latin typeface="Trebuchet MS" panose="020B0603020202020204" pitchFamily="34" charset="0"/>
              </a:rPr>
              <a:t>A/R</a:t>
            </a:r>
            <a:br>
              <a:rPr lang="en-US" sz="2400" b="1" dirty="0">
                <a:latin typeface="Trebuchet MS" panose="020B0603020202020204" pitchFamily="34" charset="0"/>
              </a:rPr>
            </a:br>
            <a:r>
              <a:rPr lang="en-US" sz="2400" b="1" dirty="0">
                <a:latin typeface="Trebuchet MS" panose="020B0603020202020204" pitchFamily="34" charset="0"/>
              </a:rPr>
              <a:t>Merchandise Inventory</a:t>
            </a:r>
            <a:br>
              <a:rPr lang="en-US" sz="2400" b="1" dirty="0">
                <a:latin typeface="Trebuchet MS" panose="020B0603020202020204" pitchFamily="34" charset="0"/>
              </a:rPr>
            </a:br>
            <a:r>
              <a:rPr lang="en-US" sz="2400" b="1" dirty="0">
                <a:latin typeface="Trebuchet MS" panose="020B0603020202020204" pitchFamily="34" charset="0"/>
              </a:rPr>
              <a:t>Supplies</a:t>
            </a:r>
            <a:br>
              <a:rPr lang="en-US" sz="2400" b="1" dirty="0">
                <a:latin typeface="Trebuchet MS" panose="020B0603020202020204" pitchFamily="34" charset="0"/>
              </a:rPr>
            </a:br>
            <a:r>
              <a:rPr lang="en-US" sz="2400" b="1" dirty="0">
                <a:latin typeface="Trebuchet MS" panose="020B0603020202020204" pitchFamily="34" charset="0"/>
              </a:rPr>
              <a:t>Prepaid Insurance</a:t>
            </a:r>
            <a:br>
              <a:rPr lang="en-US" sz="2400" b="1" dirty="0">
                <a:latin typeface="Trebuchet MS" panose="020B0603020202020204" pitchFamily="34" charset="0"/>
              </a:rPr>
            </a:br>
            <a:r>
              <a:rPr lang="en-US" sz="2400" b="1" dirty="0">
                <a:latin typeface="Trebuchet MS" panose="020B0603020202020204" pitchFamily="34" charset="0"/>
              </a:rPr>
              <a:t>etc.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207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92" y="944033"/>
            <a:ext cx="6656429" cy="767687"/>
          </a:xfrm>
        </p:spPr>
        <p:txBody>
          <a:bodyPr>
            <a:noAutofit/>
          </a:bodyPr>
          <a:lstStyle/>
          <a:p>
            <a:r>
              <a:rPr lang="en-US" sz="2500" b="1" dirty="0">
                <a:solidFill>
                  <a:schemeClr val="tx2"/>
                </a:solidFill>
                <a:latin typeface="Trebuchet MS" panose="020B0603020202020204" pitchFamily="34" charset="0"/>
              </a:rPr>
              <a:t>Are used over multiple accounting periods</a:t>
            </a:r>
            <a:endParaRPr lang="en-US" sz="25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90" y="2051470"/>
            <a:ext cx="6656429" cy="767687"/>
          </a:xfrm>
        </p:spPr>
        <p:txBody>
          <a:bodyPr>
            <a:normAutofit/>
          </a:bodyPr>
          <a:lstStyle/>
          <a:p>
            <a:r>
              <a:rPr lang="en-US" sz="2500" b="1" dirty="0">
                <a:solidFill>
                  <a:schemeClr val="tx2"/>
                </a:solidFill>
                <a:latin typeface="Trebuchet MS" panose="020B0603020202020204" pitchFamily="34" charset="0"/>
              </a:rPr>
              <a:t>Are used to earn revenue, not to be resold</a:t>
            </a:r>
            <a:endParaRPr lang="en-US" sz="25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3206327"/>
            <a:ext cx="6656426" cy="767687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Cost is allocated over the years of useful life</a:t>
            </a:r>
            <a:endParaRPr lang="en-US" sz="24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93" y="4331306"/>
            <a:ext cx="6656426" cy="811380"/>
          </a:xfrm>
        </p:spPr>
        <p:txBody>
          <a:bodyPr>
            <a:normAutofit/>
          </a:bodyPr>
          <a:lstStyle/>
          <a:p>
            <a:r>
              <a:rPr lang="en-US" sz="2500" b="1" dirty="0">
                <a:solidFill>
                  <a:schemeClr val="tx2"/>
                </a:solidFill>
                <a:latin typeface="Trebuchet MS" panose="020B0603020202020204" pitchFamily="34" charset="0"/>
              </a:rPr>
              <a:t>Must be recorded at  historical cost</a:t>
            </a:r>
            <a:endParaRPr lang="en-US" sz="25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92" y="5438743"/>
            <a:ext cx="6656426" cy="811380"/>
          </a:xfrm>
        </p:spPr>
        <p:txBody>
          <a:bodyPr>
            <a:noAutofit/>
          </a:bodyPr>
          <a:lstStyle/>
          <a:p>
            <a:r>
              <a:rPr lang="en-US" sz="2500" b="1" kern="0" dirty="0">
                <a:solidFill>
                  <a:schemeClr val="tx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Are called by several differing terms</a:t>
            </a:r>
            <a:endParaRPr lang="en-US" sz="25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722" y="1327876"/>
            <a:ext cx="3438881" cy="3871163"/>
          </a:xfrm>
        </p:spPr>
        <p:txBody>
          <a:bodyPr/>
          <a:lstStyle/>
          <a:p>
            <a:pPr algn="ctr"/>
            <a:r>
              <a:rPr lang="en-US" sz="5500" b="1" dirty="0">
                <a:latin typeface="Trebuchet MS" panose="020B0603020202020204" pitchFamily="34" charset="0"/>
              </a:rPr>
              <a:t>Plant</a:t>
            </a:r>
            <a:br>
              <a:rPr lang="en-US" sz="5500" b="1" dirty="0">
                <a:latin typeface="Trebuchet MS" panose="020B0603020202020204" pitchFamily="34" charset="0"/>
              </a:rPr>
            </a:br>
            <a:r>
              <a:rPr lang="en-US" sz="5500" b="1" dirty="0">
                <a:latin typeface="Trebuchet MS" panose="020B0603020202020204" pitchFamily="34" charset="0"/>
              </a:rPr>
              <a:t>Assets:</a:t>
            </a:r>
            <a:br>
              <a:rPr lang="en-US" sz="5500" b="1" dirty="0">
                <a:latin typeface="Trebuchet MS" panose="020B0603020202020204" pitchFamily="34" charset="0"/>
              </a:rPr>
            </a:br>
            <a:r>
              <a:rPr lang="en-US" sz="2400" b="1" dirty="0">
                <a:latin typeface="Trebuchet MS" panose="020B0603020202020204" pitchFamily="34" charset="0"/>
              </a:rPr>
              <a:t>Equipment, Vehicles, Building, Airplane,</a:t>
            </a:r>
            <a:br>
              <a:rPr lang="en-US" sz="2400" b="1" dirty="0">
                <a:latin typeface="Trebuchet MS" panose="020B0603020202020204" pitchFamily="34" charset="0"/>
              </a:rPr>
            </a:br>
            <a:r>
              <a:rPr lang="en-US" sz="2400" b="1" dirty="0">
                <a:latin typeface="Trebuchet MS" panose="020B0603020202020204" pitchFamily="34" charset="0"/>
              </a:rPr>
              <a:t>Computers, Furniture, etc.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3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920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92" y="944033"/>
            <a:ext cx="6656429" cy="767687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Plant &amp; Equipment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90" y="2051470"/>
            <a:ext cx="6656429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Property, Plant &amp; Equipment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3206327"/>
            <a:ext cx="6656426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Long-lived Assets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93" y="4331306"/>
            <a:ext cx="6656426" cy="81138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Real Assets (vs. personal)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92" y="5438743"/>
            <a:ext cx="6656426" cy="811380"/>
          </a:xfrm>
        </p:spPr>
        <p:txBody>
          <a:bodyPr>
            <a:noAutofit/>
          </a:bodyPr>
          <a:lstStyle/>
          <a:p>
            <a:r>
              <a:rPr lang="en-US" sz="2800" b="1" kern="0" dirty="0">
                <a:solidFill>
                  <a:schemeClr val="tx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Long-Term Assets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722" y="1327876"/>
            <a:ext cx="3438881" cy="3871163"/>
          </a:xfrm>
        </p:spPr>
        <p:txBody>
          <a:bodyPr/>
          <a:lstStyle/>
          <a:p>
            <a:pPr algn="ctr"/>
            <a:r>
              <a:rPr lang="en-US" sz="5500" b="1" dirty="0">
                <a:latin typeface="Trebuchet MS" panose="020B0603020202020204" pitchFamily="34" charset="0"/>
              </a:rPr>
              <a:t>Plant</a:t>
            </a:r>
            <a:br>
              <a:rPr lang="en-US" sz="5500" b="1" dirty="0">
                <a:latin typeface="Trebuchet MS" panose="020B0603020202020204" pitchFamily="34" charset="0"/>
              </a:rPr>
            </a:br>
            <a:r>
              <a:rPr lang="en-US" sz="5500" b="1" dirty="0">
                <a:latin typeface="Trebuchet MS" panose="020B0603020202020204" pitchFamily="34" charset="0"/>
              </a:rPr>
              <a:t>Assets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4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726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92" y="944033"/>
            <a:ext cx="6656429" cy="767687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1</a:t>
            </a:r>
            <a:r>
              <a:rPr lang="en-US" sz="2800" b="1" baseline="30000" dirty="0">
                <a:solidFill>
                  <a:schemeClr val="tx2"/>
                </a:solidFill>
                <a:latin typeface="Trebuchet MS" panose="020B0603020202020204" pitchFamily="34" charset="0"/>
              </a:rPr>
              <a:t>st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2 are known; 2</a:t>
            </a:r>
            <a:r>
              <a:rPr lang="en-US" sz="2800" b="1" baseline="30000" dirty="0">
                <a:solidFill>
                  <a:schemeClr val="tx2"/>
                </a:solidFill>
                <a:latin typeface="Trebuchet MS" panose="020B0603020202020204" pitchFamily="34" charset="0"/>
              </a:rPr>
              <a:t>nd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2 are estimated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90" y="2051470"/>
            <a:ext cx="6656429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endParaRPr lang="en-US" sz="28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3206327"/>
            <a:ext cx="6656426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Depreciation method to be used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93" y="4331306"/>
            <a:ext cx="6656426" cy="81138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Estimated useful life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92" y="5438743"/>
            <a:ext cx="6656426" cy="81138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Estimated salvage value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94" y="1327876"/>
            <a:ext cx="4071486" cy="3871163"/>
          </a:xfrm>
        </p:spPr>
        <p:txBody>
          <a:bodyPr/>
          <a:lstStyle/>
          <a:p>
            <a:pPr marR="0" lvl="0">
              <a:spcBef>
                <a:spcPts val="200"/>
              </a:spcBef>
              <a:spcAft>
                <a:spcPts val="0"/>
              </a:spcAft>
              <a:tabLst>
                <a:tab pos="228600" algn="l"/>
                <a:tab pos="285750" algn="l"/>
              </a:tabLst>
            </a:pPr>
            <a:r>
              <a:rPr lang="en-US" sz="4800" b="1" dirty="0">
                <a:latin typeface="Trebuchet MS" panose="020B0603020202020204" pitchFamily="34" charset="0"/>
              </a:rPr>
              <a:t>Four factors in Calculating</a:t>
            </a:r>
            <a:br>
              <a:rPr lang="en-US" sz="4800" b="1" dirty="0">
                <a:latin typeface="Trebuchet MS" panose="020B0603020202020204" pitchFamily="34" charset="0"/>
              </a:rPr>
            </a:br>
            <a:r>
              <a:rPr lang="en-US" sz="4800" b="1" dirty="0">
                <a:latin typeface="Trebuchet MS" panose="020B0603020202020204" pitchFamily="34" charset="0"/>
              </a:rPr>
              <a:t>Depreciation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5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586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6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679572"/>
            <a:ext cx="10961226" cy="1219074"/>
          </a:xfrm>
        </p:spPr>
        <p:txBody>
          <a:bodyPr/>
          <a:lstStyle/>
          <a:p>
            <a:pPr algn="ctr"/>
            <a:r>
              <a:rPr lang="en-US" sz="5500" dirty="0">
                <a:solidFill>
                  <a:schemeClr val="bg1"/>
                </a:solidFill>
                <a:latin typeface="Trebuchet MS" panose="020B0603020202020204" pitchFamily="34" charset="0"/>
              </a:rPr>
              <a:t>Plant Asset Cost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B7130E-AFFF-D4A7-15A4-B01C7C3234C9}"/>
              </a:ext>
            </a:extLst>
          </p:cNvPr>
          <p:cNvSpPr txBox="1"/>
          <p:nvPr/>
        </p:nvSpPr>
        <p:spPr>
          <a:xfrm>
            <a:off x="1116532" y="2632491"/>
            <a:ext cx="9521732" cy="3593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>
              <a:spcBef>
                <a:spcPts val="300"/>
              </a:spcBef>
              <a:spcAft>
                <a:spcPts val="0"/>
              </a:spcAft>
              <a:tabLst>
                <a:tab pos="228600" algn="l"/>
                <a:tab pos="285750" algn="l"/>
              </a:tabLst>
            </a:pPr>
            <a:r>
              <a:rPr lang="en-US" sz="45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Cost of a plant asset includes all amounts spent to prepare it for use in the operations of the business. </a:t>
            </a:r>
            <a:r>
              <a:rPr lang="en-US" sz="45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(Cost + Shipping + Sales Tax </a:t>
            </a:r>
          </a:p>
          <a:p>
            <a:pPr marR="0" lvl="0" algn="ctr">
              <a:spcBef>
                <a:spcPts val="300"/>
              </a:spcBef>
              <a:spcAft>
                <a:spcPts val="0"/>
              </a:spcAft>
              <a:tabLst>
                <a:tab pos="228600" algn="l"/>
                <a:tab pos="285750" algn="l"/>
              </a:tabLst>
            </a:pPr>
            <a:r>
              <a:rPr lang="en-US" sz="45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Installation +Delivery)</a:t>
            </a:r>
          </a:p>
        </p:txBody>
      </p:sp>
    </p:spTree>
    <p:extLst>
      <p:ext uri="{BB962C8B-B14F-4D97-AF65-F5344CB8AC3E}">
        <p14:creationId xmlns:p14="http://schemas.microsoft.com/office/powerpoint/2010/main" val="1841616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7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679572"/>
            <a:ext cx="10961226" cy="1219074"/>
          </a:xfrm>
        </p:spPr>
        <p:txBody>
          <a:bodyPr/>
          <a:lstStyle/>
          <a:p>
            <a:pPr algn="ctr"/>
            <a:r>
              <a:rPr lang="en-US" sz="5500" dirty="0">
                <a:solidFill>
                  <a:schemeClr val="bg1"/>
                </a:solidFill>
                <a:latin typeface="Trebuchet MS" panose="020B0603020202020204" pitchFamily="34" charset="0"/>
              </a:rPr>
              <a:t>Plant Asset Cost Example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B7130E-AFFF-D4A7-15A4-B01C7C3234C9}"/>
              </a:ext>
            </a:extLst>
          </p:cNvPr>
          <p:cNvSpPr txBox="1"/>
          <p:nvPr/>
        </p:nvSpPr>
        <p:spPr>
          <a:xfrm>
            <a:off x="327260" y="2282489"/>
            <a:ext cx="11482938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hangingPunct="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company called Hands Up located in Texas purchased a new machine on April 1, 2024 for </a:t>
            </a:r>
            <a:r>
              <a:rPr lang="en-US" sz="20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$210,000.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will enable them to make latex gloves in various colors.  </a:t>
            </a:r>
          </a:p>
          <a:p>
            <a:pPr marL="285750" marR="0" indent="-285750" hangingPunct="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Hands Up was required by Texas to pay Texas </a:t>
            </a:r>
            <a:r>
              <a:rPr lang="en-US" sz="20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sales tax of $14,220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because the Chicago company also had operations in Texas.</a:t>
            </a:r>
          </a:p>
          <a:p>
            <a:pPr marL="285750" marR="0" indent="-285750" hangingPunct="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Hands Up was required to pay </a:t>
            </a:r>
            <a:r>
              <a:rPr lang="en-US" sz="20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$7,200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have the machine </a:t>
            </a:r>
            <a:r>
              <a:rPr lang="en-US" sz="20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transported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Texas. </a:t>
            </a:r>
          </a:p>
          <a:p>
            <a:pPr marL="285750" marR="0" lvl="0" indent="-285750" hangingPunct="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Upon arrival a specialized crew had to </a:t>
            </a:r>
            <a:r>
              <a:rPr lang="en-US" sz="20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install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new machine at a cost of </a:t>
            </a:r>
            <a:r>
              <a:rPr lang="en-US" sz="20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$4,440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marR="0" indent="-285750" hangingPunct="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machine was fully operational by </a:t>
            </a:r>
            <a:r>
              <a:rPr lang="en-US" sz="20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April 12, 2004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.(date to be used for put in service)</a:t>
            </a:r>
          </a:p>
          <a:p>
            <a:pPr marL="285750" marR="0" lvl="0" indent="-285750" hangingPunct="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strike="sng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machine’s technology is two years old, and the market value was $225,000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1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(distractor)</a:t>
            </a:r>
          </a:p>
          <a:p>
            <a:pPr marL="285750" marR="0" indent="-285750" hangingPunct="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Hands Up estimates the </a:t>
            </a:r>
            <a:r>
              <a:rPr lang="en-US" sz="20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useful life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 asset to be </a:t>
            </a:r>
            <a:r>
              <a:rPr lang="en-US" sz="20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years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The estimated value of the machine 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 its replacement time is determined by Hands Up to be </a:t>
            </a:r>
            <a:r>
              <a:rPr lang="en-US" sz="18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$54,000 (salvage value)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R="0" hangingPunct="0">
              <a:spcBef>
                <a:spcPts val="600"/>
              </a:spcBef>
              <a:spcAft>
                <a:spcPts val="0"/>
              </a:spcAft>
            </a:pP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hangingPunct="0">
              <a:spcBef>
                <a:spcPts val="600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tx2"/>
                </a:solidFill>
                <a:effectLst/>
                <a:highlight>
                  <a:srgbClr val="00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210,000 + 14,220 + 7,200 + 4,440 = 235,860 COST - 54,000 Salvage Value =  186,860 </a:t>
            </a:r>
            <a:r>
              <a:rPr lang="en-US" sz="2000" b="1" dirty="0" err="1">
                <a:solidFill>
                  <a:schemeClr val="tx2"/>
                </a:solidFill>
                <a:effectLst/>
                <a:highlight>
                  <a:srgbClr val="00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Depr</a:t>
            </a:r>
            <a:r>
              <a:rPr lang="en-US" sz="2000" b="1" dirty="0">
                <a:solidFill>
                  <a:schemeClr val="tx2"/>
                </a:solidFill>
                <a:effectLst/>
                <a:highlight>
                  <a:srgbClr val="00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Value</a:t>
            </a:r>
          </a:p>
        </p:txBody>
      </p:sp>
    </p:spTree>
    <p:extLst>
      <p:ext uri="{BB962C8B-B14F-4D97-AF65-F5344CB8AC3E}">
        <p14:creationId xmlns:p14="http://schemas.microsoft.com/office/powerpoint/2010/main" val="814963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17B316-2F3D-CCB4-92F2-5E2F8F103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81416" y="-40737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8</a:t>
            </a:fld>
            <a:endParaRPr lang="en-US" noProof="0" dirty="0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A947640E-BB30-76F7-E129-9CC8FCE91D02}"/>
              </a:ext>
            </a:extLst>
          </p:cNvPr>
          <p:cNvSpPr txBox="1">
            <a:spLocks/>
          </p:cNvSpPr>
          <p:nvPr/>
        </p:nvSpPr>
        <p:spPr bwMode="gray">
          <a:xfrm>
            <a:off x="702644" y="2181210"/>
            <a:ext cx="3948944" cy="2283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>
                <a:latin typeface="Trebuchet MS" panose="020B0603020202020204" pitchFamily="34" charset="0"/>
              </a:rPr>
              <a:t>Four depreciation methods</a:t>
            </a:r>
          </a:p>
        </p:txBody>
      </p:sp>
      <p:pic>
        <p:nvPicPr>
          <p:cNvPr id="7" name="Picture 6" descr="A graph of a straight line depreciation&#10;&#10;Description automatically generated">
            <a:extLst>
              <a:ext uri="{FF2B5EF4-FFF2-40B4-BE49-F238E27FC236}">
                <a16:creationId xmlns:a16="http://schemas.microsoft.com/office/drawing/2014/main" id="{E28EA4CF-F947-B4E2-B300-4580A094E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1990" y="583732"/>
            <a:ext cx="4077889" cy="2798846"/>
          </a:xfrm>
          <a:prstGeom prst="rect">
            <a:avLst/>
          </a:prstGeom>
        </p:spPr>
      </p:pic>
      <p:pic>
        <p:nvPicPr>
          <p:cNvPr id="9" name="Picture 8" descr="A diagram of a double decline&#10;&#10;Description automatically generated">
            <a:extLst>
              <a:ext uri="{FF2B5EF4-FFF2-40B4-BE49-F238E27FC236}">
                <a16:creationId xmlns:a16="http://schemas.microsoft.com/office/drawing/2014/main" id="{92122481-12AB-A3BA-5961-49FCCEFAC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990" y="4328698"/>
            <a:ext cx="4559668" cy="2053904"/>
          </a:xfrm>
          <a:prstGeom prst="rect">
            <a:avLst/>
          </a:prstGeom>
        </p:spPr>
      </p:pic>
      <p:pic>
        <p:nvPicPr>
          <p:cNvPr id="11" name="Picture 10" descr="A number with red and green text&#10;&#10;Description automatically generated with medium confidence">
            <a:extLst>
              <a:ext uri="{FF2B5EF4-FFF2-40B4-BE49-F238E27FC236}">
                <a16:creationId xmlns:a16="http://schemas.microsoft.com/office/drawing/2014/main" id="{0928356D-B755-5ADE-5443-33DD2A613E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2212" y="3274244"/>
            <a:ext cx="3716195" cy="1808246"/>
          </a:xfrm>
          <a:prstGeom prst="rect">
            <a:avLst/>
          </a:prstGeom>
        </p:spPr>
      </p:pic>
      <p:pic>
        <p:nvPicPr>
          <p:cNvPr id="13" name="Picture 12" descr="A glass of liquid with a straw&#10;&#10;Description automatically generated">
            <a:extLst>
              <a:ext uri="{FF2B5EF4-FFF2-40B4-BE49-F238E27FC236}">
                <a16:creationId xmlns:a16="http://schemas.microsoft.com/office/drawing/2014/main" id="{38146A65-E4BA-6603-F405-695A6B3FDB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9879" y="800426"/>
            <a:ext cx="2400641" cy="225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38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92" y="944033"/>
            <a:ext cx="6656429" cy="767687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Wears out from use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90" y="2051470"/>
            <a:ext cx="6656429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Becomes obsolete (digital camera)</a:t>
            </a:r>
            <a:endParaRPr lang="en-US" sz="28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3206327"/>
            <a:ext cx="6656426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Is based on experience or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93" y="4331306"/>
            <a:ext cx="6656426" cy="81138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Based on published IRS guidelines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92" y="5438743"/>
            <a:ext cx="6656426" cy="81138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Is an ESTIMATE!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94" y="1327876"/>
            <a:ext cx="4071486" cy="3871163"/>
          </a:xfrm>
        </p:spPr>
        <p:txBody>
          <a:bodyPr/>
          <a:lstStyle/>
          <a:p>
            <a:pPr marR="0" lvl="0">
              <a:spcBef>
                <a:spcPts val="200"/>
              </a:spcBef>
              <a:spcAft>
                <a:spcPts val="0"/>
              </a:spcAft>
              <a:tabLst>
                <a:tab pos="228600" algn="l"/>
                <a:tab pos="1143000" algn="l"/>
              </a:tabLst>
            </a:pPr>
            <a:r>
              <a:rPr lang="en-US" sz="4800" b="1" dirty="0">
                <a:latin typeface="Trebuchet MS" panose="020B0603020202020204" pitchFamily="34" charset="0"/>
              </a:rPr>
              <a:t>The # of years of </a:t>
            </a:r>
            <a:r>
              <a:rPr lang="en-US" sz="4800" b="1" dirty="0">
                <a:solidFill>
                  <a:srgbClr val="C0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Useful Life</a:t>
            </a:r>
            <a:br>
              <a:rPr lang="en-US" sz="4800" b="1" dirty="0">
                <a:latin typeface="Trebuchet MS" panose="020B0603020202020204" pitchFamily="34" charset="0"/>
              </a:rPr>
            </a:br>
            <a:r>
              <a:rPr lang="en-US" sz="4800" b="1" dirty="0">
                <a:latin typeface="Trebuchet MS" panose="020B0603020202020204" pitchFamily="34" charset="0"/>
              </a:rPr>
              <a:t>is limited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9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957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92" y="944033"/>
            <a:ext cx="6656429" cy="767687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The portion of cost a biz expects to recover at the end of the asset’s life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90" y="2051470"/>
            <a:ext cx="6656429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Cannot be expensed (or depreciated)</a:t>
            </a:r>
            <a:endParaRPr lang="en-US" sz="28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3206327"/>
            <a:ext cx="6656426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Is based on previous experience or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93" y="4331306"/>
            <a:ext cx="6656426" cy="81138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Based on published IRS guidelines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92" y="5438743"/>
            <a:ext cx="6656426" cy="81138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Is an ESTIMATE!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43" y="2038432"/>
            <a:ext cx="4071486" cy="3871163"/>
          </a:xfrm>
        </p:spPr>
        <p:txBody>
          <a:bodyPr/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latin typeface="Trebuchet MS" panose="020B0603020202020204" pitchFamily="34" charset="0"/>
              </a:rPr>
              <a:t>Estimated</a:t>
            </a:r>
            <a:br>
              <a:rPr lang="en-US" sz="4800" b="1" dirty="0">
                <a:latin typeface="Trebuchet MS" panose="020B0603020202020204" pitchFamily="34" charset="0"/>
              </a:rPr>
            </a:br>
            <a:r>
              <a:rPr lang="en-US" sz="4800" b="1" dirty="0">
                <a:solidFill>
                  <a:srgbClr val="C0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Salvage Value</a:t>
            </a:r>
            <a:br>
              <a:rPr lang="en-US" sz="4800" b="1" dirty="0">
                <a:latin typeface="Trebuchet MS" panose="020B0603020202020204" pitchFamily="34" charset="0"/>
              </a:rPr>
            </a:br>
            <a:r>
              <a:rPr lang="en-US" sz="4800" b="1" dirty="0">
                <a:latin typeface="Trebuchet MS" panose="020B0603020202020204" pitchFamily="34" charset="0"/>
              </a:rPr>
              <a:t> </a:t>
            </a:r>
            <a:r>
              <a:rPr lang="en-US" sz="3200" b="1" dirty="0">
                <a:latin typeface="Trebuchet MS" panose="020B0603020202020204" pitchFamily="34" charset="0"/>
              </a:rPr>
              <a:t>a/k/a </a:t>
            </a:r>
            <a:br>
              <a:rPr lang="en-US" sz="3200" b="1" dirty="0">
                <a:latin typeface="Trebuchet MS" panose="020B0603020202020204" pitchFamily="34" charset="0"/>
              </a:rPr>
            </a:br>
            <a:r>
              <a:rPr lang="en-US" sz="3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disposal value </a:t>
            </a:r>
            <a:b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en-US" sz="3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scrap value</a:t>
            </a:r>
            <a:br>
              <a:rPr lang="en-US" sz="3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en-US" sz="3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trade-in value</a:t>
            </a:r>
            <a:br>
              <a:rPr lang="en-US" sz="3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en-US" sz="3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residual value</a:t>
            </a:r>
            <a:br>
              <a:rPr lang="en-US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br>
              <a:rPr lang="en-US" sz="1800" dirty="0">
                <a:effectLst/>
                <a:highlight>
                  <a:srgbClr val="FFFF00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b="1" dirty="0">
              <a:latin typeface="Trebuchet MS" panose="020B060302020202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10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48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87" y="650780"/>
            <a:ext cx="6656429" cy="767687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But the asset value must stay at COST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87" y="1535230"/>
            <a:ext cx="6656429" cy="1154857"/>
          </a:xfrm>
        </p:spPr>
        <p:txBody>
          <a:bodyPr>
            <a:noAutofit/>
          </a:bodyPr>
          <a:lstStyle/>
          <a:p>
            <a:r>
              <a:rPr lang="en-US" sz="2600" b="1" spc="-5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 a contra-account is used to record the </a:t>
            </a:r>
            <a:r>
              <a:rPr lang="en-US" sz="26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depreciation amounts from year to year</a:t>
            </a:r>
            <a:endParaRPr lang="en-US" sz="26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87" y="2844900"/>
            <a:ext cx="6656426" cy="767687"/>
          </a:xfrm>
        </p:spPr>
        <p:txBody>
          <a:bodyPr>
            <a:normAutofit fontScale="85000" lnSpcReduction="10000"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Contra-Asset is ‘Accumulated Depreciation’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87" y="3757711"/>
            <a:ext cx="6656426" cy="991465"/>
          </a:xfrm>
        </p:spPr>
        <p:txBody>
          <a:bodyPr>
            <a:normAutofit lnSpcReduction="10000"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And is shown on the Balance Sheet below its related asset account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87" y="4865425"/>
            <a:ext cx="6656426" cy="677096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Has a CREDIT balance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43" y="2038432"/>
            <a:ext cx="4071486" cy="3871163"/>
          </a:xfrm>
        </p:spPr>
        <p:txBody>
          <a:bodyPr/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latin typeface="Trebuchet MS" panose="020B0603020202020204" pitchFamily="34" charset="0"/>
              </a:rPr>
              <a:t>Each year’s</a:t>
            </a:r>
            <a:br>
              <a:rPr lang="en-US" sz="4800" b="1" dirty="0">
                <a:latin typeface="Trebuchet MS" panose="020B0603020202020204" pitchFamily="34" charset="0"/>
              </a:rPr>
            </a:br>
            <a:r>
              <a:rPr lang="en-US" sz="4400" b="1" dirty="0">
                <a:solidFill>
                  <a:srgbClr val="C0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DEPRECIATION AMOUNT</a:t>
            </a:r>
            <a:br>
              <a:rPr lang="en-US" sz="4800" b="1" dirty="0">
                <a:latin typeface="Trebuchet MS" panose="020B0603020202020204" pitchFamily="34" charset="0"/>
              </a:rPr>
            </a:br>
            <a:r>
              <a:rPr lang="en-US" sz="4800" b="1" dirty="0">
                <a:latin typeface="Trebuchet MS" panose="020B0603020202020204" pitchFamily="34" charset="0"/>
              </a:rPr>
              <a:t> </a:t>
            </a:r>
            <a:r>
              <a:rPr lang="en-US" sz="3200" b="1" dirty="0">
                <a:latin typeface="Trebuchet MS" panose="020B0603020202020204" pitchFamily="34" charset="0"/>
              </a:rPr>
              <a:t> </a:t>
            </a:r>
            <a:r>
              <a:rPr lang="en-US" sz="4000" b="1" dirty="0">
                <a:latin typeface="Trebuchet MS" panose="020B0603020202020204" pitchFamily="34" charset="0"/>
              </a:rPr>
              <a:t>reduces the</a:t>
            </a: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4000" b="1" dirty="0">
                <a:latin typeface="Trebuchet MS" panose="020B0603020202020204" pitchFamily="34" charset="0"/>
              </a:rPr>
              <a:t>asset’s value</a:t>
            </a:r>
            <a:br>
              <a:rPr lang="en-US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br>
              <a:rPr lang="en-US" sz="1800" dirty="0">
                <a:effectLst/>
                <a:highlight>
                  <a:srgbClr val="FFFF00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b="1" dirty="0">
              <a:latin typeface="Trebuchet MS" panose="020B060302020202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11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652EC504-9416-E4B7-D7A3-2F95CC6D8BD9}"/>
              </a:ext>
            </a:extLst>
          </p:cNvPr>
          <p:cNvSpPr txBox="1">
            <a:spLocks/>
          </p:cNvSpPr>
          <p:nvPr/>
        </p:nvSpPr>
        <p:spPr>
          <a:xfrm>
            <a:off x="5124884" y="5663939"/>
            <a:ext cx="6656429" cy="76768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Asset – </a:t>
            </a:r>
            <a:r>
              <a:rPr lang="en-US" sz="2800" b="1" dirty="0" err="1">
                <a:solidFill>
                  <a:schemeClr val="tx2"/>
                </a:solidFill>
                <a:latin typeface="Trebuchet MS" panose="020B0603020202020204" pitchFamily="34" charset="0"/>
              </a:rPr>
              <a:t>Accum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latin typeface="Trebuchet MS" panose="020B0603020202020204" pitchFamily="34" charset="0"/>
              </a:rPr>
              <a:t>Depr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. = Book Value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266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17B316-2F3D-CCB4-92F2-5E2F8F103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12</a:t>
            </a:fld>
            <a:endParaRPr lang="en-US" noProof="0" dirty="0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75569804-DEA5-35E4-8592-0966BE43109C}"/>
              </a:ext>
            </a:extLst>
          </p:cNvPr>
          <p:cNvSpPr txBox="1">
            <a:spLocks/>
          </p:cNvSpPr>
          <p:nvPr/>
        </p:nvSpPr>
        <p:spPr bwMode="gray">
          <a:xfrm>
            <a:off x="702644" y="2181210"/>
            <a:ext cx="3948944" cy="2283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Method #1 </a:t>
            </a:r>
            <a:r>
              <a:rPr lang="en-US" sz="48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Straight-Line</a:t>
            </a:r>
          </a:p>
          <a:p>
            <a:pPr marL="571500" indent="-571500">
              <a:spcAft>
                <a:spcPts val="1200"/>
              </a:spcAft>
              <a:buFont typeface="Trebuchet MS" panose="020B0603020202020204" pitchFamily="34" charset="0"/>
              <a:buChar char="$"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Equal amount method</a:t>
            </a:r>
          </a:p>
          <a:p>
            <a:pPr marL="571500" indent="-571500">
              <a:spcAft>
                <a:spcPts val="1200"/>
              </a:spcAft>
              <a:buFont typeface="Trebuchet MS" panose="020B0603020202020204" pitchFamily="34" charset="0"/>
              <a:buChar char="$"/>
            </a:pPr>
            <a:r>
              <a:rPr lang="en-US" altLang="en-US" sz="3600" b="1" dirty="0">
                <a:solidFill>
                  <a:schemeClr val="bg1"/>
                </a:solidFill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W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idely used</a:t>
            </a:r>
          </a:p>
          <a:p>
            <a:pPr marL="571500" indent="-571500">
              <a:spcAft>
                <a:spcPts val="1200"/>
              </a:spcAft>
              <a:buFont typeface="Trebuchet MS" panose="020B0603020202020204" pitchFamily="34" charset="0"/>
              <a:buChar char="$"/>
            </a:pPr>
            <a:r>
              <a:rPr lang="en-US" altLang="en-US" sz="3600" b="1" dirty="0">
                <a:solidFill>
                  <a:schemeClr val="bg1"/>
                </a:solidFill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asiest to calculate</a:t>
            </a:r>
            <a:endParaRPr lang="en-US" sz="3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0E7AA69-04C3-CE7F-0D16-188EE19AA3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5284268" y="72549"/>
            <a:ext cx="6907731" cy="6063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3600" b="1" i="0" u="sng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Straight-Line Formula:</a:t>
            </a:r>
            <a:endParaRPr kumimoji="0" lang="en-US" altLang="en-US" sz="3600" b="1" i="0" u="sng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highlight>
                <a:srgbClr val="FFFF00"/>
              </a:highlight>
              <a:latin typeface="Trebuchet MS" panose="020B0603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 Cost 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- SV  (Salvage Value)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= DV (Depr</a:t>
            </a:r>
            <a:r>
              <a:rPr lang="en-US" altLang="en-US" sz="32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eciable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Value)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UL (# Yrs. Useful Life) 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rebuchet MS" panose="020B0603020202020204" pitchFamily="34" charset="0"/>
              <a:sym typeface="Symbol" panose="05050102010706020507" pitchFamily="18" charset="2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= AD (Annual Depr</a:t>
            </a:r>
            <a:r>
              <a:rPr lang="en-US" altLang="en-US" sz="32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eciation)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lang="en-US" altLang="en-US" sz="32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    for Years 2 and following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rebuchet MS" panose="020B0603020202020204" pitchFamily="34" charset="0"/>
              <a:sym typeface="Symbol" panose="05050102010706020507" pitchFamily="18" charset="2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12 = 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Mo. Depr</a:t>
            </a:r>
            <a:r>
              <a:rPr lang="en-US" altLang="en-US" sz="32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eciation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rebuchet MS" panose="020B0603020202020204" pitchFamily="34" charset="0"/>
              <a:sym typeface="Symbol" panose="05050102010706020507" pitchFamily="18" charset="2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x # mos. </a:t>
            </a:r>
            <a:r>
              <a:rPr lang="en-US" altLang="en-US" sz="32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o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wned in Year 1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rebuchet MS" panose="020B0603020202020204" pitchFamily="34" charset="0"/>
              <a:sym typeface="Symbol" panose="05050102010706020507" pitchFamily="18" charset="2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= 1</a:t>
            </a:r>
            <a:r>
              <a:rPr kumimoji="0" lang="en-US" altLang="en-US" sz="3200" b="1" i="0" u="none" strike="noStrike" cap="none" normalizeH="0" baseline="3000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st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 Yr. </a:t>
            </a:r>
            <a:r>
              <a:rPr kumimoji="0" lang="en-US" altLang="en-US" sz="3200" b="1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Depr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. Exp. amount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rebuchet MS" panose="020B0603020202020204" pitchFamily="34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64523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17B316-2F3D-CCB4-92F2-5E2F8F103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13</a:t>
            </a:fld>
            <a:endParaRPr lang="en-US" noProof="0" dirty="0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75569804-DEA5-35E4-8592-0966BE43109C}"/>
              </a:ext>
            </a:extLst>
          </p:cNvPr>
          <p:cNvSpPr txBox="1">
            <a:spLocks/>
          </p:cNvSpPr>
          <p:nvPr/>
        </p:nvSpPr>
        <p:spPr bwMode="gray">
          <a:xfrm>
            <a:off x="702644" y="2181210"/>
            <a:ext cx="3948944" cy="2283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Depreciation for Partial Year</a:t>
            </a:r>
            <a:endParaRPr lang="en-US" sz="4800" b="1" dirty="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D24655-2F34-DC75-C1DA-4CDF3625BAB7}"/>
              </a:ext>
            </a:extLst>
          </p:cNvPr>
          <p:cNvSpPr txBox="1"/>
          <p:nvPr/>
        </p:nvSpPr>
        <p:spPr>
          <a:xfrm>
            <a:off x="5044564" y="745294"/>
            <a:ext cx="6798569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3400" b="1" i="0" u="sng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Partial Year Calculation:</a:t>
            </a:r>
            <a:endParaRPr kumimoji="0" lang="en-US" altLang="en-US" sz="3400" b="1" i="0" u="sng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highlight>
                <a:srgbClr val="FFFF00"/>
              </a:highlight>
              <a:latin typeface="Trebuchet MS" panose="020B0603020202020204" pitchFamily="34" charset="0"/>
            </a:endParaRPr>
          </a:p>
          <a:p>
            <a:pPr marL="457200" indent="-457200">
              <a:spcBef>
                <a:spcPts val="300"/>
              </a:spcBef>
              <a:spcAft>
                <a:spcPts val="2400"/>
              </a:spcAft>
              <a:buFont typeface="Trebuchet MS" panose="020B0603020202020204" pitchFamily="34" charset="0"/>
              <a:buChar char="$"/>
              <a:tabLst>
                <a:tab pos="228600" algn="l"/>
                <a:tab pos="285750" algn="l"/>
              </a:tabLst>
            </a:pPr>
            <a:r>
              <a:rPr lang="en-US" sz="30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Assets bought </a:t>
            </a:r>
            <a:r>
              <a:rPr lang="en-US" sz="3000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mid-year</a:t>
            </a:r>
            <a:r>
              <a:rPr lang="en-US" sz="30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are depreciated over their useful life PLUS ONE year: the fraction for Year 1 plus the fraction for the last year = a full year.</a:t>
            </a:r>
          </a:p>
          <a:p>
            <a:pPr marL="457200" marR="0" lvl="0" indent="-457200">
              <a:spcBef>
                <a:spcPts val="300"/>
              </a:spcBef>
              <a:spcAft>
                <a:spcPts val="2400"/>
              </a:spcAft>
              <a:buFont typeface="Trebuchet MS" panose="020B0603020202020204" pitchFamily="34" charset="0"/>
              <a:buChar char="$"/>
              <a:tabLst>
                <a:tab pos="228600" algn="l"/>
                <a:tab pos="285750" algn="l"/>
              </a:tabLst>
            </a:pPr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0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ound to the </a:t>
            </a:r>
            <a:r>
              <a:rPr lang="en-US" sz="3000" u="sng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nearest whole month</a:t>
            </a:r>
            <a:r>
              <a:rPr lang="en-US" sz="30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cap="small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0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bought before the </a:t>
            </a:r>
            <a:r>
              <a:rPr lang="en-US" sz="3000" cap="small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3000" baseline="300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3000" cap="small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 sold after the 15</a:t>
            </a:r>
            <a:r>
              <a:rPr lang="en-US" sz="3000" baseline="300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3000" cap="small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month</a:t>
            </a:r>
            <a:r>
              <a:rPr lang="en-US" sz="3000" cap="small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counted as a month of ownership</a:t>
            </a:r>
            <a:r>
              <a:rPr lang="en-US" sz="30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817237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credit record&#10;&#10;Description automatically generated">
            <a:extLst>
              <a:ext uri="{FF2B5EF4-FFF2-40B4-BE49-F238E27FC236}">
                <a16:creationId xmlns:a16="http://schemas.microsoft.com/office/drawing/2014/main" id="{DC32FE02-5CD7-0F57-A051-9678A96C6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834" y="807173"/>
            <a:ext cx="7931986" cy="4895007"/>
          </a:xfrm>
          <a:prstGeom prst="rect">
            <a:avLst/>
          </a:prstGeom>
        </p:spPr>
      </p:pic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F0BD7EC8-4524-CDD4-A035-F3FADC58A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6980" y="-6800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14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8E333-C15C-77E7-7648-028A4BEE22C6}"/>
              </a:ext>
            </a:extLst>
          </p:cNvPr>
          <p:cNvSpPr txBox="1"/>
          <p:nvPr/>
        </p:nvSpPr>
        <p:spPr>
          <a:xfrm>
            <a:off x="669791" y="612844"/>
            <a:ext cx="283303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2000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S</a:t>
            </a:r>
            <a:r>
              <a:rPr lang="en-US" altLang="en-US" sz="2000" b="1" u="sng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traight-Line Formula</a:t>
            </a:r>
            <a:endParaRPr kumimoji="0" lang="en-US" altLang="en-US" sz="2000" b="1" i="0" u="sng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Cost       $5,300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rebuchet MS" panose="020B0603020202020204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00350" algn="l"/>
              </a:tabLst>
            </a:pPr>
            <a:r>
              <a:rPr lang="en-US" altLang="en-US" sz="2000" b="1" dirty="0">
                <a:solidFill>
                  <a:schemeClr val="bg1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-</a:t>
            </a:r>
            <a:r>
              <a:rPr lang="en-US" altLang="en-US" sz="2000" b="1" dirty="0" err="1">
                <a:solidFill>
                  <a:schemeClr val="bg1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Sal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Val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   -    500</a:t>
            </a:r>
            <a:endParaRPr lang="en-US" altLang="en-US" sz="2000" b="1" dirty="0">
              <a:solidFill>
                <a:schemeClr val="bg1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800350" algn="l"/>
              </a:tabLs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=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DepVal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  4,800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UL            4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yrs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rebuchet MS" panose="020B0603020202020204" pitchFamily="34" charset="0"/>
              <a:sym typeface="Symbol" panose="05050102010706020507" pitchFamily="18" charset="2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=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AnnDep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  = 1,200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rebuchet MS" panose="020B0603020202020204" pitchFamily="34" charset="0"/>
              <a:sym typeface="Symbol" panose="05050102010706020507" pitchFamily="18" charset="2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¸"/>
              <a:tabLst>
                <a:tab pos="2800350" algn="l"/>
              </a:tabLs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12      =    100/mo.  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sym typeface="Symbol" panose="05050102010706020507" pitchFamily="18" charset="2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¸"/>
              <a:tabLst>
                <a:tab pos="2800350" algn="l"/>
              </a:tabLst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rebuchet MS" panose="020B0603020202020204" pitchFamily="34" charset="0"/>
              <a:sym typeface="Symbol" panose="05050102010706020507" pitchFamily="18" charset="2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x                #  7 mos. </a:t>
            </a:r>
            <a:r>
              <a:rPr lang="en-US" altLang="en-US" sz="2000" b="1" dirty="0">
                <a:solidFill>
                  <a:schemeClr val="bg1"/>
                </a:solidFill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   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sym typeface="Symbol" panose="05050102010706020507" pitchFamily="18" charset="2"/>
              </a:rPr>
              <a:t>                (Jun-Dec)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rebuchet MS" panose="020B0603020202020204" pitchFamily="34" charset="0"/>
              <a:sym typeface="Symbol" panose="05050102010706020507" pitchFamily="18" charset="2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= Yr. 1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Depr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. $    700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lang="en-US" sz="2000" b="1" dirty="0">
                <a:solidFill>
                  <a:schemeClr val="bg1"/>
                </a:solidFill>
                <a:latin typeface="Trebuchet MS" panose="020B0603020202020204" pitchFamily="34" charset="0"/>
                <a:sym typeface="Symbol" panose="05050102010706020507" pitchFamily="18" charset="2"/>
              </a:rPr>
              <a:t>   Yr. 2 </a:t>
            </a:r>
            <a:r>
              <a:rPr lang="en-US" sz="2000" b="1" dirty="0" err="1">
                <a:solidFill>
                  <a:schemeClr val="bg1"/>
                </a:solidFill>
                <a:latin typeface="Trebuchet MS" panose="020B0603020202020204" pitchFamily="34" charset="0"/>
                <a:sym typeface="Symbol" panose="05050102010706020507" pitchFamily="18" charset="2"/>
              </a:rPr>
              <a:t>Depr</a:t>
            </a:r>
            <a:r>
              <a:rPr lang="en-US" sz="2000" b="1" dirty="0">
                <a:solidFill>
                  <a:schemeClr val="bg1"/>
                </a:solidFill>
                <a:latin typeface="Trebuchet MS" panose="020B0603020202020204" pitchFamily="34" charset="0"/>
                <a:sym typeface="Symbol" panose="05050102010706020507" pitchFamily="18" charset="2"/>
              </a:rPr>
              <a:t>.    1,200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lang="en-US" sz="2000" b="1" dirty="0">
                <a:solidFill>
                  <a:schemeClr val="bg1"/>
                </a:solidFill>
                <a:latin typeface="Trebuchet MS" panose="020B0603020202020204" pitchFamily="34" charset="0"/>
                <a:sym typeface="Symbol" panose="05050102010706020507" pitchFamily="18" charset="2"/>
              </a:rPr>
              <a:t>   Yr. 3 </a:t>
            </a:r>
            <a:r>
              <a:rPr lang="en-US" sz="2000" b="1" dirty="0" err="1">
                <a:solidFill>
                  <a:schemeClr val="bg1"/>
                </a:solidFill>
                <a:latin typeface="Trebuchet MS" panose="020B0603020202020204" pitchFamily="34" charset="0"/>
                <a:sym typeface="Symbol" panose="05050102010706020507" pitchFamily="18" charset="2"/>
              </a:rPr>
              <a:t>Depr</a:t>
            </a:r>
            <a:r>
              <a:rPr lang="en-US" sz="2000" b="1" dirty="0">
                <a:solidFill>
                  <a:schemeClr val="bg1"/>
                </a:solidFill>
                <a:latin typeface="Trebuchet MS" panose="020B0603020202020204" pitchFamily="34" charset="0"/>
                <a:sym typeface="Symbol" panose="05050102010706020507" pitchFamily="18" charset="2"/>
              </a:rPr>
              <a:t>.    1,200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lang="en-US" sz="2000" b="1" dirty="0">
                <a:solidFill>
                  <a:schemeClr val="bg1"/>
                </a:solidFill>
                <a:latin typeface="Trebuchet MS" panose="020B0603020202020204" pitchFamily="34" charset="0"/>
                <a:sym typeface="Symbol" panose="05050102010706020507" pitchFamily="18" charset="2"/>
              </a:rPr>
              <a:t>   Yr. 4 </a:t>
            </a:r>
            <a:r>
              <a:rPr lang="en-US" sz="2000" b="1" dirty="0" err="1">
                <a:solidFill>
                  <a:schemeClr val="bg1"/>
                </a:solidFill>
                <a:latin typeface="Trebuchet MS" panose="020B0603020202020204" pitchFamily="34" charset="0"/>
                <a:sym typeface="Symbol" panose="05050102010706020507" pitchFamily="18" charset="2"/>
              </a:rPr>
              <a:t>Depr</a:t>
            </a:r>
            <a:r>
              <a:rPr lang="en-US" sz="2000" b="1" dirty="0">
                <a:solidFill>
                  <a:schemeClr val="bg1"/>
                </a:solidFill>
                <a:latin typeface="Trebuchet MS" panose="020B0603020202020204" pitchFamily="34" charset="0"/>
                <a:sym typeface="Symbol" panose="05050102010706020507" pitchFamily="18" charset="2"/>
              </a:rPr>
              <a:t>.    1,200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lang="en-US" sz="2000" b="1" dirty="0">
                <a:solidFill>
                  <a:schemeClr val="bg1"/>
                </a:solidFill>
                <a:latin typeface="Trebuchet MS" panose="020B0603020202020204" pitchFamily="34" charset="0"/>
                <a:sym typeface="Symbol" panose="05050102010706020507" pitchFamily="18" charset="2"/>
              </a:rPr>
              <a:t>   Yr. 5 </a:t>
            </a:r>
            <a:r>
              <a:rPr lang="en-US" sz="2000" b="1" dirty="0" err="1">
                <a:solidFill>
                  <a:schemeClr val="bg1"/>
                </a:solidFill>
                <a:latin typeface="Trebuchet MS" panose="020B0603020202020204" pitchFamily="34" charset="0"/>
                <a:sym typeface="Symbol" panose="05050102010706020507" pitchFamily="18" charset="2"/>
              </a:rPr>
              <a:t>Depr</a:t>
            </a:r>
            <a:r>
              <a:rPr lang="en-US" sz="2000" b="1" dirty="0">
                <a:solidFill>
                  <a:schemeClr val="bg1"/>
                </a:solidFill>
                <a:latin typeface="Trebuchet MS" panose="020B0603020202020204" pitchFamily="34" charset="0"/>
                <a:sym typeface="Symbol" panose="05050102010706020507" pitchFamily="18" charset="2"/>
              </a:rPr>
              <a:t>.       500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2AD5C5-0665-FF51-7CEC-FAE12C2D123D}"/>
              </a:ext>
            </a:extLst>
          </p:cNvPr>
          <p:cNvSpPr txBox="1"/>
          <p:nvPr/>
        </p:nvSpPr>
        <p:spPr>
          <a:xfrm>
            <a:off x="3686475" y="5802754"/>
            <a:ext cx="7548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7 months in 2020 + 5 months in 2024 = 12 months, so 4 full years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E8068C-DA24-EF57-682A-2597BBF8AE74}"/>
              </a:ext>
            </a:extLst>
          </p:cNvPr>
          <p:cNvSpPr txBox="1"/>
          <p:nvPr/>
        </p:nvSpPr>
        <p:spPr>
          <a:xfrm>
            <a:off x="3878117" y="5198469"/>
            <a:ext cx="7548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rebuchet MS" panose="020B0603020202020204" pitchFamily="34" charset="0"/>
              </a:rPr>
              <a:t>In every year,   COST  -     ACCUM. DEPRECIATION    =    BOOK VALUE</a:t>
            </a:r>
          </a:p>
        </p:txBody>
      </p:sp>
    </p:spTree>
    <p:extLst>
      <p:ext uri="{BB962C8B-B14F-4D97-AF65-F5344CB8AC3E}">
        <p14:creationId xmlns:p14="http://schemas.microsoft.com/office/powerpoint/2010/main" val="426838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4B0238C-0FF5-F665-6EEF-76C57E968B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7726" y="914400"/>
            <a:ext cx="10876547" cy="4002505"/>
          </a:xfrm>
        </p:spPr>
        <p:txBody>
          <a:bodyPr>
            <a:noAutofit/>
          </a:bodyPr>
          <a:lstStyle/>
          <a:p>
            <a:pPr marL="0" marR="0" indent="-57150" hangingPunct="0">
              <a:spcBef>
                <a:spcPts val="0"/>
              </a:spcBef>
              <a:spcAft>
                <a:spcPts val="300"/>
              </a:spcAft>
            </a:pPr>
            <a:r>
              <a:rPr lang="en-US" sz="2800" cap="none" spc="-3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Sample Questions for the Computer Equipment example </a:t>
            </a:r>
            <a:r>
              <a:rPr lang="en-US" sz="2800" cap="none" spc="-3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just given:</a:t>
            </a:r>
          </a:p>
          <a:p>
            <a:pPr marL="0" marR="0" indent="-57150" hangingPunct="0">
              <a:spcBef>
                <a:spcPts val="0"/>
              </a:spcBef>
              <a:spcAft>
                <a:spcPts val="300"/>
              </a:spcAft>
            </a:pPr>
            <a:endParaRPr lang="en-US" sz="2800" cap="none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-57150" hangingPunct="0">
              <a:spcBef>
                <a:spcPts val="0"/>
              </a:spcBef>
              <a:spcAft>
                <a:spcPts val="1200"/>
              </a:spcAft>
            </a:pPr>
            <a:r>
              <a:rPr lang="en-US" sz="2800" cap="none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 book value of the computer system at the end of 2022?  </a:t>
            </a:r>
            <a:r>
              <a:rPr lang="en-US" sz="2800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$2,200</a:t>
            </a:r>
          </a:p>
          <a:p>
            <a:pPr marL="0" marR="0" indent="-57150" hangingPunct="0">
              <a:spcBef>
                <a:spcPts val="0"/>
              </a:spcBef>
              <a:spcAft>
                <a:spcPts val="1200"/>
              </a:spcAft>
            </a:pPr>
            <a:r>
              <a:rPr lang="en-US" sz="2800" cap="none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 amount of depreciation expense recorded for the computer equipment in 2020? </a:t>
            </a:r>
            <a:r>
              <a:rPr lang="en-US" sz="2800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$700</a:t>
            </a:r>
          </a:p>
          <a:p>
            <a:pPr marL="0" marR="0" indent="-118745" hangingPunct="0">
              <a:spcBef>
                <a:spcPts val="0"/>
              </a:spcBef>
              <a:spcAft>
                <a:spcPts val="1200"/>
              </a:spcAft>
            </a:pPr>
            <a:r>
              <a:rPr lang="en-US" sz="2800" cap="none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 book value of the </a:t>
            </a:r>
            <a:r>
              <a:rPr lang="en-US" sz="2800" cap="none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cap="none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omputer equipment at the end of year 2024? </a:t>
            </a:r>
            <a:r>
              <a:rPr lang="en-US" sz="2800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$500</a:t>
            </a:r>
          </a:p>
          <a:p>
            <a:pPr marL="0" marR="0" indent="-57150" hangingPunct="0">
              <a:spcBef>
                <a:spcPts val="0"/>
              </a:spcBef>
              <a:spcAft>
                <a:spcPts val="0"/>
              </a:spcAft>
            </a:pPr>
            <a:r>
              <a:rPr lang="en-US" sz="2800" cap="none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the Total Fitness Center sells the computer system on 12-31-23 for $1,200, what  is the amount of the gain or loss?  </a:t>
            </a:r>
            <a:r>
              <a:rPr lang="en-US" sz="2800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$200 gain</a:t>
            </a:r>
          </a:p>
          <a:p>
            <a:endParaRPr lang="en-US" sz="2000" cap="none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143BFF1-9FC6-466D-75C9-1CA8C8C7C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6980" y="-6800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15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290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17B316-2F3D-CCB4-92F2-5E2F8F103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16</a:t>
            </a:fld>
            <a:endParaRPr lang="en-US" noProof="0" dirty="0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75569804-DEA5-35E4-8592-0966BE43109C}"/>
              </a:ext>
            </a:extLst>
          </p:cNvPr>
          <p:cNvSpPr txBox="1">
            <a:spLocks/>
          </p:cNvSpPr>
          <p:nvPr/>
        </p:nvSpPr>
        <p:spPr bwMode="gray">
          <a:xfrm>
            <a:off x="702644" y="2181210"/>
            <a:ext cx="3948944" cy="2283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Method #2</a:t>
            </a:r>
          </a:p>
          <a:p>
            <a:pPr algn="ctr"/>
            <a:r>
              <a:rPr lang="en-US" sz="36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Double-</a:t>
            </a:r>
          </a:p>
          <a:p>
            <a:pPr algn="ctr"/>
            <a:r>
              <a:rPr lang="en-US" sz="36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Declining-Balance</a:t>
            </a:r>
          </a:p>
          <a:p>
            <a:pPr algn="ctr">
              <a:spcAft>
                <a:spcPts val="1200"/>
              </a:spcAft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Accelerated method</a:t>
            </a:r>
          </a:p>
          <a:p>
            <a:pPr algn="ctr">
              <a:spcAft>
                <a:spcPts val="1200"/>
              </a:spcAft>
            </a:pPr>
            <a:r>
              <a:rPr lang="en-US" altLang="en-US" sz="3600" b="1" dirty="0">
                <a:solidFill>
                  <a:schemeClr val="bg1"/>
                </a:solidFill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More expense in earlier years</a:t>
            </a:r>
            <a:endParaRPr kumimoji="0" lang="en-US" altLang="en-US" sz="3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705B7F-023D-DCBA-DC0D-769719E98AB6}"/>
              </a:ext>
            </a:extLst>
          </p:cNvPr>
          <p:cNvSpPr txBox="1"/>
          <p:nvPr/>
        </p:nvSpPr>
        <p:spPr>
          <a:xfrm>
            <a:off x="5043638" y="394636"/>
            <a:ext cx="6647849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3200" b="1" i="0" u="sng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Straight-Line Formula:</a:t>
            </a:r>
            <a:endParaRPr kumimoji="0" lang="en-US" altLang="en-US" sz="3200" b="1" i="0" u="sng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highlight>
                <a:srgbClr val="FFFF00"/>
              </a:highlight>
              <a:latin typeface="Trebuchet MS" panose="020B0603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    100%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    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UL (# Yrs. Useful Life) 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rebuchet MS" panose="020B0603020202020204" pitchFamily="34" charset="0"/>
              <a:sym typeface="Symbol" panose="05050102010706020507" pitchFamily="18" charset="2"/>
            </a:endParaRPr>
          </a:p>
          <a:p>
            <a:pPr defTabSz="914400"/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    X 2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    = AD % (Annual Depr</a:t>
            </a:r>
            <a:r>
              <a:rPr lang="en-US" altLang="en-US" sz="32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eciation %)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    x Book Value each year</a:t>
            </a:r>
            <a:endParaRPr lang="en-US" altLang="en-US" sz="3200" b="1" dirty="0">
              <a:solidFill>
                <a:schemeClr val="tx2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   = </a:t>
            </a:r>
            <a:r>
              <a:rPr kumimoji="0" lang="en-US" altLang="en-US" sz="3200" b="1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Depr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 </a:t>
            </a:r>
            <a:r>
              <a:rPr lang="en-US" altLang="en-US" sz="32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Exp each year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228600" algn="l"/>
                <a:tab pos="1143000" algn="l"/>
              </a:tabLst>
            </a:pPr>
            <a:r>
              <a:rPr lang="en-US" sz="3200" b="1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Final year </a:t>
            </a:r>
            <a:r>
              <a:rPr lang="en-US" sz="3200" b="1" dirty="0" err="1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depr</a:t>
            </a:r>
            <a:r>
              <a:rPr lang="en-US" sz="3200" b="1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exp. amt. is </a:t>
            </a:r>
          </a:p>
          <a:p>
            <a:pPr marL="0" marR="0">
              <a:spcBef>
                <a:spcPts val="0"/>
              </a:spcBef>
              <a:spcAft>
                <a:spcPts val="2400"/>
              </a:spcAft>
              <a:tabLst>
                <a:tab pos="228600" algn="l"/>
                <a:tab pos="1143000" algn="l"/>
              </a:tabLst>
            </a:pPr>
            <a:r>
              <a:rPr lang="en-US" sz="3200" b="1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Book Value – Salvage Value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0350" algn="l"/>
              </a:tabLst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kumimoji="0" lang="en-US" altLang="en-US" sz="3200" b="1" i="0" u="none" strike="noStrike" cap="none" normalizeH="0" baseline="3000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st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 Yr. </a:t>
            </a:r>
            <a:r>
              <a:rPr kumimoji="0" lang="en-US" altLang="en-US" sz="3200" b="1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Depr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. Exp. </a:t>
            </a:r>
            <a:r>
              <a:rPr lang="en-US" altLang="en-US" sz="32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can be partial, </a:t>
            </a:r>
            <a:r>
              <a:rPr lang="en-US" altLang="en-US" sz="3200" b="1" spc="-5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but most problems are dated Jan 1 </a:t>
            </a:r>
            <a:endParaRPr kumimoji="0" lang="en-US" altLang="en-US" sz="3200" b="1" i="0" u="none" strike="noStrike" cap="none" spc="-50" normalizeH="0" dirty="0">
              <a:ln>
                <a:noFill/>
              </a:ln>
              <a:solidFill>
                <a:schemeClr val="tx2"/>
              </a:solidFill>
              <a:effectLst/>
              <a:latin typeface="Trebuchet MS" panose="020B0603020202020204" pitchFamily="34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62838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509F0A4A-F4EE-105F-5F6E-8FEAB24D7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8479" y="0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17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pic>
        <p:nvPicPr>
          <p:cNvPr id="6" name="Picture 5" descr="A close-up of a credit record&#10;&#10;Description automatically generated">
            <a:extLst>
              <a:ext uri="{FF2B5EF4-FFF2-40B4-BE49-F238E27FC236}">
                <a16:creationId xmlns:a16="http://schemas.microsoft.com/office/drawing/2014/main" id="{65D26C4A-D9DB-7D6A-CB9F-4030C3C9A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783" y="717425"/>
            <a:ext cx="8984621" cy="54231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3A6C00-4CB1-325F-3A20-9826E7E31AF1}"/>
              </a:ext>
            </a:extLst>
          </p:cNvPr>
          <p:cNvSpPr txBox="1"/>
          <p:nvPr/>
        </p:nvSpPr>
        <p:spPr>
          <a:xfrm>
            <a:off x="7613583" y="5034012"/>
            <a:ext cx="13186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(Not 40%)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9750DC26-D062-87AC-2BF2-20CBA88FA8D5}"/>
              </a:ext>
            </a:extLst>
          </p:cNvPr>
          <p:cNvSpPr/>
          <p:nvPr/>
        </p:nvSpPr>
        <p:spPr>
          <a:xfrm rot="5400000">
            <a:off x="9791097" y="4890311"/>
            <a:ext cx="491055" cy="62445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CF4FA5AA-F428-5B30-2020-21E31E460241}"/>
              </a:ext>
            </a:extLst>
          </p:cNvPr>
          <p:cNvSpPr/>
          <p:nvPr/>
        </p:nvSpPr>
        <p:spPr>
          <a:xfrm rot="5400000">
            <a:off x="9403143" y="1314356"/>
            <a:ext cx="491055" cy="62445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094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4B0238C-0FF5-F665-6EEF-76C57E968B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7726" y="914400"/>
            <a:ext cx="10876547" cy="4002505"/>
          </a:xfrm>
        </p:spPr>
        <p:txBody>
          <a:bodyPr>
            <a:noAutofit/>
          </a:bodyPr>
          <a:lstStyle/>
          <a:p>
            <a:pPr marL="0" marR="0" indent="-57150" hangingPunct="0">
              <a:spcBef>
                <a:spcPts val="0"/>
              </a:spcBef>
              <a:spcAft>
                <a:spcPts val="300"/>
              </a:spcAft>
            </a:pPr>
            <a:r>
              <a:rPr lang="en-US" sz="2800" b="1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Sample Questions for the Fitness Equipment slide </a:t>
            </a:r>
            <a:r>
              <a:rPr lang="en-US" sz="2800" b="1" cap="none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above:</a:t>
            </a:r>
          </a:p>
          <a:p>
            <a:pPr marL="0" marR="0" indent="-57150" hangingPunct="0">
              <a:spcBef>
                <a:spcPts val="0"/>
              </a:spcBef>
              <a:spcAft>
                <a:spcPts val="300"/>
              </a:spcAft>
            </a:pPr>
            <a:endParaRPr lang="en-US" sz="2800" cap="none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-57150" hangingPunct="0">
              <a:spcBef>
                <a:spcPts val="0"/>
              </a:spcBef>
              <a:spcAft>
                <a:spcPts val="1200"/>
              </a:spcAft>
            </a:pPr>
            <a:r>
              <a:rPr lang="en-US" sz="2800" cap="none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 book value of the fitness equipment at the end of 2022?  </a:t>
            </a:r>
            <a:r>
              <a:rPr lang="en-US" sz="2800" b="1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2800" b="1" cap="none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27,000</a:t>
            </a:r>
            <a:endParaRPr lang="en-US" sz="2800" b="1" cap="none" dirty="0">
              <a:solidFill>
                <a:srgbClr val="FF0000"/>
              </a:solidFill>
              <a:effectLst/>
              <a:highlight>
                <a:srgbClr val="FFFF00"/>
              </a:highlight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-57150" hangingPunct="0">
              <a:spcBef>
                <a:spcPts val="0"/>
              </a:spcBef>
              <a:spcAft>
                <a:spcPts val="1200"/>
              </a:spcAft>
            </a:pPr>
            <a:r>
              <a:rPr lang="en-US" sz="2800" cap="none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 amount of depreciation expense recorded for the fitness equipment in 2020? </a:t>
            </a:r>
            <a:r>
              <a:rPr lang="en-US" sz="2800" b="1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$50,000</a:t>
            </a:r>
          </a:p>
          <a:p>
            <a:pPr marL="0" marR="0" indent="-118745" hangingPunct="0">
              <a:spcBef>
                <a:spcPts val="0"/>
              </a:spcBef>
              <a:spcAft>
                <a:spcPts val="1200"/>
              </a:spcAft>
            </a:pPr>
            <a:r>
              <a:rPr lang="en-US" sz="2800" cap="none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 book value of the </a:t>
            </a:r>
            <a:r>
              <a:rPr lang="en-US" sz="2800" cap="none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fitness</a:t>
            </a:r>
            <a:r>
              <a:rPr lang="en-US" sz="2800" cap="none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equipment at the end of year 2024? </a:t>
            </a:r>
            <a:r>
              <a:rPr lang="en-US" sz="2800" b="1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$12,500</a:t>
            </a:r>
          </a:p>
          <a:p>
            <a:pPr marL="0" marR="0" indent="-57150" hangingPunct="0">
              <a:spcBef>
                <a:spcPts val="0"/>
              </a:spcBef>
              <a:spcAft>
                <a:spcPts val="0"/>
              </a:spcAft>
            </a:pPr>
            <a:r>
              <a:rPr lang="en-US" sz="2800" cap="none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the Total Fitness Center sells the fitness equipment on 12-31-23 for $15,000, what  is the amount of the gain or loss?  </a:t>
            </a:r>
            <a:r>
              <a:rPr lang="en-US" sz="2800" b="1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$1,200 loss</a:t>
            </a:r>
          </a:p>
          <a:p>
            <a:endParaRPr lang="en-US" sz="2000" cap="none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143BFF1-9FC6-466D-75C9-1CA8C8C7C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6980" y="-6800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18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971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17B316-2F3D-CCB4-92F2-5E2F8F103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22403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19</a:t>
            </a:fld>
            <a:endParaRPr lang="en-US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BEA852-019B-334C-AB85-7B3531B9EE18}"/>
              </a:ext>
            </a:extLst>
          </p:cNvPr>
          <p:cNvSpPr txBox="1"/>
          <p:nvPr/>
        </p:nvSpPr>
        <p:spPr>
          <a:xfrm>
            <a:off x="4908884" y="505144"/>
            <a:ext cx="7459579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5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Trebuchet MS" panose="020B0603020202020204" pitchFamily="34" charset="0"/>
              </a:rPr>
              <a:t>As with double-declining-balance, the sum-of-the-years' digits method allocates more depreciation in the early years and less in later years.</a:t>
            </a:r>
            <a:endParaRPr lang="en-US" sz="2500" b="0" i="0" u="sng" dirty="0">
              <a:solidFill>
                <a:schemeClr val="tx2"/>
              </a:solidFill>
              <a:effectLst/>
              <a:highlight>
                <a:srgbClr val="FFFFFF"/>
              </a:highlight>
              <a:latin typeface="Trebuchet MS" panose="020B0603020202020204" pitchFamily="34" charset="0"/>
            </a:endParaRPr>
          </a:p>
          <a:p>
            <a:pPr algn="l"/>
            <a:r>
              <a:rPr lang="en-US" sz="25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Trebuchet MS" panose="020B0603020202020204" pitchFamily="34" charset="0"/>
              </a:rPr>
              <a:t>However, unlike the double-declining balance method, the </a:t>
            </a:r>
            <a:r>
              <a:rPr lang="en-US" sz="25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</a:rPr>
              <a:t>sum-of-the-years-digits method</a:t>
            </a:r>
            <a:r>
              <a:rPr lang="en-US" sz="25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Trebuchet MS" panose="020B0603020202020204" pitchFamily="34" charset="0"/>
              </a:rPr>
              <a:t> is calculated by applying a declining rate to a constant base: the asset's </a:t>
            </a:r>
            <a:r>
              <a:rPr lang="en-US" sz="2500" b="1" dirty="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</a:rPr>
              <a:t>depreciable value</a:t>
            </a:r>
            <a:r>
              <a:rPr lang="en-US" sz="25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Trebuchet MS" panose="020B0603020202020204" pitchFamily="34" charset="0"/>
              </a:rPr>
              <a:t>.</a:t>
            </a:r>
          </a:p>
          <a:p>
            <a:pPr algn="l"/>
            <a:r>
              <a:rPr lang="en-US" sz="2500" b="0" i="0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</a:rPr>
              <a:t>(Depreciable Value = Cost – Salvag</a:t>
            </a:r>
            <a:r>
              <a:rPr lang="en-US" sz="2500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e Value)</a:t>
            </a:r>
            <a:endParaRPr lang="en-US" sz="2500" b="0" i="0" dirty="0">
              <a:solidFill>
                <a:schemeClr val="tx2"/>
              </a:solidFill>
              <a:effectLst/>
              <a:highlight>
                <a:srgbClr val="FFFF00"/>
              </a:highlight>
              <a:latin typeface="Trebuchet MS" panose="020B0603020202020204" pitchFamily="34" charset="0"/>
            </a:endParaRPr>
          </a:p>
          <a:p>
            <a:pPr algn="l"/>
            <a:endParaRPr lang="en-US" sz="2500" dirty="0">
              <a:solidFill>
                <a:schemeClr val="tx2"/>
              </a:solidFill>
              <a:highlight>
                <a:srgbClr val="FFFFFF"/>
              </a:highlight>
              <a:latin typeface="Trebuchet MS" panose="020B0603020202020204" pitchFamily="34" charset="0"/>
            </a:endParaRPr>
          </a:p>
          <a:p>
            <a:pPr algn="l"/>
            <a:r>
              <a:rPr lang="en-US" sz="25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</a:rPr>
              <a:t>So, for 5-yr U.L. add 1+2+3+4+5 = 15</a:t>
            </a:r>
          </a:p>
          <a:p>
            <a:pPr algn="l"/>
            <a:r>
              <a:rPr lang="en-US" sz="2500" dirty="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</a:rPr>
              <a:t>      </a:t>
            </a:r>
            <a:r>
              <a:rPr lang="en-US" sz="2500" dirty="0" err="1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</a:rPr>
              <a:t>Depr</a:t>
            </a:r>
            <a:r>
              <a:rPr lang="en-US" sz="2500" dirty="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</a:rPr>
              <a:t>. Exp.  Yr. 1   5/15   x  DV</a:t>
            </a:r>
          </a:p>
          <a:p>
            <a:pPr algn="l"/>
            <a:r>
              <a:rPr lang="en-US" sz="25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Trebuchet MS" panose="020B0603020202020204" pitchFamily="34" charset="0"/>
              </a:rPr>
              <a:t>      </a:t>
            </a:r>
            <a:r>
              <a:rPr lang="en-US" sz="2500" dirty="0" err="1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</a:rPr>
              <a:t>Depr</a:t>
            </a:r>
            <a:r>
              <a:rPr lang="en-US" sz="2500" dirty="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</a:rPr>
              <a:t>. Exp.  </a:t>
            </a:r>
            <a:r>
              <a:rPr lang="en-US" sz="25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Trebuchet MS" panose="020B0603020202020204" pitchFamily="34" charset="0"/>
              </a:rPr>
              <a:t>Yr. 2   4/15   x  DV</a:t>
            </a:r>
          </a:p>
          <a:p>
            <a:pPr algn="l"/>
            <a:r>
              <a:rPr lang="en-US" sz="2500" dirty="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</a:rPr>
              <a:t>      </a:t>
            </a:r>
            <a:r>
              <a:rPr lang="en-US" sz="2500" dirty="0" err="1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</a:rPr>
              <a:t>Depr</a:t>
            </a:r>
            <a:r>
              <a:rPr lang="en-US" sz="2500" dirty="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</a:rPr>
              <a:t>. Exp.  Yr. 3   3/15   x  DV</a:t>
            </a:r>
          </a:p>
          <a:p>
            <a:pPr algn="l"/>
            <a:r>
              <a:rPr lang="en-US" sz="25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Trebuchet MS" panose="020B0603020202020204" pitchFamily="34" charset="0"/>
              </a:rPr>
              <a:t>      </a:t>
            </a:r>
            <a:r>
              <a:rPr lang="en-US" sz="2500" dirty="0" err="1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</a:rPr>
              <a:t>Depr</a:t>
            </a:r>
            <a:r>
              <a:rPr lang="en-US" sz="2500" dirty="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</a:rPr>
              <a:t>. Exp.  </a:t>
            </a:r>
            <a:r>
              <a:rPr lang="en-US" sz="25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Trebuchet MS" panose="020B0603020202020204" pitchFamily="34" charset="0"/>
              </a:rPr>
              <a:t>Yr. 4   2/15   x  DV</a:t>
            </a:r>
          </a:p>
          <a:p>
            <a:pPr algn="l"/>
            <a:r>
              <a:rPr lang="en-US" sz="2500" dirty="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</a:rPr>
              <a:t>      </a:t>
            </a:r>
            <a:r>
              <a:rPr lang="en-US" sz="2500" dirty="0" err="1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</a:rPr>
              <a:t>Depr</a:t>
            </a:r>
            <a:r>
              <a:rPr lang="en-US" sz="2500" dirty="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</a:rPr>
              <a:t>. Exp.  Yr. 5   1/15   x  DV</a:t>
            </a:r>
            <a:endParaRPr lang="en-US" sz="2500" b="0" i="0" dirty="0">
              <a:solidFill>
                <a:schemeClr val="tx2"/>
              </a:solidFill>
              <a:effectLst/>
              <a:highlight>
                <a:srgbClr val="FFFFFF"/>
              </a:highlight>
              <a:latin typeface="Trebuchet MS" panose="020B0603020202020204" pitchFamily="34" charset="0"/>
            </a:endParaRPr>
          </a:p>
          <a:p>
            <a:endParaRPr lang="en-US" sz="2500" dirty="0">
              <a:solidFill>
                <a:schemeClr val="tx2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75569804-DEA5-35E4-8592-0966BE43109C}"/>
              </a:ext>
            </a:extLst>
          </p:cNvPr>
          <p:cNvSpPr txBox="1">
            <a:spLocks/>
          </p:cNvSpPr>
          <p:nvPr/>
        </p:nvSpPr>
        <p:spPr bwMode="gray">
          <a:xfrm>
            <a:off x="448501" y="1671651"/>
            <a:ext cx="4360975" cy="2283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Method 3 </a:t>
            </a:r>
          </a:p>
          <a:p>
            <a:pPr algn="ctr"/>
            <a:r>
              <a:rPr lang="en-US" sz="4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Sum of the Years Digits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(Accelerated method)</a:t>
            </a:r>
          </a:p>
          <a:p>
            <a:endParaRPr lang="en-US" sz="5500" b="1" dirty="0">
              <a:solidFill>
                <a:schemeClr val="bg1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AA2A19-48FD-B697-B930-5227101B8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648" y="4165402"/>
            <a:ext cx="3206683" cy="156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521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17B316-2F3D-CCB4-92F2-5E2F8F103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2165" y="0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20</a:t>
            </a:fld>
            <a:endParaRPr lang="en-US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BEA852-019B-334C-AB85-7B3531B9EE18}"/>
              </a:ext>
            </a:extLst>
          </p:cNvPr>
          <p:cNvSpPr txBox="1"/>
          <p:nvPr/>
        </p:nvSpPr>
        <p:spPr>
          <a:xfrm>
            <a:off x="5141498" y="919035"/>
            <a:ext cx="6766560" cy="7402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5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Trebuchet MS" panose="020B0603020202020204" pitchFamily="34" charset="0"/>
              </a:rPr>
              <a:t>The units of production method allocates depreciation according to how much the equipment is used, based on its potential.</a:t>
            </a:r>
          </a:p>
          <a:p>
            <a:pPr algn="l"/>
            <a:endParaRPr lang="en-US" sz="2500" dirty="0">
              <a:solidFill>
                <a:schemeClr val="tx2"/>
              </a:solidFill>
              <a:highlight>
                <a:srgbClr val="FFFFFF"/>
              </a:highlight>
              <a:latin typeface="Trebuchet MS" panose="020B0603020202020204" pitchFamily="34" charset="0"/>
            </a:endParaRPr>
          </a:p>
          <a:p>
            <a:pPr algn="l"/>
            <a:r>
              <a:rPr lang="en-US" sz="25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Trebuchet MS" panose="020B0603020202020204" pitchFamily="34" charset="0"/>
              </a:rPr>
              <a:t>For example, a machine that cost $250,000 has a useful life expectancy of 1 million units. During the first year of operations, it manufactured 75,00 units. What would be the amount of depreciation for Year 1?</a:t>
            </a:r>
          </a:p>
          <a:p>
            <a:pPr algn="l"/>
            <a:endParaRPr lang="en-US" sz="2500" dirty="0">
              <a:solidFill>
                <a:schemeClr val="tx2"/>
              </a:solidFill>
              <a:highlight>
                <a:srgbClr val="FFFFFF"/>
              </a:highlight>
              <a:latin typeface="Trebuchet MS" panose="020B0603020202020204" pitchFamily="34" charset="0"/>
            </a:endParaRPr>
          </a:p>
          <a:p>
            <a:pPr algn="l"/>
            <a:r>
              <a:rPr lang="en-US" sz="25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Trebuchet MS" panose="020B0603020202020204" pitchFamily="34" charset="0"/>
              </a:rPr>
              <a:t>	  75,000				X (</a:t>
            </a:r>
            <a:r>
              <a:rPr lang="en-US" sz="2500" b="0" i="0" dirty="0" err="1">
                <a:solidFill>
                  <a:schemeClr val="tx2"/>
                </a:solidFill>
                <a:effectLst/>
                <a:highlight>
                  <a:srgbClr val="FFFFFF"/>
                </a:highlight>
                <a:latin typeface="Trebuchet MS" panose="020B0603020202020204" pitchFamily="34" charset="0"/>
              </a:rPr>
              <a:t>Depr</a:t>
            </a:r>
            <a:r>
              <a:rPr lang="en-US" sz="25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Trebuchet MS" panose="020B0603020202020204" pitchFamily="34" charset="0"/>
              </a:rPr>
              <a:t> Exp –</a:t>
            </a:r>
            <a:r>
              <a:rPr lang="en-US" sz="2500" b="0" i="0" dirty="0" err="1">
                <a:solidFill>
                  <a:schemeClr val="tx2"/>
                </a:solidFill>
                <a:effectLst/>
                <a:highlight>
                  <a:srgbClr val="FFFFFF"/>
                </a:highlight>
                <a:latin typeface="Trebuchet MS" panose="020B0603020202020204" pitchFamily="34" charset="0"/>
              </a:rPr>
              <a:t>Yr</a:t>
            </a:r>
            <a:r>
              <a:rPr lang="en-US" sz="25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Trebuchet MS" panose="020B0603020202020204" pitchFamily="34" charset="0"/>
              </a:rPr>
              <a:t> 1)</a:t>
            </a:r>
          </a:p>
          <a:p>
            <a:pPr algn="l"/>
            <a:r>
              <a:rPr lang="en-US" sz="2500" dirty="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</a:rPr>
              <a:t>	——————-    =    ———————-</a:t>
            </a:r>
            <a:endParaRPr lang="en-US" sz="2500" b="0" i="0" dirty="0">
              <a:solidFill>
                <a:schemeClr val="tx2"/>
              </a:solidFill>
              <a:effectLst/>
              <a:highlight>
                <a:srgbClr val="FFFFFF"/>
              </a:highlight>
              <a:latin typeface="Trebuchet MS" panose="020B0603020202020204" pitchFamily="34" charset="0"/>
            </a:endParaRPr>
          </a:p>
          <a:p>
            <a:pPr algn="l"/>
            <a:r>
              <a:rPr lang="en-US" sz="2500" dirty="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</a:rPr>
              <a:t>	1,000,000			$250,000</a:t>
            </a:r>
          </a:p>
          <a:p>
            <a:pPr algn="l"/>
            <a:endParaRPr lang="en-US" sz="2500" b="0" i="0" dirty="0">
              <a:solidFill>
                <a:schemeClr val="tx2"/>
              </a:solidFill>
              <a:effectLst/>
              <a:highlight>
                <a:srgbClr val="FFFFFF"/>
              </a:highlight>
              <a:latin typeface="Trebuchet MS" panose="020B0603020202020204" pitchFamily="34" charset="0"/>
            </a:endParaRPr>
          </a:p>
          <a:p>
            <a:pPr algn="l"/>
            <a:r>
              <a:rPr lang="en-US" sz="2500" dirty="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</a:rPr>
              <a:t>	</a:t>
            </a:r>
            <a:r>
              <a:rPr lang="en-US" sz="25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X = $18,750 = </a:t>
            </a:r>
            <a:r>
              <a:rPr lang="en-US" sz="2500" b="1" dirty="0" err="1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Depr</a:t>
            </a:r>
            <a:r>
              <a:rPr lang="en-US" sz="25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. Expense, Year 1</a:t>
            </a:r>
            <a:endParaRPr lang="en-US" sz="2500" b="1" i="0" dirty="0">
              <a:solidFill>
                <a:srgbClr val="FF0000"/>
              </a:solidFill>
              <a:effectLst/>
              <a:highlight>
                <a:srgbClr val="FFFF00"/>
              </a:highlight>
              <a:latin typeface="Trebuchet MS" panose="020B0603020202020204" pitchFamily="34" charset="0"/>
            </a:endParaRPr>
          </a:p>
          <a:p>
            <a:pPr algn="l"/>
            <a:endParaRPr lang="en-US" sz="2500" b="0" i="0" dirty="0">
              <a:solidFill>
                <a:schemeClr val="tx2"/>
              </a:solidFill>
              <a:effectLst/>
              <a:highlight>
                <a:srgbClr val="FFFFFF"/>
              </a:highlight>
              <a:latin typeface="Trebuchet MS" panose="020B0603020202020204" pitchFamily="34" charset="0"/>
            </a:endParaRPr>
          </a:p>
          <a:p>
            <a:pPr algn="l"/>
            <a:endParaRPr lang="en-US" sz="2500" b="0" i="0" u="sng" dirty="0">
              <a:solidFill>
                <a:schemeClr val="tx2"/>
              </a:solidFill>
              <a:effectLst/>
              <a:highlight>
                <a:srgbClr val="FFFFFF"/>
              </a:highlight>
              <a:latin typeface="Trebuchet MS" panose="020B0603020202020204" pitchFamily="34" charset="0"/>
            </a:endParaRPr>
          </a:p>
          <a:p>
            <a:endParaRPr lang="en-US" sz="2500" dirty="0">
              <a:solidFill>
                <a:schemeClr val="tx2"/>
              </a:solidFill>
            </a:endParaRPr>
          </a:p>
          <a:p>
            <a:endParaRPr lang="en-US" sz="2500" dirty="0">
              <a:solidFill>
                <a:schemeClr val="tx2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75569804-DEA5-35E4-8592-0966BE43109C}"/>
              </a:ext>
            </a:extLst>
          </p:cNvPr>
          <p:cNvSpPr txBox="1">
            <a:spLocks/>
          </p:cNvSpPr>
          <p:nvPr/>
        </p:nvSpPr>
        <p:spPr bwMode="gray">
          <a:xfrm>
            <a:off x="479396" y="986641"/>
            <a:ext cx="4329629" cy="2283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Method 4 Units of Production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(Accelerated method)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EF569A-7D33-43DB-7175-4620A7674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192" y="3513395"/>
            <a:ext cx="2354035" cy="221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414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21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500" dirty="0"/>
              <a:t>      </a:t>
            </a:r>
            <a:r>
              <a:rPr lang="en-US" sz="6000" dirty="0">
                <a:latin typeface="Trebuchet MS" panose="020B0603020202020204" pitchFamily="34" charset="0"/>
              </a:rPr>
              <a:t>SO NOW WHAT!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DF3D94-FAC6-8A82-1532-3E006909C6FD}"/>
              </a:ext>
            </a:extLst>
          </p:cNvPr>
          <p:cNvSpPr txBox="1"/>
          <p:nvPr/>
        </p:nvSpPr>
        <p:spPr>
          <a:xfrm>
            <a:off x="567891" y="2608446"/>
            <a:ext cx="9914021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Trebuchet MS" panose="020B0603020202020204" pitchFamily="34" charset="0"/>
              <a:buChar char="$"/>
            </a:pPr>
            <a:r>
              <a:rPr lang="en-US" sz="3500" dirty="0">
                <a:solidFill>
                  <a:schemeClr val="tx2"/>
                </a:solidFill>
                <a:latin typeface="Trebuchet MS" panose="020B0603020202020204" pitchFamily="34" charset="0"/>
              </a:rPr>
              <a:t>After determining the annual depreciation, an Adjustment on the Worksheet will be done</a:t>
            </a:r>
          </a:p>
          <a:p>
            <a:pPr marL="457200" indent="-457200">
              <a:spcBef>
                <a:spcPts val="1200"/>
              </a:spcBef>
              <a:buFont typeface="Trebuchet MS" panose="020B0603020202020204" pitchFamily="34" charset="0"/>
              <a:buChar char="$"/>
            </a:pPr>
            <a:r>
              <a:rPr lang="en-US" sz="3500" dirty="0">
                <a:solidFill>
                  <a:schemeClr val="tx2"/>
                </a:solidFill>
                <a:latin typeface="Trebuchet MS" panose="020B0603020202020204" pitchFamily="34" charset="0"/>
              </a:rPr>
              <a:t>Then adjustments will be journalized as adjusting journal entries</a:t>
            </a:r>
          </a:p>
          <a:p>
            <a:pPr marL="457200" indent="-457200">
              <a:buFont typeface="Trebuchet MS" panose="020B0603020202020204" pitchFamily="34" charset="0"/>
              <a:buChar char="$"/>
            </a:pPr>
            <a:endParaRPr lang="en-US" sz="35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r>
              <a:rPr lang="en-US" sz="3500" dirty="0">
                <a:solidFill>
                  <a:schemeClr val="tx2"/>
                </a:solidFill>
                <a:latin typeface="Trebuchet MS" panose="020B0603020202020204" pitchFamily="34" charset="0"/>
              </a:rPr>
              <a:t>			</a:t>
            </a:r>
            <a:r>
              <a:rPr lang="en-US" sz="35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DR Depreciation Expense</a:t>
            </a:r>
          </a:p>
          <a:p>
            <a:r>
              <a:rPr lang="en-US" sz="3500" dirty="0">
                <a:solidFill>
                  <a:srgbClr val="FF0000"/>
                </a:solidFill>
                <a:latin typeface="Trebuchet MS" panose="020B0603020202020204" pitchFamily="34" charset="0"/>
              </a:rPr>
              <a:t>				</a:t>
            </a:r>
            <a:r>
              <a:rPr lang="en-US" sz="35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CR Accumulated Depreciation</a:t>
            </a:r>
          </a:p>
        </p:txBody>
      </p:sp>
    </p:spTree>
    <p:extLst>
      <p:ext uri="{BB962C8B-B14F-4D97-AF65-F5344CB8AC3E}">
        <p14:creationId xmlns:p14="http://schemas.microsoft.com/office/powerpoint/2010/main" val="41143795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document with numbers and a few words&#10;&#10;Description automatically generated with medium confidence">
            <a:extLst>
              <a:ext uri="{FF2B5EF4-FFF2-40B4-BE49-F238E27FC236}">
                <a16:creationId xmlns:a16="http://schemas.microsoft.com/office/drawing/2014/main" id="{55C7307E-177D-559B-C5D1-9679770B1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915" y="759459"/>
            <a:ext cx="6240485" cy="2669541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C947166C-A3F9-8BC3-15F8-05BD7A2D5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73"/>
          <a:stretch>
            <a:fillRect/>
          </a:stretch>
        </p:blipFill>
        <p:spPr bwMode="auto">
          <a:xfrm>
            <a:off x="3981650" y="3429000"/>
            <a:ext cx="7575082" cy="284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BC8A78-4FA6-6B82-3D1D-ECE283544F23}"/>
              </a:ext>
            </a:extLst>
          </p:cNvPr>
          <p:cNvSpPr txBox="1"/>
          <p:nvPr/>
        </p:nvSpPr>
        <p:spPr>
          <a:xfrm>
            <a:off x="7344076" y="1289786"/>
            <a:ext cx="32533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Worksheet Adjustments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D4DF41-6CFD-68B1-69C1-FC9F1B068FEA}"/>
              </a:ext>
            </a:extLst>
          </p:cNvPr>
          <p:cNvSpPr txBox="1"/>
          <p:nvPr/>
        </p:nvSpPr>
        <p:spPr>
          <a:xfrm>
            <a:off x="1067201" y="4004143"/>
            <a:ext cx="25771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Adjusting Journal Entries</a:t>
            </a:r>
          </a:p>
        </p:txBody>
      </p:sp>
    </p:spTree>
    <p:extLst>
      <p:ext uri="{BB962C8B-B14F-4D97-AF65-F5344CB8AC3E}">
        <p14:creationId xmlns:p14="http://schemas.microsoft.com/office/powerpoint/2010/main" val="20330728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D2200-1B93-C345-7181-45AAC7950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Selling /Disposing of an Asset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02AD9C-515E-7D3C-B999-033A0A993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23</a:t>
            </a:fld>
            <a:endParaRPr lang="en-US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072159-FFC1-04B3-1527-20C7E16670B7}"/>
              </a:ext>
            </a:extLst>
          </p:cNvPr>
          <p:cNvSpPr txBox="1"/>
          <p:nvPr/>
        </p:nvSpPr>
        <p:spPr>
          <a:xfrm>
            <a:off x="726672" y="2339807"/>
            <a:ext cx="10554600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spcBef>
                <a:spcPts val="400"/>
              </a:spcBef>
              <a:spcAft>
                <a:spcPts val="0"/>
              </a:spcAft>
              <a:tabLst>
                <a:tab pos="228600" algn="l"/>
                <a:tab pos="285750" algn="l"/>
              </a:tabLst>
            </a:pPr>
            <a:r>
              <a:rPr lang="en-US" sz="2400" dirty="0"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Two Journal Entries to record disposal of an asset</a:t>
            </a:r>
            <a:r>
              <a:rPr lang="en-US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</a:p>
          <a:p>
            <a:pPr marL="1371600" marR="0" indent="-457200">
              <a:spcBef>
                <a:spcPts val="0"/>
              </a:spcBef>
              <a:spcAft>
                <a:spcPts val="0"/>
              </a:spcAft>
              <a:buAutoNum type="arabicParenBoth"/>
            </a:pPr>
            <a:r>
              <a:rPr lang="en-US" sz="24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Depr</a:t>
            </a:r>
            <a:r>
              <a:rPr lang="en-US" sz="24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Exp </a:t>
            </a:r>
            <a:r>
              <a:rPr lang="en-US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current year depreciation; </a:t>
            </a:r>
          </a:p>
          <a:p>
            <a:pPr marL="914400" marR="0"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24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 A/D-Asset </a:t>
            </a:r>
          </a:p>
          <a:p>
            <a:pPr marL="91440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(2) </a:t>
            </a:r>
            <a:r>
              <a:rPr lang="en-US" sz="24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 Cash </a:t>
            </a:r>
            <a:r>
              <a:rPr lang="en-US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amt of $ received (money from sale) </a:t>
            </a:r>
          </a:p>
          <a:p>
            <a:pPr marL="0" marR="0" indent="-285750">
              <a:spcBef>
                <a:spcPts val="0"/>
              </a:spcBef>
              <a:spcAft>
                <a:spcPts val="0"/>
              </a:spcAft>
              <a:tabLst>
                <a:tab pos="1200150" algn="l"/>
                <a:tab pos="2743200" algn="l"/>
              </a:tabLst>
            </a:pPr>
            <a:r>
              <a:rPr lang="en-US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  </a:t>
            </a:r>
            <a:r>
              <a:rPr lang="en-US" sz="24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Accum</a:t>
            </a:r>
            <a:r>
              <a:rPr lang="en-US" sz="24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Depr</a:t>
            </a:r>
            <a:r>
              <a:rPr lang="en-US" sz="24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-Asset </a:t>
            </a:r>
            <a:r>
              <a:rPr lang="en-US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(cancels the contra-asset balance)</a:t>
            </a:r>
          </a:p>
          <a:p>
            <a:pPr marL="228600" marR="0" indent="-285750">
              <a:spcBef>
                <a:spcPts val="0"/>
              </a:spcBef>
              <a:spcAft>
                <a:spcPts val="0"/>
              </a:spcAft>
              <a:tabLst>
                <a:tab pos="228600" algn="l"/>
                <a:tab pos="1200150" algn="l"/>
                <a:tab pos="2571750" algn="l"/>
              </a:tabLst>
            </a:pPr>
            <a:r>
              <a:rPr lang="en-US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  </a:t>
            </a:r>
            <a:r>
              <a:rPr lang="en-US" sz="24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 Loss on Sale of Asset </a:t>
            </a:r>
            <a:r>
              <a:rPr lang="en-US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(if sold for less than book value) </a:t>
            </a:r>
          </a:p>
          <a:p>
            <a:pPr marL="0" marR="0" indent="-285750">
              <a:spcBef>
                <a:spcPts val="0"/>
              </a:spcBef>
              <a:spcAft>
                <a:spcPts val="0"/>
              </a:spcAft>
              <a:tabLst>
                <a:tab pos="1543050" algn="l"/>
                <a:tab pos="2743200" algn="l"/>
              </a:tabLst>
            </a:pPr>
            <a:r>
              <a:rPr lang="en-US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 OR </a:t>
            </a:r>
            <a:r>
              <a:rPr lang="en-US" sz="24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 Gain on Sale of Asset </a:t>
            </a:r>
            <a:r>
              <a:rPr lang="en-US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(if sold for more than book value) </a:t>
            </a:r>
          </a:p>
          <a:p>
            <a:pPr marL="0" marR="0" indent="-285750">
              <a:spcBef>
                <a:spcPts val="0"/>
              </a:spcBef>
              <a:spcAft>
                <a:spcPts val="0"/>
              </a:spcAft>
              <a:tabLst>
                <a:tab pos="1828800" algn="l"/>
                <a:tab pos="2743200" algn="l"/>
              </a:tabLst>
            </a:pPr>
            <a:r>
              <a:rPr lang="en-US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   </a:t>
            </a:r>
            <a:r>
              <a:rPr lang="en-US" sz="24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 Asset </a:t>
            </a:r>
            <a:r>
              <a:rPr lang="en-US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acct for full amt (cancels the asset)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285750" algn="l"/>
                <a:tab pos="514350" algn="l"/>
                <a:tab pos="2286000" algn="l"/>
                <a:tab pos="2571750" algn="l"/>
              </a:tabLst>
            </a:pPr>
            <a:endParaRPr lang="en-US" sz="24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285750" algn="l"/>
                <a:tab pos="514350" algn="l"/>
                <a:tab pos="2286000" algn="l"/>
                <a:tab pos="2571750" algn="l"/>
              </a:tabLst>
            </a:pPr>
            <a:r>
              <a:rPr lang="en-US" sz="24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Gain/Loss on Sale of Asset: </a:t>
            </a:r>
            <a:r>
              <a:rPr lang="en-US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normal balance, Other Income/ Exp section</a:t>
            </a:r>
            <a:endParaRPr lang="en-US" sz="2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6914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8745FE-5C97-67E8-21A5-454BCA53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6980" y="-83800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24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8836BC-B29B-181E-BBE0-E5172AFFC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723" y="1290417"/>
            <a:ext cx="3639584" cy="4327451"/>
          </a:xfrm>
        </p:spPr>
        <p:txBody>
          <a:bodyPr/>
          <a:lstStyle/>
          <a:p>
            <a:pPr algn="ctr"/>
            <a:r>
              <a:rPr lang="en-US" sz="44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Plant Asset notes</a:t>
            </a:r>
            <a:endParaRPr lang="en-US" sz="2800" b="1" spc="200" dirty="0">
              <a:solidFill>
                <a:schemeClr val="tx2"/>
              </a:solidFill>
              <a:highlight>
                <a:srgbClr val="FFFF00"/>
              </a:highlight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D1BC44-8468-792C-F934-3F8D16AD6757}"/>
              </a:ext>
            </a:extLst>
          </p:cNvPr>
          <p:cNvSpPr txBox="1"/>
          <p:nvPr/>
        </p:nvSpPr>
        <p:spPr>
          <a:xfrm>
            <a:off x="4923962" y="788245"/>
            <a:ext cx="707456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Trebuchet MS" panose="020B0603020202020204" pitchFamily="34" charset="0"/>
              <a:buChar char="$"/>
            </a:pPr>
            <a:r>
              <a:rPr lang="en-US" sz="2800" dirty="0">
                <a:solidFill>
                  <a:schemeClr val="tx2"/>
                </a:solidFill>
                <a:latin typeface="Trebuchet MS" panose="020B0603020202020204" pitchFamily="34" charset="0"/>
              </a:rPr>
              <a:t>Assets must be recorded at their historical cost (Historical Cost Concept)</a:t>
            </a:r>
          </a:p>
          <a:p>
            <a:pPr marL="457200" indent="-457200">
              <a:spcAft>
                <a:spcPts val="1200"/>
              </a:spcAft>
              <a:buFont typeface="Trebuchet MS" panose="020B0603020202020204" pitchFamily="34" charset="0"/>
              <a:buChar char="$"/>
            </a:pPr>
            <a:r>
              <a:rPr lang="en-US" sz="2800" dirty="0">
                <a:solidFill>
                  <a:schemeClr val="tx2"/>
                </a:solidFill>
                <a:latin typeface="Trebuchet MS" panose="020B0603020202020204" pitchFamily="34" charset="0"/>
              </a:rPr>
              <a:t>Recording each year’s depreciation is an application of the Matching Principle; </a:t>
            </a:r>
            <a:r>
              <a:rPr lang="en-US" sz="28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if no adjustment is made, </a:t>
            </a:r>
            <a:r>
              <a:rPr lang="en-US" sz="2800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Assets &amp; Net Income would be OVERSTATED</a:t>
            </a:r>
            <a:r>
              <a:rPr lang="en-US" sz="28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Font typeface="Trebuchet MS" panose="020B0603020202020204" pitchFamily="34" charset="0"/>
              <a:buChar char="$"/>
            </a:pPr>
            <a:r>
              <a:rPr lang="en-US" sz="2800" dirty="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</a:rPr>
              <a:t>Accounting for depreciation amounts requires use of a contra-asset account called </a:t>
            </a:r>
            <a:r>
              <a:rPr lang="en-US" sz="2800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‘Accumulated Depreciation’</a:t>
            </a:r>
          </a:p>
          <a:p>
            <a:pPr marL="457200" indent="-457200">
              <a:spcAft>
                <a:spcPts val="1200"/>
              </a:spcAft>
              <a:buFont typeface="Trebuchet MS" panose="020B0603020202020204" pitchFamily="34" charset="0"/>
              <a:buChar char="$"/>
            </a:pPr>
            <a:r>
              <a:rPr lang="en-US" sz="2800" dirty="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</a:rPr>
              <a:t>Each plant asset (equipment, furniture, vehicles, etc.) has its own associated contra account for depreciation</a:t>
            </a:r>
          </a:p>
        </p:txBody>
      </p:sp>
    </p:spTree>
    <p:extLst>
      <p:ext uri="{BB962C8B-B14F-4D97-AF65-F5344CB8AC3E}">
        <p14:creationId xmlns:p14="http://schemas.microsoft.com/office/powerpoint/2010/main" val="435524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8745FE-5C97-67E8-21A5-454BCA53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6980" y="-83800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25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8836BC-B29B-181E-BBE0-E5172AFFC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639" y="992961"/>
            <a:ext cx="3639584" cy="4327451"/>
          </a:xfrm>
        </p:spPr>
        <p:txBody>
          <a:bodyPr/>
          <a:lstStyle/>
          <a:p>
            <a:pPr algn="ctr"/>
            <a:r>
              <a:rPr lang="en-US" sz="44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br>
              <a:rPr lang="en-US" sz="44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Plant Asset notes</a:t>
            </a:r>
            <a:endParaRPr lang="en-US" sz="2800" b="1" spc="200" dirty="0">
              <a:solidFill>
                <a:schemeClr val="tx2"/>
              </a:solidFill>
              <a:highlight>
                <a:srgbClr val="FFFF00"/>
              </a:highlight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D1BC44-8468-792C-F934-3F8D16AD6757}"/>
              </a:ext>
            </a:extLst>
          </p:cNvPr>
          <p:cNvSpPr txBox="1"/>
          <p:nvPr/>
        </p:nvSpPr>
        <p:spPr>
          <a:xfrm>
            <a:off x="4937762" y="683887"/>
            <a:ext cx="7074568" cy="5704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>
              <a:spcBef>
                <a:spcPts val="400"/>
              </a:spcBef>
              <a:buFont typeface="Trebuchet MS" panose="020B0603020202020204" pitchFamily="34" charset="0"/>
              <a:buChar char="$"/>
              <a:tabLst>
                <a:tab pos="228600" algn="l"/>
                <a:tab pos="285750" algn="l"/>
              </a:tabLst>
            </a:pPr>
            <a:r>
              <a:rPr lang="en-US" sz="28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LAND IS NOT DEPRECIATED, </a:t>
            </a:r>
            <a:endParaRPr lang="en-US" sz="2800" dirty="0">
              <a:solidFill>
                <a:schemeClr val="tx2"/>
              </a:solidFill>
              <a:highlight>
                <a:srgbClr val="FFFF00"/>
              </a:highlight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>
              <a:spcBef>
                <a:spcPts val="400"/>
              </a:spcBef>
              <a:spcAft>
                <a:spcPts val="1200"/>
              </a:spcAft>
              <a:tabLst>
                <a:tab pos="228600" algn="l"/>
                <a:tab pos="285750" algn="l"/>
              </a:tabLst>
            </a:pPr>
            <a:r>
              <a:rPr lang="en-US" sz="28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since it does not decrease in value</a:t>
            </a:r>
          </a:p>
          <a:p>
            <a:pPr marL="457200" marR="0" lvl="0" indent="-457200">
              <a:spcBef>
                <a:spcPts val="400"/>
              </a:spcBef>
              <a:spcAft>
                <a:spcPts val="1200"/>
              </a:spcAft>
              <a:buFont typeface="Trebuchet MS" panose="020B0603020202020204" pitchFamily="34" charset="0"/>
              <a:buChar char="$"/>
              <a:tabLst>
                <a:tab pos="228600" algn="l"/>
                <a:tab pos="285750" algn="l"/>
              </a:tabLst>
            </a:pPr>
            <a:r>
              <a:rPr lang="en-US" sz="28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 property is land and anything attached to the land.</a:t>
            </a:r>
          </a:p>
          <a:p>
            <a:pPr marL="457200" indent="-457200">
              <a:spcAft>
                <a:spcPts val="1200"/>
              </a:spcAft>
              <a:buFont typeface="Trebuchet MS" panose="020B0603020202020204" pitchFamily="34" charset="0"/>
              <a:buChar char="$"/>
            </a:pPr>
            <a:r>
              <a:rPr lang="en-US" sz="2800" dirty="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</a:rPr>
              <a:t>All other property is considered personal property</a:t>
            </a:r>
          </a:p>
          <a:p>
            <a:pPr marL="457200" indent="-457200">
              <a:spcAft>
                <a:spcPts val="1200"/>
              </a:spcAft>
              <a:buFont typeface="Trebuchet MS" panose="020B0603020202020204" pitchFamily="34" charset="0"/>
              <a:buChar char="$"/>
            </a:pPr>
            <a:r>
              <a:rPr lang="en-US" sz="2800" dirty="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</a:rPr>
              <a:t>Real and personal property values are taxed by county tax assessors</a:t>
            </a:r>
            <a:endParaRPr lang="en-US" sz="2800" dirty="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Font typeface="Trebuchet MS" panose="020B0603020202020204" pitchFamily="34" charset="0"/>
              <a:buChar char="$"/>
            </a:pPr>
            <a:r>
              <a:rPr lang="en-US" sz="280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Trebuchet MS" panose="020B0603020202020204" pitchFamily="34" charset="0"/>
                <a:ea typeface="Calibri" panose="020F0502020204030204" pitchFamily="34" charset="0"/>
              </a:rPr>
              <a:t>A loss in the usefulness of a plan asset as a result of wear or obsolescence is called depreciation. </a:t>
            </a:r>
          </a:p>
        </p:txBody>
      </p:sp>
    </p:spTree>
    <p:extLst>
      <p:ext uri="{BB962C8B-B14F-4D97-AF65-F5344CB8AC3E}">
        <p14:creationId xmlns:p14="http://schemas.microsoft.com/office/powerpoint/2010/main" val="8315726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26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500" dirty="0"/>
              <a:t>      SUCCESS!</a:t>
            </a:r>
          </a:p>
        </p:txBody>
      </p:sp>
      <p:pic>
        <p:nvPicPr>
          <p:cNvPr id="13314" name="Picture 2" descr="Check Mark Green | Great PowerPoint ClipArt for Presentations -  PresenterMedia.com">
            <a:extLst>
              <a:ext uri="{FF2B5EF4-FFF2-40B4-BE49-F238E27FC236}">
                <a16:creationId xmlns:a16="http://schemas.microsoft.com/office/drawing/2014/main" id="{CD36D335-45A7-E119-10BB-C634F7C88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7297">
            <a:off x="3592873" y="2567969"/>
            <a:ext cx="4843521" cy="477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6952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741836_Beginning of the year procedures_AAS_v5" id="{51CF042C-A21F-4772-ACB5-34142877F475}" vid="{78ABB5F0-5DDF-4844-A82C-FEADF47C5B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CB9AE35-8A31-4380-94A6-86E5DFCDD1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0D0EAE-52CD-493E-A174-3A7CD0E9C7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83CA34-C6E2-49BA-ACFF-78ADEC0C28FA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dcmitype/"/>
    <ds:schemaRef ds:uri="71af3243-3dd4-4a8d-8c0d-dd76da1f02a5"/>
    <ds:schemaRef ds:uri="http://purl.org/dc/elements/1.1/"/>
    <ds:schemaRef ds:uri="16c05727-aa75-4e4a-9b5f-8a80a1165891"/>
    <ds:schemaRef ds:uri="http://schemas.microsoft.com/office/infopath/2007/PartnerControl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Beginning of the year procedures</Template>
  <TotalTime>84561</TotalTime>
  <Words>1670</Words>
  <Application>Microsoft Office PowerPoint</Application>
  <PresentationFormat>Widescreen</PresentationFormat>
  <Paragraphs>210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Century Gothic</vt:lpstr>
      <vt:lpstr>Comic Sans MS</vt:lpstr>
      <vt:lpstr>Symbol</vt:lpstr>
      <vt:lpstr>Trebuchet MS</vt:lpstr>
      <vt:lpstr>Wingdings 3</vt:lpstr>
      <vt:lpstr>Ion Boardroom</vt:lpstr>
      <vt:lpstr>UIL Accounting   Regional Concept #1 Depreciation &amp; Plant Assets </vt:lpstr>
      <vt:lpstr>Current Assets: Cash A/R Merchandise Inventory Supplies Prepaid Insurance etc.</vt:lpstr>
      <vt:lpstr>Plant Assets: Equipment, Vehicles, Building, Airplane, Computers, Furniture, etc.</vt:lpstr>
      <vt:lpstr>Plant Assets</vt:lpstr>
      <vt:lpstr>Four factors in Calculating Depreciation</vt:lpstr>
      <vt:lpstr>Plant Asset Cost</vt:lpstr>
      <vt:lpstr>Plant Asset Cost Example</vt:lpstr>
      <vt:lpstr>PowerPoint Presentation</vt:lpstr>
      <vt:lpstr>The # of years of Useful Life is limited</vt:lpstr>
      <vt:lpstr>Estimated Salvage Value  a/k/a  disposal value  scrap value trade-in value residual value   </vt:lpstr>
      <vt:lpstr>Each year’s DEPRECIATION AMOUNT   reduces the asset’s value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SO NOW WHAT!</vt:lpstr>
      <vt:lpstr>PowerPoint Presentation</vt:lpstr>
      <vt:lpstr>Selling /Disposing of an Asset</vt:lpstr>
      <vt:lpstr>Plant Asset notes</vt:lpstr>
      <vt:lpstr>More Plant Asset notes</vt:lpstr>
      <vt:lpstr>      SUCCESS!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Depreciation &amp; Plant Assets</dc:title>
  <dc:creator>Kay Whitton</dc:creator>
  <cp:lastModifiedBy>Kay Whitton</cp:lastModifiedBy>
  <cp:revision>70</cp:revision>
  <dcterms:created xsi:type="dcterms:W3CDTF">2023-06-10T02:30:28Z</dcterms:created>
  <dcterms:modified xsi:type="dcterms:W3CDTF">2024-04-19T14:11:12Z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