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</p:sldMasterIdLst>
  <p:notesMasterIdLst>
    <p:notesMasterId r:id="rId34"/>
  </p:notesMasterIdLst>
  <p:handoutMasterIdLst>
    <p:handoutMasterId r:id="rId35"/>
  </p:handoutMasterIdLst>
  <p:sldIdLst>
    <p:sldId id="256" r:id="rId5"/>
    <p:sldId id="346" r:id="rId6"/>
    <p:sldId id="347" r:id="rId7"/>
    <p:sldId id="348" r:id="rId8"/>
    <p:sldId id="257" r:id="rId9"/>
    <p:sldId id="270" r:id="rId10"/>
    <p:sldId id="349" r:id="rId11"/>
    <p:sldId id="265" r:id="rId12"/>
    <p:sldId id="350" r:id="rId13"/>
    <p:sldId id="268" r:id="rId14"/>
    <p:sldId id="352" r:id="rId15"/>
    <p:sldId id="262" r:id="rId16"/>
    <p:sldId id="353" r:id="rId17"/>
    <p:sldId id="357" r:id="rId18"/>
    <p:sldId id="358" r:id="rId19"/>
    <p:sldId id="359" r:id="rId20"/>
    <p:sldId id="360" r:id="rId21"/>
    <p:sldId id="356" r:id="rId22"/>
    <p:sldId id="354" r:id="rId23"/>
    <p:sldId id="264" r:id="rId24"/>
    <p:sldId id="355" r:id="rId25"/>
    <p:sldId id="351" r:id="rId26"/>
    <p:sldId id="361" r:id="rId27"/>
    <p:sldId id="362" r:id="rId28"/>
    <p:sldId id="363" r:id="rId29"/>
    <p:sldId id="364" r:id="rId30"/>
    <p:sldId id="366" r:id="rId31"/>
    <p:sldId id="365" r:id="rId32"/>
    <p:sldId id="384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793" autoAdjust="0"/>
    <p:restoredTop sz="94660"/>
  </p:normalViewPr>
  <p:slideViewPr>
    <p:cSldViewPr snapToGrid="0">
      <p:cViewPr>
        <p:scale>
          <a:sx n="58" d="100"/>
          <a:sy n="58" d="100"/>
        </p:scale>
        <p:origin x="472" y="-1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088E63-D463-4A62-BD6B-2427648B36DE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BF278C-D55E-4279-8688-5C458B40FD2A}">
      <dgm:prSet custT="1"/>
      <dgm:spPr>
        <a:solidFill>
          <a:schemeClr val="bg1">
            <a:lumMod val="95000"/>
          </a:schemeClr>
        </a:solidFill>
        <a:ln w="25400">
          <a:solidFill>
            <a:schemeClr val="accent3"/>
          </a:solidFill>
        </a:ln>
      </dgm:spPr>
      <dgm:t>
        <a:bodyPr/>
        <a:lstStyle/>
        <a:p>
          <a:br>
            <a:rPr lang="en-US" sz="2200" b="1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rPr>
          </a:br>
          <a:endParaRPr lang="en-US" sz="2200" b="1" dirty="0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2FC36560-8BD2-4BD2-9DC8-2A6432EF3AFB}" type="parTrans" cxnId="{0014B138-45FB-4DB6-B21D-94187F51E868}">
      <dgm:prSet/>
      <dgm:spPr/>
      <dgm:t>
        <a:bodyPr/>
        <a:lstStyle/>
        <a:p>
          <a:endParaRPr lang="en-US" dirty="0"/>
        </a:p>
      </dgm:t>
    </dgm:pt>
    <dgm:pt modelId="{60A94522-AD41-44E1-8F03-53506B69B410}" type="sibTrans" cxnId="{0014B138-45FB-4DB6-B21D-94187F51E868}">
      <dgm:prSet phldrT="02" phldr="0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en-US"/>
            <a:t>02</a:t>
          </a:r>
          <a:endParaRPr lang="en-US" dirty="0"/>
        </a:p>
      </dgm:t>
    </dgm:pt>
    <dgm:pt modelId="{D851DA90-81BC-4740-8E03-07F451BC5A78}">
      <dgm:prSet custT="1"/>
      <dgm:spPr>
        <a:solidFill>
          <a:schemeClr val="bg1">
            <a:lumMod val="95000"/>
          </a:schemeClr>
        </a:solidFill>
        <a:ln w="25400">
          <a:solidFill>
            <a:schemeClr val="accent5"/>
          </a:solidFill>
        </a:ln>
      </dgm:spPr>
      <dgm:t>
        <a:bodyPr/>
        <a:lstStyle/>
        <a:p>
          <a:endParaRPr lang="en-US" sz="2400" b="1" dirty="0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D7E4078D-93EB-427C-897D-FBF58FB30D35}" type="parTrans" cxnId="{EFB57CC7-B68C-4F6B-AD09-858FFEBD81FA}">
      <dgm:prSet/>
      <dgm:spPr/>
      <dgm:t>
        <a:bodyPr/>
        <a:lstStyle/>
        <a:p>
          <a:endParaRPr lang="en-US" dirty="0"/>
        </a:p>
      </dgm:t>
    </dgm:pt>
    <dgm:pt modelId="{70ED6DE1-1820-4B6A-8B95-9D146564E344}" type="sibTrans" cxnId="{EFB57CC7-B68C-4F6B-AD09-858FFEBD81FA}">
      <dgm:prSet phldrT="03" phldr="0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en-US"/>
            <a:t>03</a:t>
          </a:r>
          <a:endParaRPr lang="en-US" dirty="0"/>
        </a:p>
      </dgm:t>
    </dgm:pt>
    <dgm:pt modelId="{C5570223-97DD-4A0E-B734-4260A4BA8741}">
      <dgm:prSet custT="1"/>
      <dgm:spPr>
        <a:solidFill>
          <a:schemeClr val="bg1">
            <a:lumMod val="95000"/>
          </a:schemeClr>
        </a:solidFill>
        <a:ln w="25400">
          <a:solidFill>
            <a:schemeClr val="accent1"/>
          </a:solidFill>
        </a:ln>
      </dgm:spPr>
      <dgm:t>
        <a:bodyPr/>
        <a:lstStyle/>
        <a:p>
          <a:endParaRPr lang="en-US" sz="2200" b="1" dirty="0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70D174E8-565D-4522-87EE-AE68B4F0BD0B}" type="sibTrans" cxnId="{62E518C9-AEDE-4C2D-B0FC-BB18C471858E}">
      <dgm:prSet phldrT="01" phldr="0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/>
            <a:t>01</a:t>
          </a:r>
          <a:endParaRPr lang="en-US" dirty="0"/>
        </a:p>
      </dgm:t>
    </dgm:pt>
    <dgm:pt modelId="{A65A4AAC-2275-4EDE-B5B3-450EBF4C8D49}" type="parTrans" cxnId="{62E518C9-AEDE-4C2D-B0FC-BB18C471858E}">
      <dgm:prSet/>
      <dgm:spPr/>
      <dgm:t>
        <a:bodyPr/>
        <a:lstStyle/>
        <a:p>
          <a:endParaRPr lang="en-US" dirty="0"/>
        </a:p>
      </dgm:t>
    </dgm:pt>
    <dgm:pt modelId="{5B720CB1-982E-452E-AC13-893FC213A62B}" type="pres">
      <dgm:prSet presAssocID="{6F088E63-D463-4A62-BD6B-2427648B36DE}" presName="Name0" presStyleCnt="0">
        <dgm:presLayoutVars>
          <dgm:animLvl val="lvl"/>
          <dgm:resizeHandles val="exact"/>
        </dgm:presLayoutVars>
      </dgm:prSet>
      <dgm:spPr/>
    </dgm:pt>
    <dgm:pt modelId="{F113B027-FC5F-43E9-8DEF-A37F8B9C828D}" type="pres">
      <dgm:prSet presAssocID="{C5570223-97DD-4A0E-B734-4260A4BA8741}" presName="compositeNode" presStyleCnt="0">
        <dgm:presLayoutVars>
          <dgm:bulletEnabled val="1"/>
        </dgm:presLayoutVars>
      </dgm:prSet>
      <dgm:spPr/>
    </dgm:pt>
    <dgm:pt modelId="{14852560-9294-411E-A8EA-76E9787C7EDD}" type="pres">
      <dgm:prSet presAssocID="{C5570223-97DD-4A0E-B734-4260A4BA8741}" presName="bgRect" presStyleLbl="alignNode1" presStyleIdx="0" presStyleCnt="3" custScaleY="39025" custLinFactNeighborX="-2017" custLinFactNeighborY="-76980"/>
      <dgm:spPr/>
    </dgm:pt>
    <dgm:pt modelId="{4115FB15-D11B-4937-98FB-E1DFA3C867ED}" type="pres">
      <dgm:prSet presAssocID="{70D174E8-565D-4522-87EE-AE68B4F0BD0B}" presName="sibTransNodeRect" presStyleLbl="alignNode1" presStyleIdx="0" presStyleCnt="3" custLinFactY="-23029" custLinFactNeighborX="-118" custLinFactNeighborY="-100000">
        <dgm:presLayoutVars>
          <dgm:chMax val="0"/>
          <dgm:bulletEnabled val="1"/>
        </dgm:presLayoutVars>
      </dgm:prSet>
      <dgm:spPr/>
    </dgm:pt>
    <dgm:pt modelId="{E9E2315E-8B53-48E2-B8AB-3657D19AF059}" type="pres">
      <dgm:prSet presAssocID="{C5570223-97DD-4A0E-B734-4260A4BA8741}" presName="nodeRect" presStyleLbl="alignNode1" presStyleIdx="0" presStyleCnt="3">
        <dgm:presLayoutVars>
          <dgm:bulletEnabled val="1"/>
        </dgm:presLayoutVars>
      </dgm:prSet>
      <dgm:spPr/>
    </dgm:pt>
    <dgm:pt modelId="{1CE5DFDD-AC09-42F6-82F7-C1A4F0448DC6}" type="pres">
      <dgm:prSet presAssocID="{70D174E8-565D-4522-87EE-AE68B4F0BD0B}" presName="sibTrans" presStyleCnt="0"/>
      <dgm:spPr/>
    </dgm:pt>
    <dgm:pt modelId="{05E94FD9-2908-46C7-82E1-9E95AD54AB49}" type="pres">
      <dgm:prSet presAssocID="{A2BF278C-D55E-4279-8688-5C458B40FD2A}" presName="compositeNode" presStyleCnt="0">
        <dgm:presLayoutVars>
          <dgm:bulletEnabled val="1"/>
        </dgm:presLayoutVars>
      </dgm:prSet>
      <dgm:spPr/>
    </dgm:pt>
    <dgm:pt modelId="{26DB1354-637C-4E09-9B9C-5B28D70EF621}" type="pres">
      <dgm:prSet presAssocID="{A2BF278C-D55E-4279-8688-5C458B40FD2A}" presName="bgRect" presStyleLbl="alignNode1" presStyleIdx="1" presStyleCnt="3" custScaleY="37768" custLinFactNeighborX="-1806" custLinFactNeighborY="-78639"/>
      <dgm:spPr/>
    </dgm:pt>
    <dgm:pt modelId="{C909839B-B5B3-4727-9B00-1D6467BF744D}" type="pres">
      <dgm:prSet presAssocID="{60A94522-AD41-44E1-8F03-53506B69B410}" presName="sibTransNodeRect" presStyleLbl="alignNode1" presStyleIdx="1" presStyleCnt="3" custLinFactY="-24952" custLinFactNeighborX="-3977" custLinFactNeighborY="-100000">
        <dgm:presLayoutVars>
          <dgm:chMax val="0"/>
          <dgm:bulletEnabled val="1"/>
        </dgm:presLayoutVars>
      </dgm:prSet>
      <dgm:spPr/>
    </dgm:pt>
    <dgm:pt modelId="{F8694EB7-8038-4B65-B2EB-CEFF80F8AA9E}" type="pres">
      <dgm:prSet presAssocID="{A2BF278C-D55E-4279-8688-5C458B40FD2A}" presName="nodeRect" presStyleLbl="alignNode1" presStyleIdx="1" presStyleCnt="3">
        <dgm:presLayoutVars>
          <dgm:bulletEnabled val="1"/>
        </dgm:presLayoutVars>
      </dgm:prSet>
      <dgm:spPr/>
    </dgm:pt>
    <dgm:pt modelId="{6D2F7D93-732E-4E67-BD82-C3F6005BE84C}" type="pres">
      <dgm:prSet presAssocID="{60A94522-AD41-44E1-8F03-53506B69B410}" presName="sibTrans" presStyleCnt="0"/>
      <dgm:spPr/>
    </dgm:pt>
    <dgm:pt modelId="{E95CD539-4D64-48B9-8536-39D63736337A}" type="pres">
      <dgm:prSet presAssocID="{D851DA90-81BC-4740-8E03-07F451BC5A78}" presName="compositeNode" presStyleCnt="0">
        <dgm:presLayoutVars>
          <dgm:bulletEnabled val="1"/>
        </dgm:presLayoutVars>
      </dgm:prSet>
      <dgm:spPr/>
    </dgm:pt>
    <dgm:pt modelId="{494C585E-5794-4E0D-9974-0538E48E1A6F}" type="pres">
      <dgm:prSet presAssocID="{D851DA90-81BC-4740-8E03-07F451BC5A78}" presName="bgRect" presStyleLbl="alignNode1" presStyleIdx="2" presStyleCnt="3" custScaleX="113555" custScaleY="35801" custLinFactNeighborX="-5096" custLinFactNeighborY="-79016"/>
      <dgm:spPr/>
    </dgm:pt>
    <dgm:pt modelId="{BAC68D42-CCA2-41BE-8259-6C10EEEE2B09}" type="pres">
      <dgm:prSet presAssocID="{70ED6DE1-1820-4B6A-8B95-9D146564E344}" presName="sibTransNodeRect" presStyleLbl="alignNode1" presStyleIdx="2" presStyleCnt="3" custLinFactY="-29557" custLinFactNeighborX="-7110" custLinFactNeighborY="-100000">
        <dgm:presLayoutVars>
          <dgm:chMax val="0"/>
          <dgm:bulletEnabled val="1"/>
        </dgm:presLayoutVars>
      </dgm:prSet>
      <dgm:spPr/>
    </dgm:pt>
    <dgm:pt modelId="{89666C4A-BCAC-4F3B-AC95-42217247097F}" type="pres">
      <dgm:prSet presAssocID="{D851DA90-81BC-4740-8E03-07F451BC5A78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13384D2F-9A2D-4844-9EF4-A1E0504237C6}" type="presOf" srcId="{70D174E8-565D-4522-87EE-AE68B4F0BD0B}" destId="{4115FB15-D11B-4937-98FB-E1DFA3C867ED}" srcOrd="0" destOrd="0" presId="urn:microsoft.com/office/officeart/2016/7/layout/LinearBlockProcessNumbered"/>
    <dgm:cxn modelId="{782B2A38-C09E-47BF-86CD-C8AAEB8E5A18}" type="presOf" srcId="{60A94522-AD41-44E1-8F03-53506B69B410}" destId="{C909839B-B5B3-4727-9B00-1D6467BF744D}" srcOrd="0" destOrd="0" presId="urn:microsoft.com/office/officeart/2016/7/layout/LinearBlockProcessNumbered"/>
    <dgm:cxn modelId="{0014B138-45FB-4DB6-B21D-94187F51E868}" srcId="{6F088E63-D463-4A62-BD6B-2427648B36DE}" destId="{A2BF278C-D55E-4279-8688-5C458B40FD2A}" srcOrd="1" destOrd="0" parTransId="{2FC36560-8BD2-4BD2-9DC8-2A6432EF3AFB}" sibTransId="{60A94522-AD41-44E1-8F03-53506B69B410}"/>
    <dgm:cxn modelId="{4E7F6899-1DD6-41B4-BDFC-055D81276C54}" type="presOf" srcId="{A2BF278C-D55E-4279-8688-5C458B40FD2A}" destId="{26DB1354-637C-4E09-9B9C-5B28D70EF621}" srcOrd="0" destOrd="0" presId="urn:microsoft.com/office/officeart/2016/7/layout/LinearBlockProcessNumbered"/>
    <dgm:cxn modelId="{AB23D39B-AD8F-4A09-95B7-ECEDF7583DFD}" type="presOf" srcId="{A2BF278C-D55E-4279-8688-5C458B40FD2A}" destId="{F8694EB7-8038-4B65-B2EB-CEFF80F8AA9E}" srcOrd="1" destOrd="0" presId="urn:microsoft.com/office/officeart/2016/7/layout/LinearBlockProcessNumbered"/>
    <dgm:cxn modelId="{06CC92A2-A7EF-4399-B162-96B263CE121D}" type="presOf" srcId="{D851DA90-81BC-4740-8E03-07F451BC5A78}" destId="{89666C4A-BCAC-4F3B-AC95-42217247097F}" srcOrd="1" destOrd="0" presId="urn:microsoft.com/office/officeart/2016/7/layout/LinearBlockProcessNumbered"/>
    <dgm:cxn modelId="{FB98D9AE-7EA4-4E0C-A440-8AB399B977CD}" type="presOf" srcId="{C5570223-97DD-4A0E-B734-4260A4BA8741}" destId="{E9E2315E-8B53-48E2-B8AB-3657D19AF059}" srcOrd="1" destOrd="0" presId="urn:microsoft.com/office/officeart/2016/7/layout/LinearBlockProcessNumbered"/>
    <dgm:cxn modelId="{C1273BBB-1FA4-4A7A-9519-519AF7473407}" type="presOf" srcId="{70ED6DE1-1820-4B6A-8B95-9D146564E344}" destId="{BAC68D42-CCA2-41BE-8259-6C10EEEE2B09}" srcOrd="0" destOrd="0" presId="urn:microsoft.com/office/officeart/2016/7/layout/LinearBlockProcessNumbered"/>
    <dgm:cxn modelId="{EFB57CC7-B68C-4F6B-AD09-858FFEBD81FA}" srcId="{6F088E63-D463-4A62-BD6B-2427648B36DE}" destId="{D851DA90-81BC-4740-8E03-07F451BC5A78}" srcOrd="2" destOrd="0" parTransId="{D7E4078D-93EB-427C-897D-FBF58FB30D35}" sibTransId="{70ED6DE1-1820-4B6A-8B95-9D146564E344}"/>
    <dgm:cxn modelId="{62E518C9-AEDE-4C2D-B0FC-BB18C471858E}" srcId="{6F088E63-D463-4A62-BD6B-2427648B36DE}" destId="{C5570223-97DD-4A0E-B734-4260A4BA8741}" srcOrd="0" destOrd="0" parTransId="{A65A4AAC-2275-4EDE-B5B3-450EBF4C8D49}" sibTransId="{70D174E8-565D-4522-87EE-AE68B4F0BD0B}"/>
    <dgm:cxn modelId="{0752A8CA-C20B-45A6-9D46-44B281A53EDC}" type="presOf" srcId="{6F088E63-D463-4A62-BD6B-2427648B36DE}" destId="{5B720CB1-982E-452E-AC13-893FC213A62B}" srcOrd="0" destOrd="0" presId="urn:microsoft.com/office/officeart/2016/7/layout/LinearBlockProcessNumbered"/>
    <dgm:cxn modelId="{99137FD0-2012-48D3-91A2-81F62568620E}" type="presOf" srcId="{C5570223-97DD-4A0E-B734-4260A4BA8741}" destId="{14852560-9294-411E-A8EA-76E9787C7EDD}" srcOrd="0" destOrd="0" presId="urn:microsoft.com/office/officeart/2016/7/layout/LinearBlockProcessNumbered"/>
    <dgm:cxn modelId="{628C89D2-016C-4A6B-A076-15E102DE9AAA}" type="presOf" srcId="{D851DA90-81BC-4740-8E03-07F451BC5A78}" destId="{494C585E-5794-4E0D-9974-0538E48E1A6F}" srcOrd="0" destOrd="0" presId="urn:microsoft.com/office/officeart/2016/7/layout/LinearBlockProcessNumbered"/>
    <dgm:cxn modelId="{FBB8E318-CAEC-449C-9982-8716EFDDCF63}" type="presParOf" srcId="{5B720CB1-982E-452E-AC13-893FC213A62B}" destId="{F113B027-FC5F-43E9-8DEF-A37F8B9C828D}" srcOrd="0" destOrd="0" presId="urn:microsoft.com/office/officeart/2016/7/layout/LinearBlockProcessNumbered"/>
    <dgm:cxn modelId="{9CE06980-5D93-4158-861C-FE265A8BA00A}" type="presParOf" srcId="{F113B027-FC5F-43E9-8DEF-A37F8B9C828D}" destId="{14852560-9294-411E-A8EA-76E9787C7EDD}" srcOrd="0" destOrd="0" presId="urn:microsoft.com/office/officeart/2016/7/layout/LinearBlockProcessNumbered"/>
    <dgm:cxn modelId="{FC3095A3-4661-43A2-8385-BDC241E9A521}" type="presParOf" srcId="{F113B027-FC5F-43E9-8DEF-A37F8B9C828D}" destId="{4115FB15-D11B-4937-98FB-E1DFA3C867ED}" srcOrd="1" destOrd="0" presId="urn:microsoft.com/office/officeart/2016/7/layout/LinearBlockProcessNumbered"/>
    <dgm:cxn modelId="{8763A641-A302-448B-A465-9CF52DF03935}" type="presParOf" srcId="{F113B027-FC5F-43E9-8DEF-A37F8B9C828D}" destId="{E9E2315E-8B53-48E2-B8AB-3657D19AF059}" srcOrd="2" destOrd="0" presId="urn:microsoft.com/office/officeart/2016/7/layout/LinearBlockProcessNumbered"/>
    <dgm:cxn modelId="{0661D090-3BD6-4233-8236-ACF005E35F56}" type="presParOf" srcId="{5B720CB1-982E-452E-AC13-893FC213A62B}" destId="{1CE5DFDD-AC09-42F6-82F7-C1A4F0448DC6}" srcOrd="1" destOrd="0" presId="urn:microsoft.com/office/officeart/2016/7/layout/LinearBlockProcessNumbered"/>
    <dgm:cxn modelId="{4FA20706-35BA-428C-8C78-396B34271860}" type="presParOf" srcId="{5B720CB1-982E-452E-AC13-893FC213A62B}" destId="{05E94FD9-2908-46C7-82E1-9E95AD54AB49}" srcOrd="2" destOrd="0" presId="urn:microsoft.com/office/officeart/2016/7/layout/LinearBlockProcessNumbered"/>
    <dgm:cxn modelId="{DDB1A529-C344-49E7-B2D9-3EF93DD76D51}" type="presParOf" srcId="{05E94FD9-2908-46C7-82E1-9E95AD54AB49}" destId="{26DB1354-637C-4E09-9B9C-5B28D70EF621}" srcOrd="0" destOrd="0" presId="urn:microsoft.com/office/officeart/2016/7/layout/LinearBlockProcessNumbered"/>
    <dgm:cxn modelId="{C8CBE9C2-B506-49A2-9DA0-8DF80F7CBC29}" type="presParOf" srcId="{05E94FD9-2908-46C7-82E1-9E95AD54AB49}" destId="{C909839B-B5B3-4727-9B00-1D6467BF744D}" srcOrd="1" destOrd="0" presId="urn:microsoft.com/office/officeart/2016/7/layout/LinearBlockProcessNumbered"/>
    <dgm:cxn modelId="{C935B9BC-704A-4B49-85D4-7B3388A75212}" type="presParOf" srcId="{05E94FD9-2908-46C7-82E1-9E95AD54AB49}" destId="{F8694EB7-8038-4B65-B2EB-CEFF80F8AA9E}" srcOrd="2" destOrd="0" presId="urn:microsoft.com/office/officeart/2016/7/layout/LinearBlockProcessNumbered"/>
    <dgm:cxn modelId="{5091668B-ED0A-4C02-9F0F-B0CEDF470239}" type="presParOf" srcId="{5B720CB1-982E-452E-AC13-893FC213A62B}" destId="{6D2F7D93-732E-4E67-BD82-C3F6005BE84C}" srcOrd="3" destOrd="0" presId="urn:microsoft.com/office/officeart/2016/7/layout/LinearBlockProcessNumbered"/>
    <dgm:cxn modelId="{1B442388-0FD7-4C7C-9563-4C83CC1EAB7B}" type="presParOf" srcId="{5B720CB1-982E-452E-AC13-893FC213A62B}" destId="{E95CD539-4D64-48B9-8536-39D63736337A}" srcOrd="4" destOrd="0" presId="urn:microsoft.com/office/officeart/2016/7/layout/LinearBlockProcessNumbered"/>
    <dgm:cxn modelId="{B41BE287-754D-426A-9294-F333FF269110}" type="presParOf" srcId="{E95CD539-4D64-48B9-8536-39D63736337A}" destId="{494C585E-5794-4E0D-9974-0538E48E1A6F}" srcOrd="0" destOrd="0" presId="urn:microsoft.com/office/officeart/2016/7/layout/LinearBlockProcessNumbered"/>
    <dgm:cxn modelId="{1785C5B2-76B8-4D7F-A1D1-E7070EF6436D}" type="presParOf" srcId="{E95CD539-4D64-48B9-8536-39D63736337A}" destId="{BAC68D42-CCA2-41BE-8259-6C10EEEE2B09}" srcOrd="1" destOrd="0" presId="urn:microsoft.com/office/officeart/2016/7/layout/LinearBlockProcessNumbered"/>
    <dgm:cxn modelId="{3B992719-D977-4CC3-86A8-6F42895A7FD5}" type="presParOf" srcId="{E95CD539-4D64-48B9-8536-39D63736337A}" destId="{89666C4A-BCAC-4F3B-AC95-42217247097F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088E63-D463-4A62-BD6B-2427648B36DE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570223-97DD-4A0E-B734-4260A4BA8741}">
      <dgm:prSet custT="1"/>
      <dgm:spPr>
        <a:solidFill>
          <a:schemeClr val="bg1">
            <a:lumMod val="95000"/>
          </a:schemeClr>
        </a:solidFill>
        <a:ln w="25400">
          <a:solidFill>
            <a:schemeClr val="accent1"/>
          </a:solidFill>
        </a:ln>
      </dgm:spPr>
      <dgm:t>
        <a:bodyPr/>
        <a:lstStyle/>
        <a:p>
          <a:r>
            <a:rPr lang="en-ZA" sz="2000" b="1" dirty="0">
              <a:solidFill>
                <a:schemeClr val="tx2"/>
              </a:solidFill>
              <a:latin typeface="Trebuchet MS" panose="020B0603020202020204" pitchFamily="34" charset="0"/>
            </a:rPr>
            <a:t>Date of  Declaration </a:t>
          </a:r>
          <a:r>
            <a:rPr lang="en-ZA" sz="1800" b="1" dirty="0">
              <a:solidFill>
                <a:schemeClr val="tx2"/>
              </a:solidFill>
              <a:latin typeface="Trebuchet MS" panose="020B0603020202020204" pitchFamily="34" charset="0"/>
            </a:rPr>
            <a:t>(when board takes action to distribute $)</a:t>
          </a:r>
          <a:endParaRPr lang="en-US" sz="1800" b="1" dirty="0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A65A4AAC-2275-4EDE-B5B3-450EBF4C8D49}" type="parTrans" cxnId="{62E518C9-AEDE-4C2D-B0FC-BB18C471858E}">
      <dgm:prSet/>
      <dgm:spPr/>
      <dgm:t>
        <a:bodyPr/>
        <a:lstStyle/>
        <a:p>
          <a:endParaRPr lang="en-US" dirty="0"/>
        </a:p>
      </dgm:t>
    </dgm:pt>
    <dgm:pt modelId="{70D174E8-565D-4522-87EE-AE68B4F0BD0B}" type="sibTrans" cxnId="{62E518C9-AEDE-4C2D-B0FC-BB18C471858E}">
      <dgm:prSet phldrT="01" phldr="0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/>
            <a:t>01</a:t>
          </a:r>
          <a:endParaRPr lang="en-US" dirty="0"/>
        </a:p>
      </dgm:t>
    </dgm:pt>
    <dgm:pt modelId="{A2BF278C-D55E-4279-8688-5C458B40FD2A}">
      <dgm:prSet custT="1"/>
      <dgm:spPr>
        <a:solidFill>
          <a:schemeClr val="bg1">
            <a:lumMod val="95000"/>
          </a:schemeClr>
        </a:solidFill>
        <a:ln w="25400">
          <a:solidFill>
            <a:schemeClr val="accent3"/>
          </a:solidFill>
        </a:ln>
      </dgm:spPr>
      <dgm:t>
        <a:bodyPr/>
        <a:lstStyle/>
        <a:p>
          <a:r>
            <a:rPr lang="en-ZA" sz="2000" b="1" dirty="0">
              <a:solidFill>
                <a:schemeClr val="tx2"/>
              </a:solidFill>
              <a:latin typeface="Trebuchet MS" panose="020B0603020202020204" pitchFamily="34" charset="0"/>
            </a:rPr>
            <a:t>Date of  Record </a:t>
          </a:r>
        </a:p>
        <a:p>
          <a:r>
            <a:rPr lang="en-ZA" sz="1800" b="1" dirty="0">
              <a:solidFill>
                <a:schemeClr val="tx2"/>
              </a:solidFill>
              <a:latin typeface="Trebuchet MS" panose="020B0603020202020204" pitchFamily="34" charset="0"/>
            </a:rPr>
            <a:t>(S/H who own stock that day get dividend)</a:t>
          </a:r>
          <a:endParaRPr lang="en-US" sz="1800" dirty="0">
            <a:solidFill>
              <a:schemeClr val="tx1"/>
            </a:solidFill>
          </a:endParaRPr>
        </a:p>
      </dgm:t>
    </dgm:pt>
    <dgm:pt modelId="{2FC36560-8BD2-4BD2-9DC8-2A6432EF3AFB}" type="parTrans" cxnId="{0014B138-45FB-4DB6-B21D-94187F51E868}">
      <dgm:prSet/>
      <dgm:spPr/>
      <dgm:t>
        <a:bodyPr/>
        <a:lstStyle/>
        <a:p>
          <a:endParaRPr lang="en-US" dirty="0"/>
        </a:p>
      </dgm:t>
    </dgm:pt>
    <dgm:pt modelId="{60A94522-AD41-44E1-8F03-53506B69B410}" type="sibTrans" cxnId="{0014B138-45FB-4DB6-B21D-94187F51E868}">
      <dgm:prSet phldrT="02" phldr="0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en-US"/>
            <a:t>02</a:t>
          </a:r>
          <a:endParaRPr lang="en-US" dirty="0"/>
        </a:p>
      </dgm:t>
    </dgm:pt>
    <dgm:pt modelId="{D851DA90-81BC-4740-8E03-07F451BC5A78}">
      <dgm:prSet custT="1"/>
      <dgm:spPr>
        <a:solidFill>
          <a:schemeClr val="bg1">
            <a:lumMod val="95000"/>
          </a:schemeClr>
        </a:solidFill>
        <a:ln w="25400">
          <a:solidFill>
            <a:schemeClr val="accent5"/>
          </a:solidFill>
        </a:ln>
      </dgm:spPr>
      <dgm:t>
        <a:bodyPr/>
        <a:lstStyle/>
        <a:p>
          <a:r>
            <a:rPr lang="en-ZA" sz="2000" b="1" dirty="0">
              <a:solidFill>
                <a:schemeClr val="tx2"/>
              </a:solidFill>
              <a:latin typeface="Trebuchet MS" panose="020B0603020202020204" pitchFamily="34" charset="0"/>
            </a:rPr>
            <a:t>Date of Payment </a:t>
          </a:r>
        </a:p>
        <a:p>
          <a:r>
            <a:rPr lang="en-ZA" sz="1600" b="1" dirty="0">
              <a:solidFill>
                <a:schemeClr val="tx2"/>
              </a:solidFill>
              <a:latin typeface="Trebuchet MS" panose="020B0603020202020204" pitchFamily="34" charset="0"/>
            </a:rPr>
            <a:t>(when dividends are actually issued to S/H)</a:t>
          </a:r>
          <a:endParaRPr lang="en-US" sz="1600" dirty="0">
            <a:solidFill>
              <a:schemeClr val="tx1"/>
            </a:solidFill>
          </a:endParaRPr>
        </a:p>
      </dgm:t>
    </dgm:pt>
    <dgm:pt modelId="{D7E4078D-93EB-427C-897D-FBF58FB30D35}" type="parTrans" cxnId="{EFB57CC7-B68C-4F6B-AD09-858FFEBD81FA}">
      <dgm:prSet/>
      <dgm:spPr/>
      <dgm:t>
        <a:bodyPr/>
        <a:lstStyle/>
        <a:p>
          <a:endParaRPr lang="en-US" dirty="0"/>
        </a:p>
      </dgm:t>
    </dgm:pt>
    <dgm:pt modelId="{70ED6DE1-1820-4B6A-8B95-9D146564E344}" type="sibTrans" cxnId="{EFB57CC7-B68C-4F6B-AD09-858FFEBD81FA}">
      <dgm:prSet phldrT="03" phldr="0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en-US"/>
            <a:t>03</a:t>
          </a:r>
          <a:endParaRPr lang="en-US" dirty="0"/>
        </a:p>
      </dgm:t>
    </dgm:pt>
    <dgm:pt modelId="{5B720CB1-982E-452E-AC13-893FC213A62B}" type="pres">
      <dgm:prSet presAssocID="{6F088E63-D463-4A62-BD6B-2427648B36DE}" presName="Name0" presStyleCnt="0">
        <dgm:presLayoutVars>
          <dgm:animLvl val="lvl"/>
          <dgm:resizeHandles val="exact"/>
        </dgm:presLayoutVars>
      </dgm:prSet>
      <dgm:spPr/>
    </dgm:pt>
    <dgm:pt modelId="{F113B027-FC5F-43E9-8DEF-A37F8B9C828D}" type="pres">
      <dgm:prSet presAssocID="{C5570223-97DD-4A0E-B734-4260A4BA8741}" presName="compositeNode" presStyleCnt="0">
        <dgm:presLayoutVars>
          <dgm:bulletEnabled val="1"/>
        </dgm:presLayoutVars>
      </dgm:prSet>
      <dgm:spPr/>
    </dgm:pt>
    <dgm:pt modelId="{14852560-9294-411E-A8EA-76E9787C7EDD}" type="pres">
      <dgm:prSet presAssocID="{C5570223-97DD-4A0E-B734-4260A4BA8741}" presName="bgRect" presStyleLbl="alignNode1" presStyleIdx="0" presStyleCnt="3"/>
      <dgm:spPr/>
    </dgm:pt>
    <dgm:pt modelId="{4115FB15-D11B-4937-98FB-E1DFA3C867ED}" type="pres">
      <dgm:prSet presAssocID="{70D174E8-565D-4522-87EE-AE68B4F0BD0B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E9E2315E-8B53-48E2-B8AB-3657D19AF059}" type="pres">
      <dgm:prSet presAssocID="{C5570223-97DD-4A0E-B734-4260A4BA8741}" presName="nodeRect" presStyleLbl="alignNode1" presStyleIdx="0" presStyleCnt="3">
        <dgm:presLayoutVars>
          <dgm:bulletEnabled val="1"/>
        </dgm:presLayoutVars>
      </dgm:prSet>
      <dgm:spPr/>
    </dgm:pt>
    <dgm:pt modelId="{1CE5DFDD-AC09-42F6-82F7-C1A4F0448DC6}" type="pres">
      <dgm:prSet presAssocID="{70D174E8-565D-4522-87EE-AE68B4F0BD0B}" presName="sibTrans" presStyleCnt="0"/>
      <dgm:spPr/>
    </dgm:pt>
    <dgm:pt modelId="{05E94FD9-2908-46C7-82E1-9E95AD54AB49}" type="pres">
      <dgm:prSet presAssocID="{A2BF278C-D55E-4279-8688-5C458B40FD2A}" presName="compositeNode" presStyleCnt="0">
        <dgm:presLayoutVars>
          <dgm:bulletEnabled val="1"/>
        </dgm:presLayoutVars>
      </dgm:prSet>
      <dgm:spPr/>
    </dgm:pt>
    <dgm:pt modelId="{26DB1354-637C-4E09-9B9C-5B28D70EF621}" type="pres">
      <dgm:prSet presAssocID="{A2BF278C-D55E-4279-8688-5C458B40FD2A}" presName="bgRect" presStyleLbl="alignNode1" presStyleIdx="1" presStyleCnt="3"/>
      <dgm:spPr/>
    </dgm:pt>
    <dgm:pt modelId="{C909839B-B5B3-4727-9B00-1D6467BF744D}" type="pres">
      <dgm:prSet presAssocID="{60A94522-AD41-44E1-8F03-53506B69B410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F8694EB7-8038-4B65-B2EB-CEFF80F8AA9E}" type="pres">
      <dgm:prSet presAssocID="{A2BF278C-D55E-4279-8688-5C458B40FD2A}" presName="nodeRect" presStyleLbl="alignNode1" presStyleIdx="1" presStyleCnt="3">
        <dgm:presLayoutVars>
          <dgm:bulletEnabled val="1"/>
        </dgm:presLayoutVars>
      </dgm:prSet>
      <dgm:spPr/>
    </dgm:pt>
    <dgm:pt modelId="{6D2F7D93-732E-4E67-BD82-C3F6005BE84C}" type="pres">
      <dgm:prSet presAssocID="{60A94522-AD41-44E1-8F03-53506B69B410}" presName="sibTrans" presStyleCnt="0"/>
      <dgm:spPr/>
    </dgm:pt>
    <dgm:pt modelId="{E95CD539-4D64-48B9-8536-39D63736337A}" type="pres">
      <dgm:prSet presAssocID="{D851DA90-81BC-4740-8E03-07F451BC5A78}" presName="compositeNode" presStyleCnt="0">
        <dgm:presLayoutVars>
          <dgm:bulletEnabled val="1"/>
        </dgm:presLayoutVars>
      </dgm:prSet>
      <dgm:spPr/>
    </dgm:pt>
    <dgm:pt modelId="{494C585E-5794-4E0D-9974-0538E48E1A6F}" type="pres">
      <dgm:prSet presAssocID="{D851DA90-81BC-4740-8E03-07F451BC5A78}" presName="bgRect" presStyleLbl="alignNode1" presStyleIdx="2" presStyleCnt="3"/>
      <dgm:spPr/>
    </dgm:pt>
    <dgm:pt modelId="{BAC68D42-CCA2-41BE-8259-6C10EEEE2B09}" type="pres">
      <dgm:prSet presAssocID="{70ED6DE1-1820-4B6A-8B95-9D146564E344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89666C4A-BCAC-4F3B-AC95-42217247097F}" type="pres">
      <dgm:prSet presAssocID="{D851DA90-81BC-4740-8E03-07F451BC5A78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13384D2F-9A2D-4844-9EF4-A1E0504237C6}" type="presOf" srcId="{70D174E8-565D-4522-87EE-AE68B4F0BD0B}" destId="{4115FB15-D11B-4937-98FB-E1DFA3C867ED}" srcOrd="0" destOrd="0" presId="urn:microsoft.com/office/officeart/2016/7/layout/LinearBlockProcessNumbered"/>
    <dgm:cxn modelId="{782B2A38-C09E-47BF-86CD-C8AAEB8E5A18}" type="presOf" srcId="{60A94522-AD41-44E1-8F03-53506B69B410}" destId="{C909839B-B5B3-4727-9B00-1D6467BF744D}" srcOrd="0" destOrd="0" presId="urn:microsoft.com/office/officeart/2016/7/layout/LinearBlockProcessNumbered"/>
    <dgm:cxn modelId="{0014B138-45FB-4DB6-B21D-94187F51E868}" srcId="{6F088E63-D463-4A62-BD6B-2427648B36DE}" destId="{A2BF278C-D55E-4279-8688-5C458B40FD2A}" srcOrd="1" destOrd="0" parTransId="{2FC36560-8BD2-4BD2-9DC8-2A6432EF3AFB}" sibTransId="{60A94522-AD41-44E1-8F03-53506B69B410}"/>
    <dgm:cxn modelId="{4E7F6899-1DD6-41B4-BDFC-055D81276C54}" type="presOf" srcId="{A2BF278C-D55E-4279-8688-5C458B40FD2A}" destId="{26DB1354-637C-4E09-9B9C-5B28D70EF621}" srcOrd="0" destOrd="0" presId="urn:microsoft.com/office/officeart/2016/7/layout/LinearBlockProcessNumbered"/>
    <dgm:cxn modelId="{AB23D39B-AD8F-4A09-95B7-ECEDF7583DFD}" type="presOf" srcId="{A2BF278C-D55E-4279-8688-5C458B40FD2A}" destId="{F8694EB7-8038-4B65-B2EB-CEFF80F8AA9E}" srcOrd="1" destOrd="0" presId="urn:microsoft.com/office/officeart/2016/7/layout/LinearBlockProcessNumbered"/>
    <dgm:cxn modelId="{06CC92A2-A7EF-4399-B162-96B263CE121D}" type="presOf" srcId="{D851DA90-81BC-4740-8E03-07F451BC5A78}" destId="{89666C4A-BCAC-4F3B-AC95-42217247097F}" srcOrd="1" destOrd="0" presId="urn:microsoft.com/office/officeart/2016/7/layout/LinearBlockProcessNumbered"/>
    <dgm:cxn modelId="{FB98D9AE-7EA4-4E0C-A440-8AB399B977CD}" type="presOf" srcId="{C5570223-97DD-4A0E-B734-4260A4BA8741}" destId="{E9E2315E-8B53-48E2-B8AB-3657D19AF059}" srcOrd="1" destOrd="0" presId="urn:microsoft.com/office/officeart/2016/7/layout/LinearBlockProcessNumbered"/>
    <dgm:cxn modelId="{C1273BBB-1FA4-4A7A-9519-519AF7473407}" type="presOf" srcId="{70ED6DE1-1820-4B6A-8B95-9D146564E344}" destId="{BAC68D42-CCA2-41BE-8259-6C10EEEE2B09}" srcOrd="0" destOrd="0" presId="urn:microsoft.com/office/officeart/2016/7/layout/LinearBlockProcessNumbered"/>
    <dgm:cxn modelId="{EFB57CC7-B68C-4F6B-AD09-858FFEBD81FA}" srcId="{6F088E63-D463-4A62-BD6B-2427648B36DE}" destId="{D851DA90-81BC-4740-8E03-07F451BC5A78}" srcOrd="2" destOrd="0" parTransId="{D7E4078D-93EB-427C-897D-FBF58FB30D35}" sibTransId="{70ED6DE1-1820-4B6A-8B95-9D146564E344}"/>
    <dgm:cxn modelId="{62E518C9-AEDE-4C2D-B0FC-BB18C471858E}" srcId="{6F088E63-D463-4A62-BD6B-2427648B36DE}" destId="{C5570223-97DD-4A0E-B734-4260A4BA8741}" srcOrd="0" destOrd="0" parTransId="{A65A4AAC-2275-4EDE-B5B3-450EBF4C8D49}" sibTransId="{70D174E8-565D-4522-87EE-AE68B4F0BD0B}"/>
    <dgm:cxn modelId="{0752A8CA-C20B-45A6-9D46-44B281A53EDC}" type="presOf" srcId="{6F088E63-D463-4A62-BD6B-2427648B36DE}" destId="{5B720CB1-982E-452E-AC13-893FC213A62B}" srcOrd="0" destOrd="0" presId="urn:microsoft.com/office/officeart/2016/7/layout/LinearBlockProcessNumbered"/>
    <dgm:cxn modelId="{99137FD0-2012-48D3-91A2-81F62568620E}" type="presOf" srcId="{C5570223-97DD-4A0E-B734-4260A4BA8741}" destId="{14852560-9294-411E-A8EA-76E9787C7EDD}" srcOrd="0" destOrd="0" presId="urn:microsoft.com/office/officeart/2016/7/layout/LinearBlockProcessNumbered"/>
    <dgm:cxn modelId="{628C89D2-016C-4A6B-A076-15E102DE9AAA}" type="presOf" srcId="{D851DA90-81BC-4740-8E03-07F451BC5A78}" destId="{494C585E-5794-4E0D-9974-0538E48E1A6F}" srcOrd="0" destOrd="0" presId="urn:microsoft.com/office/officeart/2016/7/layout/LinearBlockProcessNumbered"/>
    <dgm:cxn modelId="{FBB8E318-CAEC-449C-9982-8716EFDDCF63}" type="presParOf" srcId="{5B720CB1-982E-452E-AC13-893FC213A62B}" destId="{F113B027-FC5F-43E9-8DEF-A37F8B9C828D}" srcOrd="0" destOrd="0" presId="urn:microsoft.com/office/officeart/2016/7/layout/LinearBlockProcessNumbered"/>
    <dgm:cxn modelId="{9CE06980-5D93-4158-861C-FE265A8BA00A}" type="presParOf" srcId="{F113B027-FC5F-43E9-8DEF-A37F8B9C828D}" destId="{14852560-9294-411E-A8EA-76E9787C7EDD}" srcOrd="0" destOrd="0" presId="urn:microsoft.com/office/officeart/2016/7/layout/LinearBlockProcessNumbered"/>
    <dgm:cxn modelId="{FC3095A3-4661-43A2-8385-BDC241E9A521}" type="presParOf" srcId="{F113B027-FC5F-43E9-8DEF-A37F8B9C828D}" destId="{4115FB15-D11B-4937-98FB-E1DFA3C867ED}" srcOrd="1" destOrd="0" presId="urn:microsoft.com/office/officeart/2016/7/layout/LinearBlockProcessNumbered"/>
    <dgm:cxn modelId="{8763A641-A302-448B-A465-9CF52DF03935}" type="presParOf" srcId="{F113B027-FC5F-43E9-8DEF-A37F8B9C828D}" destId="{E9E2315E-8B53-48E2-B8AB-3657D19AF059}" srcOrd="2" destOrd="0" presId="urn:microsoft.com/office/officeart/2016/7/layout/LinearBlockProcessNumbered"/>
    <dgm:cxn modelId="{0661D090-3BD6-4233-8236-ACF005E35F56}" type="presParOf" srcId="{5B720CB1-982E-452E-AC13-893FC213A62B}" destId="{1CE5DFDD-AC09-42F6-82F7-C1A4F0448DC6}" srcOrd="1" destOrd="0" presId="urn:microsoft.com/office/officeart/2016/7/layout/LinearBlockProcessNumbered"/>
    <dgm:cxn modelId="{4FA20706-35BA-428C-8C78-396B34271860}" type="presParOf" srcId="{5B720CB1-982E-452E-AC13-893FC213A62B}" destId="{05E94FD9-2908-46C7-82E1-9E95AD54AB49}" srcOrd="2" destOrd="0" presId="urn:microsoft.com/office/officeart/2016/7/layout/LinearBlockProcessNumbered"/>
    <dgm:cxn modelId="{DDB1A529-C344-49E7-B2D9-3EF93DD76D51}" type="presParOf" srcId="{05E94FD9-2908-46C7-82E1-9E95AD54AB49}" destId="{26DB1354-637C-4E09-9B9C-5B28D70EF621}" srcOrd="0" destOrd="0" presId="urn:microsoft.com/office/officeart/2016/7/layout/LinearBlockProcessNumbered"/>
    <dgm:cxn modelId="{C8CBE9C2-B506-49A2-9DA0-8DF80F7CBC29}" type="presParOf" srcId="{05E94FD9-2908-46C7-82E1-9E95AD54AB49}" destId="{C909839B-B5B3-4727-9B00-1D6467BF744D}" srcOrd="1" destOrd="0" presId="urn:microsoft.com/office/officeart/2016/7/layout/LinearBlockProcessNumbered"/>
    <dgm:cxn modelId="{C935B9BC-704A-4B49-85D4-7B3388A75212}" type="presParOf" srcId="{05E94FD9-2908-46C7-82E1-9E95AD54AB49}" destId="{F8694EB7-8038-4B65-B2EB-CEFF80F8AA9E}" srcOrd="2" destOrd="0" presId="urn:microsoft.com/office/officeart/2016/7/layout/LinearBlockProcessNumbered"/>
    <dgm:cxn modelId="{5091668B-ED0A-4C02-9F0F-B0CEDF470239}" type="presParOf" srcId="{5B720CB1-982E-452E-AC13-893FC213A62B}" destId="{6D2F7D93-732E-4E67-BD82-C3F6005BE84C}" srcOrd="3" destOrd="0" presId="urn:microsoft.com/office/officeart/2016/7/layout/LinearBlockProcessNumbered"/>
    <dgm:cxn modelId="{1B442388-0FD7-4C7C-9563-4C83CC1EAB7B}" type="presParOf" srcId="{5B720CB1-982E-452E-AC13-893FC213A62B}" destId="{E95CD539-4D64-48B9-8536-39D63736337A}" srcOrd="4" destOrd="0" presId="urn:microsoft.com/office/officeart/2016/7/layout/LinearBlockProcessNumbered"/>
    <dgm:cxn modelId="{B41BE287-754D-426A-9294-F333FF269110}" type="presParOf" srcId="{E95CD539-4D64-48B9-8536-39D63736337A}" destId="{494C585E-5794-4E0D-9974-0538E48E1A6F}" srcOrd="0" destOrd="0" presId="urn:microsoft.com/office/officeart/2016/7/layout/LinearBlockProcessNumbered"/>
    <dgm:cxn modelId="{1785C5B2-76B8-4D7F-A1D1-E7070EF6436D}" type="presParOf" srcId="{E95CD539-4D64-48B9-8536-39D63736337A}" destId="{BAC68D42-CCA2-41BE-8259-6C10EEEE2B09}" srcOrd="1" destOrd="0" presId="urn:microsoft.com/office/officeart/2016/7/layout/LinearBlockProcessNumbered"/>
    <dgm:cxn modelId="{3B992719-D977-4CC3-86A8-6F42895A7FD5}" type="presParOf" srcId="{E95CD539-4D64-48B9-8536-39D63736337A}" destId="{89666C4A-BCAC-4F3B-AC95-42217247097F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52560-9294-411E-A8EA-76E9787C7EDD}">
      <dsp:nvSpPr>
        <dsp:cNvPr id="0" name=""/>
        <dsp:cNvSpPr/>
      </dsp:nvSpPr>
      <dsp:spPr>
        <a:xfrm>
          <a:off x="0" y="733842"/>
          <a:ext cx="1937979" cy="907555"/>
        </a:xfrm>
        <a:prstGeom prst="rect">
          <a:avLst/>
        </a:prstGeom>
        <a:solidFill>
          <a:schemeClr val="bg1">
            <a:lumMod val="95000"/>
          </a:schemeClr>
        </a:solidFill>
        <a:ln w="25400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1429" tIns="0" rIns="191429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b="1" kern="1200" dirty="0">
            <a:solidFill>
              <a:schemeClr val="tx2"/>
            </a:solidFill>
            <a:latin typeface="Trebuchet MS" panose="020B0603020202020204" pitchFamily="34" charset="0"/>
          </a:endParaRPr>
        </a:p>
      </dsp:txBody>
      <dsp:txXfrm>
        <a:off x="0" y="1096864"/>
        <a:ext cx="1937979" cy="544533"/>
      </dsp:txXfrm>
    </dsp:sp>
    <dsp:sp modelId="{4115FB15-D11B-4937-98FB-E1DFA3C867ED}">
      <dsp:nvSpPr>
        <dsp:cNvPr id="0" name=""/>
        <dsp:cNvSpPr/>
      </dsp:nvSpPr>
      <dsp:spPr>
        <a:xfrm>
          <a:off x="0" y="670607"/>
          <a:ext cx="1937979" cy="930230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91429" tIns="165100" rIns="191429" bIns="16510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01</a:t>
          </a:r>
          <a:endParaRPr lang="en-US" sz="4200" kern="1200" dirty="0"/>
        </a:p>
      </dsp:txBody>
      <dsp:txXfrm>
        <a:off x="0" y="670607"/>
        <a:ext cx="1937979" cy="930230"/>
      </dsp:txXfrm>
    </dsp:sp>
    <dsp:sp modelId="{26DB1354-637C-4E09-9B9C-5B28D70EF621}">
      <dsp:nvSpPr>
        <dsp:cNvPr id="0" name=""/>
        <dsp:cNvSpPr/>
      </dsp:nvSpPr>
      <dsp:spPr>
        <a:xfrm>
          <a:off x="2060301" y="709877"/>
          <a:ext cx="1937979" cy="878323"/>
        </a:xfrm>
        <a:prstGeom prst="rect">
          <a:avLst/>
        </a:prstGeom>
        <a:solidFill>
          <a:schemeClr val="bg1">
            <a:lumMod val="95000"/>
          </a:schemeClr>
        </a:solidFill>
        <a:ln w="25400" cap="rnd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1429" tIns="0" rIns="191429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2200" b="1" kern="12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rPr>
          </a:br>
          <a:endParaRPr lang="en-US" sz="2200" b="1" kern="1200" dirty="0">
            <a:solidFill>
              <a:schemeClr val="tx2"/>
            </a:solidFill>
            <a:latin typeface="Trebuchet MS" panose="020B0603020202020204" pitchFamily="34" charset="0"/>
          </a:endParaRPr>
        </a:p>
      </dsp:txBody>
      <dsp:txXfrm>
        <a:off x="2060301" y="1061206"/>
        <a:ext cx="1937979" cy="526993"/>
      </dsp:txXfrm>
    </dsp:sp>
    <dsp:sp modelId="{C909839B-B5B3-4727-9B00-1D6467BF744D}">
      <dsp:nvSpPr>
        <dsp:cNvPr id="0" name=""/>
        <dsp:cNvSpPr/>
      </dsp:nvSpPr>
      <dsp:spPr>
        <a:xfrm>
          <a:off x="2018227" y="652719"/>
          <a:ext cx="1937979" cy="93023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91429" tIns="165100" rIns="191429" bIns="16510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02</a:t>
          </a:r>
          <a:endParaRPr lang="en-US" sz="4200" kern="1200" dirty="0"/>
        </a:p>
      </dsp:txBody>
      <dsp:txXfrm>
        <a:off x="2018227" y="652719"/>
        <a:ext cx="1937979" cy="930230"/>
      </dsp:txXfrm>
    </dsp:sp>
    <dsp:sp modelId="{494C585E-5794-4E0D-9974-0538E48E1A6F}">
      <dsp:nvSpPr>
        <dsp:cNvPr id="0" name=""/>
        <dsp:cNvSpPr/>
      </dsp:nvSpPr>
      <dsp:spPr>
        <a:xfrm>
          <a:off x="4089559" y="723982"/>
          <a:ext cx="2200672" cy="832579"/>
        </a:xfrm>
        <a:prstGeom prst="rect">
          <a:avLst/>
        </a:prstGeom>
        <a:solidFill>
          <a:schemeClr val="bg1">
            <a:lumMod val="95000"/>
          </a:schemeClr>
        </a:solidFill>
        <a:ln w="25400" cap="rnd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1429" tIns="0" rIns="191429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2"/>
            </a:solidFill>
            <a:latin typeface="Trebuchet MS" panose="020B0603020202020204" pitchFamily="34" charset="0"/>
          </a:endParaRPr>
        </a:p>
      </dsp:txBody>
      <dsp:txXfrm>
        <a:off x="4089559" y="1057013"/>
        <a:ext cx="2200672" cy="499547"/>
      </dsp:txXfrm>
    </dsp:sp>
    <dsp:sp modelId="{BAC68D42-CCA2-41BE-8259-6C10EEEE2B09}">
      <dsp:nvSpPr>
        <dsp:cNvPr id="0" name=""/>
        <dsp:cNvSpPr/>
      </dsp:nvSpPr>
      <dsp:spPr>
        <a:xfrm>
          <a:off x="4181875" y="609882"/>
          <a:ext cx="1937979" cy="93023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91429" tIns="165100" rIns="191429" bIns="16510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03</a:t>
          </a:r>
          <a:endParaRPr lang="en-US" sz="4200" kern="1200" dirty="0"/>
        </a:p>
      </dsp:txBody>
      <dsp:txXfrm>
        <a:off x="4181875" y="609882"/>
        <a:ext cx="1937979" cy="9302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52560-9294-411E-A8EA-76E9787C7EDD}">
      <dsp:nvSpPr>
        <dsp:cNvPr id="0" name=""/>
        <dsp:cNvSpPr/>
      </dsp:nvSpPr>
      <dsp:spPr>
        <a:xfrm>
          <a:off x="499" y="1409999"/>
          <a:ext cx="2022239" cy="2426687"/>
        </a:xfrm>
        <a:prstGeom prst="rect">
          <a:avLst/>
        </a:prstGeom>
        <a:solidFill>
          <a:schemeClr val="bg1">
            <a:lumMod val="95000"/>
          </a:schemeClr>
        </a:solidFill>
        <a:ln w="25400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752" tIns="0" rIns="19975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b="1" kern="1200" dirty="0">
              <a:solidFill>
                <a:schemeClr val="tx2"/>
              </a:solidFill>
              <a:latin typeface="Trebuchet MS" panose="020B0603020202020204" pitchFamily="34" charset="0"/>
            </a:rPr>
            <a:t>Date of  Declaration </a:t>
          </a:r>
          <a:r>
            <a:rPr lang="en-ZA" sz="1800" b="1" kern="1200" dirty="0">
              <a:solidFill>
                <a:schemeClr val="tx2"/>
              </a:solidFill>
              <a:latin typeface="Trebuchet MS" panose="020B0603020202020204" pitchFamily="34" charset="0"/>
            </a:rPr>
            <a:t>(when board takes action to distribute $)</a:t>
          </a:r>
          <a:endParaRPr lang="en-US" sz="1800" b="1" kern="1200" dirty="0">
            <a:solidFill>
              <a:schemeClr val="tx2"/>
            </a:solidFill>
            <a:latin typeface="Trebuchet MS" panose="020B0603020202020204" pitchFamily="34" charset="0"/>
          </a:endParaRPr>
        </a:p>
      </dsp:txBody>
      <dsp:txXfrm>
        <a:off x="499" y="2380674"/>
        <a:ext cx="2022239" cy="1456012"/>
      </dsp:txXfrm>
    </dsp:sp>
    <dsp:sp modelId="{4115FB15-D11B-4937-98FB-E1DFA3C867ED}">
      <dsp:nvSpPr>
        <dsp:cNvPr id="0" name=""/>
        <dsp:cNvSpPr/>
      </dsp:nvSpPr>
      <dsp:spPr>
        <a:xfrm>
          <a:off x="499" y="1409999"/>
          <a:ext cx="2022239" cy="970674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99752" tIns="165100" rIns="199752" bIns="16510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01</a:t>
          </a:r>
          <a:endParaRPr lang="en-US" sz="4500" kern="1200" dirty="0"/>
        </a:p>
      </dsp:txBody>
      <dsp:txXfrm>
        <a:off x="499" y="1409999"/>
        <a:ext cx="2022239" cy="970674"/>
      </dsp:txXfrm>
    </dsp:sp>
    <dsp:sp modelId="{26DB1354-637C-4E09-9B9C-5B28D70EF621}">
      <dsp:nvSpPr>
        <dsp:cNvPr id="0" name=""/>
        <dsp:cNvSpPr/>
      </dsp:nvSpPr>
      <dsp:spPr>
        <a:xfrm>
          <a:off x="2184517" y="1409999"/>
          <a:ext cx="2022239" cy="2426687"/>
        </a:xfrm>
        <a:prstGeom prst="rect">
          <a:avLst/>
        </a:prstGeom>
        <a:solidFill>
          <a:schemeClr val="bg1">
            <a:lumMod val="95000"/>
          </a:schemeClr>
        </a:solidFill>
        <a:ln w="25400" cap="rnd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752" tIns="0" rIns="19975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b="1" kern="1200" dirty="0">
              <a:solidFill>
                <a:schemeClr val="tx2"/>
              </a:solidFill>
              <a:latin typeface="Trebuchet MS" panose="020B0603020202020204" pitchFamily="34" charset="0"/>
            </a:rPr>
            <a:t>Date of  Record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800" b="1" kern="1200" dirty="0">
              <a:solidFill>
                <a:schemeClr val="tx2"/>
              </a:solidFill>
              <a:latin typeface="Trebuchet MS" panose="020B0603020202020204" pitchFamily="34" charset="0"/>
            </a:rPr>
            <a:t>(S/H who own stock that day get dividend)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2184517" y="2380674"/>
        <a:ext cx="2022239" cy="1456012"/>
      </dsp:txXfrm>
    </dsp:sp>
    <dsp:sp modelId="{C909839B-B5B3-4727-9B00-1D6467BF744D}">
      <dsp:nvSpPr>
        <dsp:cNvPr id="0" name=""/>
        <dsp:cNvSpPr/>
      </dsp:nvSpPr>
      <dsp:spPr>
        <a:xfrm>
          <a:off x="2184517" y="1409999"/>
          <a:ext cx="2022239" cy="97067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99752" tIns="165100" rIns="199752" bIns="16510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02</a:t>
          </a:r>
          <a:endParaRPr lang="en-US" sz="4500" kern="1200" dirty="0"/>
        </a:p>
      </dsp:txBody>
      <dsp:txXfrm>
        <a:off x="2184517" y="1409999"/>
        <a:ext cx="2022239" cy="970674"/>
      </dsp:txXfrm>
    </dsp:sp>
    <dsp:sp modelId="{494C585E-5794-4E0D-9974-0538E48E1A6F}">
      <dsp:nvSpPr>
        <dsp:cNvPr id="0" name=""/>
        <dsp:cNvSpPr/>
      </dsp:nvSpPr>
      <dsp:spPr>
        <a:xfrm>
          <a:off x="4368536" y="1409999"/>
          <a:ext cx="2022239" cy="2426687"/>
        </a:xfrm>
        <a:prstGeom prst="rect">
          <a:avLst/>
        </a:prstGeom>
        <a:solidFill>
          <a:schemeClr val="bg1">
            <a:lumMod val="95000"/>
          </a:schemeClr>
        </a:solidFill>
        <a:ln w="25400" cap="rnd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752" tIns="0" rIns="19975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b="1" kern="1200" dirty="0">
              <a:solidFill>
                <a:schemeClr val="tx2"/>
              </a:solidFill>
              <a:latin typeface="Trebuchet MS" panose="020B0603020202020204" pitchFamily="34" charset="0"/>
            </a:rPr>
            <a:t>Date of Payment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600" b="1" kern="1200" dirty="0">
              <a:solidFill>
                <a:schemeClr val="tx2"/>
              </a:solidFill>
              <a:latin typeface="Trebuchet MS" panose="020B0603020202020204" pitchFamily="34" charset="0"/>
            </a:rPr>
            <a:t>(when dividends are actually issued to S/H)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4368536" y="2380674"/>
        <a:ext cx="2022239" cy="1456012"/>
      </dsp:txXfrm>
    </dsp:sp>
    <dsp:sp modelId="{BAC68D42-CCA2-41BE-8259-6C10EEEE2B09}">
      <dsp:nvSpPr>
        <dsp:cNvPr id="0" name=""/>
        <dsp:cNvSpPr/>
      </dsp:nvSpPr>
      <dsp:spPr>
        <a:xfrm>
          <a:off x="4368536" y="1409999"/>
          <a:ext cx="2022239" cy="97067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99752" tIns="165100" rIns="199752" bIns="16510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03</a:t>
          </a:r>
          <a:endParaRPr lang="en-US" sz="4500" kern="1200" dirty="0"/>
        </a:p>
      </dsp:txBody>
      <dsp:txXfrm>
        <a:off x="4368536" y="1409999"/>
        <a:ext cx="2022239" cy="970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5/3/2024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5/3/2024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5/3/2024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5/3/2024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5/3/2024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5/3/2024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5/3/2024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5/3/2024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5/3/2024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5/3/2024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5/3/2024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5/3/2024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5/3/2024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5/3/2024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5/3/2024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5/3/2024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5/3/2024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>
                <a:solidFill>
                  <a:schemeClr val="bg1"/>
                </a:solidFill>
                <a:latin typeface="Trebuchet MS" panose="020B0603020202020204" pitchFamily="34" charset="0"/>
              </a:rPr>
              <a:t>Kay Whitton </a:t>
            </a:r>
          </a:p>
          <a:p>
            <a:r>
              <a:rPr lang="en-US" sz="2000" dirty="0">
                <a:latin typeface="Trebuchet MS" panose="020B0603020202020204" pitchFamily="34" charset="0"/>
              </a:rPr>
              <a:t>state contest director</a:t>
            </a:r>
            <a:endParaRPr lang="en-US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126E13F-DAE5-515A-FA5C-AEDEBED459F3}"/>
              </a:ext>
            </a:extLst>
          </p:cNvPr>
          <p:cNvSpPr txBox="1">
            <a:spLocks/>
          </p:cNvSpPr>
          <p:nvPr/>
        </p:nvSpPr>
        <p:spPr bwMode="gray">
          <a:xfrm>
            <a:off x="1062466" y="1065023"/>
            <a:ext cx="9850896" cy="39419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UIL Accounting 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br>
              <a:rPr lang="en-US" sz="25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State Concept #1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Corporations and Stock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0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2" y="944033"/>
            <a:ext cx="6656429" cy="767687"/>
          </a:xfrm>
        </p:spPr>
        <p:txBody>
          <a:bodyPr>
            <a:noAutofit/>
          </a:bodyPr>
          <a:lstStyle/>
          <a:p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Separate legal identity</a:t>
            </a:r>
            <a:endParaRPr lang="en-US" sz="2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56429" cy="767687"/>
          </a:xfrm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Charter is like its birth certificate</a:t>
            </a:r>
            <a:endParaRPr lang="en-US" sz="2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56426" cy="767687"/>
          </a:xfrm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Employer ID No. (EIN) is like its SSN</a:t>
            </a:r>
            <a:endParaRPr lang="en-US" sz="2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656426" cy="811380"/>
          </a:xfrm>
        </p:spPr>
        <p:txBody>
          <a:bodyPr>
            <a:noAutofit/>
          </a:bodyPr>
          <a:lstStyle/>
          <a:p>
            <a:r>
              <a:rPr lang="en-US" sz="2700" b="1" dirty="0">
                <a:solidFill>
                  <a:schemeClr val="tx2"/>
                </a:solidFill>
                <a:latin typeface="Trebuchet MS" panose="020B0603020202020204" pitchFamily="34" charset="0"/>
              </a:rPr>
              <a:t>Can sell shares of ownership to others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656426" cy="811380"/>
          </a:xfrm>
        </p:spPr>
        <p:txBody>
          <a:bodyPr>
            <a:noAutofit/>
          </a:bodyPr>
          <a:lstStyle/>
          <a:p>
            <a:r>
              <a:rPr lang="en-US" sz="2600" b="1" kern="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Given permission to operate by the State</a:t>
            </a:r>
            <a:endParaRPr lang="en-US" sz="2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124" y="1327876"/>
            <a:ext cx="4102444" cy="3871163"/>
          </a:xfrm>
        </p:spPr>
        <p:txBody>
          <a:bodyPr/>
          <a:lstStyle/>
          <a:p>
            <a:pPr algn="ctr"/>
            <a:r>
              <a:rPr lang="en-US" sz="5500" b="1" dirty="0">
                <a:latin typeface="Trebuchet MS" panose="020B0603020202020204" pitchFamily="34" charset="0"/>
              </a:rPr>
              <a:t>Corporation</a:t>
            </a:r>
            <a:br>
              <a:rPr lang="en-US" sz="5500" b="1" dirty="0">
                <a:latin typeface="Trebuchet MS" panose="020B0603020202020204" pitchFamily="34" charset="0"/>
              </a:rPr>
            </a:br>
            <a:r>
              <a:rPr lang="en-US" sz="5500" b="1" dirty="0">
                <a:latin typeface="Trebuchet MS" panose="020B0603020202020204" pitchFamily="34" charset="0"/>
              </a:rPr>
              <a:t>Facts</a:t>
            </a:r>
            <a:endParaRPr lang="en-US" sz="2400" b="1" dirty="0">
              <a:latin typeface="Trebuchet MS" panose="020B0603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207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2" y="944033"/>
            <a:ext cx="6656429" cy="767687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Stockholders are the owners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56429" cy="767687"/>
          </a:xfrm>
        </p:spPr>
        <p:txBody>
          <a:bodyPr>
            <a:normAutofit fontScale="92500"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Run by a board of directo</a:t>
            </a:r>
            <a:r>
              <a:rPr lang="en-US" sz="2500" b="1" dirty="0">
                <a:solidFill>
                  <a:schemeClr val="tx2"/>
                </a:solidFill>
                <a:latin typeface="Trebuchet MS" panose="020B0603020202020204" pitchFamily="34" charset="0"/>
              </a:rPr>
              <a:t>rs </a:t>
            </a:r>
            <a:r>
              <a:rPr lang="en-US" sz="1800" b="1" dirty="0">
                <a:solidFill>
                  <a:schemeClr val="tx2"/>
                </a:solidFill>
                <a:latin typeface="Trebuchet MS" panose="020B0603020202020204" pitchFamily="34" charset="0"/>
              </a:rPr>
              <a:t>(like a school board)</a:t>
            </a:r>
            <a:endParaRPr lang="en-US" sz="1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56426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Shareholders, same as stockholders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656426" cy="811380"/>
          </a:xfrm>
        </p:spPr>
        <p:txBody>
          <a:bodyPr>
            <a:normAutofit fontScale="85000" lnSpcReduction="20000"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Max. # shares a corp. may sell is called authorized capital stock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656426" cy="811380"/>
          </a:xfrm>
        </p:spPr>
        <p:txBody>
          <a:bodyPr>
            <a:noAutofit/>
          </a:bodyPr>
          <a:lstStyle/>
          <a:p>
            <a:r>
              <a:rPr lang="en-US" sz="2800" b="1" kern="0" spc="-10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No drawing account; earnings are distributed as dividends</a:t>
            </a:r>
            <a:endParaRPr lang="en-US" sz="2800" spc="-1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124" y="1327876"/>
            <a:ext cx="4102444" cy="3871163"/>
          </a:xfrm>
        </p:spPr>
        <p:txBody>
          <a:bodyPr/>
          <a:lstStyle/>
          <a:p>
            <a:pPr algn="ctr"/>
            <a:r>
              <a:rPr lang="en-US" sz="5500" b="1" dirty="0">
                <a:latin typeface="Trebuchet MS" panose="020B0603020202020204" pitchFamily="34" charset="0"/>
              </a:rPr>
              <a:t>MORE</a:t>
            </a:r>
            <a:br>
              <a:rPr lang="en-US" sz="5500" b="1" dirty="0">
                <a:latin typeface="Trebuchet MS" panose="020B0603020202020204" pitchFamily="34" charset="0"/>
              </a:rPr>
            </a:br>
            <a:r>
              <a:rPr lang="en-US" sz="5500" b="1" dirty="0">
                <a:latin typeface="Trebuchet MS" panose="020B0603020202020204" pitchFamily="34" charset="0"/>
              </a:rPr>
              <a:t>Corporation</a:t>
            </a:r>
            <a:br>
              <a:rPr lang="en-US" sz="5500" b="1" dirty="0">
                <a:latin typeface="Trebuchet MS" panose="020B0603020202020204" pitchFamily="34" charset="0"/>
              </a:rPr>
            </a:br>
            <a:r>
              <a:rPr lang="en-US" sz="5500" b="1" dirty="0">
                <a:latin typeface="Trebuchet MS" panose="020B0603020202020204" pitchFamily="34" charset="0"/>
              </a:rPr>
              <a:t>Facts</a:t>
            </a:r>
            <a:endParaRPr lang="en-US" sz="2400" b="1" dirty="0">
              <a:latin typeface="Trebuchet MS" panose="020B0603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3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306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2" y="944033"/>
            <a:ext cx="6656429" cy="767687"/>
          </a:xfrm>
        </p:spPr>
        <p:txBody>
          <a:bodyPr>
            <a:noAutofit/>
          </a:bodyPr>
          <a:lstStyle/>
          <a:p>
            <a:r>
              <a:rPr lang="en-US" sz="28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Organizers do legal work to incorporate</a:t>
            </a:r>
            <a:endParaRPr lang="en-US" sz="2800" spc="-5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56429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Stock is sold to Stockholders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56426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Common S/H elect board of directors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656426" cy="81138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Board of Directors </a:t>
            </a:r>
            <a:r>
              <a:rPr lang="en-US" sz="28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hires officers (President, CEO, general mgr., etc.) 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92" y="5438743"/>
            <a:ext cx="6656426" cy="811380"/>
          </a:xfrm>
        </p:spPr>
        <p:txBody>
          <a:bodyPr>
            <a:noAutofit/>
          </a:bodyPr>
          <a:lstStyle/>
          <a:p>
            <a:r>
              <a:rPr lang="en-US" sz="2800" b="1" kern="0" spc="-5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Officers hire employees and run the biz</a:t>
            </a:r>
            <a:endParaRPr lang="en-US" sz="2800" spc="-5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680" y="1327876"/>
            <a:ext cx="4235462" cy="3871163"/>
          </a:xfrm>
        </p:spPr>
        <p:txBody>
          <a:bodyPr/>
          <a:lstStyle/>
          <a:p>
            <a:pPr algn="ctr"/>
            <a:r>
              <a:rPr lang="en-US" sz="5500" b="1" dirty="0">
                <a:latin typeface="Trebuchet MS" panose="020B0603020202020204" pitchFamily="34" charset="0"/>
              </a:rPr>
              <a:t>Corporation </a:t>
            </a:r>
            <a:br>
              <a:rPr lang="en-US" sz="5500" b="1" dirty="0">
                <a:latin typeface="Trebuchet MS" panose="020B0603020202020204" pitchFamily="34" charset="0"/>
              </a:rPr>
            </a:br>
            <a:r>
              <a:rPr lang="en-US" sz="5500" b="1" dirty="0">
                <a:latin typeface="Trebuchet MS" panose="020B0603020202020204" pitchFamily="34" charset="0"/>
              </a:rPr>
              <a:t>Cycle</a:t>
            </a:r>
            <a:endParaRPr lang="en-US" sz="2400" b="1" dirty="0">
              <a:latin typeface="Trebuchet MS" panose="020B0603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4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792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9150582" cy="706964"/>
          </a:xfrm>
        </p:spPr>
        <p:txBody>
          <a:bodyPr/>
          <a:lstStyle/>
          <a:p>
            <a:r>
              <a:rPr lang="en-US" sz="4800" dirty="0">
                <a:latin typeface="Trebuchet MS" panose="020B0603020202020204" pitchFamily="34" charset="0"/>
              </a:rPr>
              <a:t>Getting a Corporation Started…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480DAD-30FE-4C86-9C81-4956616689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4124" y="2505505"/>
            <a:ext cx="10243752" cy="3477682"/>
          </a:xfrm>
        </p:spPr>
        <p:txBody>
          <a:bodyPr>
            <a:norm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171450" algn="l"/>
                <a:tab pos="1771650" algn="l"/>
              </a:tabLst>
            </a:pPr>
            <a:r>
              <a:rPr lang="en-US" sz="3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Incorporation fees paid to the state, attorneys’ fees for legal services, payments to promoters to sell stock, the cost of printing stock certificates, and other costs to bring a corporation into existence are called </a:t>
            </a:r>
            <a:r>
              <a:rPr lang="en-US" sz="3400" dirty="0"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organization costs</a:t>
            </a:r>
            <a:r>
              <a:rPr lang="en-US" sz="3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171450" algn="l"/>
                <a:tab pos="1771650" algn="l"/>
              </a:tabLst>
            </a:pPr>
            <a:r>
              <a:rPr lang="en-US" sz="3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(classified as Other Assets).</a:t>
            </a:r>
          </a:p>
        </p:txBody>
      </p:sp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7BB6A-049C-45E8-AC09-2F0B9BB2F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762" y="1668162"/>
            <a:ext cx="3840075" cy="2902750"/>
          </a:xfrm>
        </p:spPr>
        <p:txBody>
          <a:bodyPr/>
          <a:lstStyle/>
          <a:p>
            <a:r>
              <a:rPr lang="en-US" sz="4400" dirty="0">
                <a:latin typeface="Trebuchet MS" panose="020B0603020202020204" pitchFamily="34" charset="0"/>
              </a:rPr>
              <a:t>Two types of Corporations</a:t>
            </a:r>
          </a:p>
        </p:txBody>
      </p:sp>
      <p:pic>
        <p:nvPicPr>
          <p:cNvPr id="12" name="Picture Placeholder 11" descr="Home1 with solid fill">
            <a:extLst>
              <a:ext uri="{FF2B5EF4-FFF2-40B4-BE49-F238E27FC236}">
                <a16:creationId xmlns:a16="http://schemas.microsoft.com/office/drawing/2014/main" id="{F789BF61-D242-4C97-BB4D-41ABE8AA48E8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F589A-CEC8-4207-8D7B-43220A840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56275" y="3785996"/>
            <a:ext cx="2325688" cy="2207031"/>
          </a:xfrm>
        </p:spPr>
        <p:txBody>
          <a:bodyPr>
            <a:normAutofit fontScale="25000" lnSpcReduction="20000"/>
          </a:bodyPr>
          <a:lstStyle/>
          <a:p>
            <a:r>
              <a:rPr lang="en-US" sz="16000" dirty="0">
                <a:latin typeface="Trebuchet MS" panose="020B0603020202020204" pitchFamily="34" charset="0"/>
              </a:rPr>
              <a:t>Closely held</a:t>
            </a:r>
          </a:p>
          <a:p>
            <a:r>
              <a:rPr lang="en-US" sz="12000" dirty="0">
                <a:latin typeface="Trebuchet MS" panose="020B0603020202020204" pitchFamily="34" charset="0"/>
              </a:rPr>
              <a:t>(like a family-owned business)</a:t>
            </a:r>
          </a:p>
          <a:p>
            <a:endParaRPr lang="en-US" dirty="0"/>
          </a:p>
        </p:txBody>
      </p:sp>
      <p:pic>
        <p:nvPicPr>
          <p:cNvPr id="14" name="Picture Placeholder 13" descr="Business Growth with solid fill">
            <a:extLst>
              <a:ext uri="{FF2B5EF4-FFF2-40B4-BE49-F238E27FC236}">
                <a16:creationId xmlns:a16="http://schemas.microsoft.com/office/drawing/2014/main" id="{19E134B0-C7E0-44A0-BADA-93C2019D09FB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EA63EB-C2C5-4671-AE38-4464037BE2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67235" y="3785996"/>
            <a:ext cx="2632570" cy="2380026"/>
          </a:xfrm>
        </p:spPr>
        <p:txBody>
          <a:bodyPr/>
          <a:lstStyle/>
          <a:p>
            <a:r>
              <a:rPr lang="en-US" sz="4000" dirty="0">
                <a:latin typeface="Trebuchet MS" panose="020B0603020202020204" pitchFamily="34" charset="0"/>
              </a:rPr>
              <a:t>Publicly traded</a:t>
            </a:r>
          </a:p>
          <a:p>
            <a:r>
              <a:rPr lang="en-US" sz="4000" dirty="0">
                <a:latin typeface="Trebuchet MS" panose="020B0603020202020204" pitchFamily="34" charset="0"/>
              </a:rPr>
              <a:t>(like Nike)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C2495D-630A-AF42-97CB-9B1D63727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768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9150582" cy="706964"/>
          </a:xfrm>
        </p:spPr>
        <p:txBody>
          <a:bodyPr/>
          <a:lstStyle/>
          <a:p>
            <a:r>
              <a:rPr lang="en-US" sz="5200" dirty="0">
                <a:latin typeface="Trebuchet MS" panose="020B0603020202020204" pitchFamily="34" charset="0"/>
              </a:rPr>
              <a:t>Corporation oversight…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480DAD-30FE-4C86-9C81-4956616689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4124" y="2505505"/>
            <a:ext cx="10243752" cy="3477682"/>
          </a:xfrm>
        </p:spPr>
        <p:txBody>
          <a:bodyPr>
            <a:norm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171450" algn="l"/>
                <a:tab pos="1771650" algn="l"/>
              </a:tabLst>
            </a:pPr>
            <a:r>
              <a:rPr lang="en-US" sz="4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Public corporations are regulated by the </a:t>
            </a:r>
            <a:r>
              <a:rPr lang="en-US" sz="4800" dirty="0"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Securities &amp; Exchange Commission (SEC)</a:t>
            </a:r>
            <a:endParaRPr lang="en-US" sz="4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171450" algn="l"/>
                <a:tab pos="1771650" algn="l"/>
              </a:tabLst>
            </a:pPr>
            <a:endParaRPr lang="en-US" sz="4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6896BE-694D-391B-E2AD-4CAF91973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918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4D910-12C6-474C-AE9A-EBF2857CD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388" y="1016443"/>
            <a:ext cx="4182181" cy="5124442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5000" dirty="0">
                <a:solidFill>
                  <a:schemeClr val="bg1"/>
                </a:solidFill>
                <a:latin typeface="Trebuchet MS" panose="020B0603020202020204" pitchFamily="34" charset="0"/>
              </a:rPr>
              <a:t>Two Reasons for Investing in a corporation</a:t>
            </a:r>
            <a:br>
              <a:rPr lang="en-US" sz="5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(by buying stock)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502255-8BD2-43EF-A167-C5C8FB49F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DD2B4-B372-0144-9E8A-188A2C9B2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8</a:t>
            </a:fld>
            <a:endParaRPr lang="en-US" dirty="0"/>
          </a:p>
        </p:txBody>
      </p:sp>
      <p:pic>
        <p:nvPicPr>
          <p:cNvPr id="1028" name="Picture 4" descr="Dividend - What is Dividend in Stock ...">
            <a:extLst>
              <a:ext uri="{FF2B5EF4-FFF2-40B4-BE49-F238E27FC236}">
                <a16:creationId xmlns:a16="http://schemas.microsoft.com/office/drawing/2014/main" id="{ED44E083-D6C1-1E40-CAFD-6436A3C66CD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9" b="2799"/>
          <a:stretch>
            <a:fillRect/>
          </a:stretch>
        </p:blipFill>
        <p:spPr bwMode="auto">
          <a:xfrm>
            <a:off x="8259672" y="1537882"/>
            <a:ext cx="3393173" cy="186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A7782E-1E29-4F14-1F2D-71FD4A867373}"/>
              </a:ext>
            </a:extLst>
          </p:cNvPr>
          <p:cNvSpPr txBox="1"/>
          <p:nvPr/>
        </p:nvSpPr>
        <p:spPr>
          <a:xfrm>
            <a:off x="6096000" y="808442"/>
            <a:ext cx="38602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Trebuchet MS" panose="020B0603020202020204" pitchFamily="34" charset="0"/>
              </a:rPr>
              <a:t>Short-Term Gain by earning dividends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45676A-7B73-236F-0788-BCF8FB74510D}"/>
              </a:ext>
            </a:extLst>
          </p:cNvPr>
          <p:cNvSpPr txBox="1"/>
          <p:nvPr/>
        </p:nvSpPr>
        <p:spPr>
          <a:xfrm>
            <a:off x="8984831" y="4532681"/>
            <a:ext cx="27354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tx2"/>
                </a:solidFill>
                <a:latin typeface="Trebuchet MS" panose="020B0603020202020204" pitchFamily="34" charset="0"/>
              </a:rPr>
              <a:t>Long-Term Gain by growth in the stock’s value</a:t>
            </a:r>
            <a:endParaRPr lang="en-US" sz="2800" dirty="0">
              <a:solidFill>
                <a:schemeClr val="tx2"/>
              </a:solidFill>
            </a:endParaRPr>
          </a:p>
        </p:txBody>
      </p:sp>
      <p:pic>
        <p:nvPicPr>
          <p:cNvPr id="14" name="Picture 13" descr="A wooden blocks with black letters&#10;&#10;Description automatically generated">
            <a:extLst>
              <a:ext uri="{FF2B5EF4-FFF2-40B4-BE49-F238E27FC236}">
                <a16:creationId xmlns:a16="http://schemas.microsoft.com/office/drawing/2014/main" id="{C0EF1BB3-D903-2A74-1900-D068F466A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162" y="3875436"/>
            <a:ext cx="2261412" cy="232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439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2" y="944033"/>
            <a:ext cx="6656429" cy="767687"/>
          </a:xfrm>
        </p:spPr>
        <p:txBody>
          <a:bodyPr>
            <a:noAutofit/>
          </a:bodyPr>
          <a:lstStyle/>
          <a:p>
            <a:r>
              <a:rPr lang="en-US" sz="28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Shareholders vote for directors or submit a proxy (a vote in their place)</a:t>
            </a:r>
            <a:endParaRPr lang="en-US" sz="2800" spc="-5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56429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Annual Report is provided to S/H with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56426" cy="767687"/>
          </a:xfrm>
        </p:spPr>
        <p:txBody>
          <a:bodyPr>
            <a:normAutofit/>
          </a:bodyPr>
          <a:lstStyle/>
          <a:p>
            <a:r>
              <a:rPr lang="en-US" sz="2700" b="1" kern="0" spc="-5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Financial statements for the fiscal period</a:t>
            </a:r>
            <a:endParaRPr lang="en-US" sz="2700" spc="-5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656426" cy="8113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Plus management analysis in 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Notes to the Financial Statements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89" y="5438743"/>
            <a:ext cx="6656429" cy="811380"/>
          </a:xfrm>
        </p:spPr>
        <p:txBody>
          <a:bodyPr>
            <a:noAutofit/>
          </a:bodyPr>
          <a:lstStyle/>
          <a:p>
            <a:r>
              <a:rPr lang="en-US" sz="27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Follow Conservatism principle</a:t>
            </a:r>
            <a:r>
              <a:rPr lang="en-US" sz="2700" spc="-50" dirty="0">
                <a:solidFill>
                  <a:schemeClr val="tx2"/>
                </a:solidFill>
                <a:latin typeface="Trebuchet MS" panose="020B0603020202020204" pitchFamily="34" charset="0"/>
              </a:rPr>
              <a:t>; </a:t>
            </a:r>
            <a:r>
              <a:rPr lang="en-US" sz="28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no overstatement of assets or income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679" y="1567580"/>
            <a:ext cx="4235462" cy="3871163"/>
          </a:xfrm>
        </p:spPr>
        <p:txBody>
          <a:bodyPr/>
          <a:lstStyle/>
          <a:p>
            <a:pPr algn="ctr"/>
            <a:r>
              <a:rPr lang="en-US" sz="4800" b="1" dirty="0">
                <a:latin typeface="Trebuchet MS" panose="020B0603020202020204" pitchFamily="34" charset="0"/>
              </a:rPr>
              <a:t>Corporations must hold annual meetings for shareholders </a:t>
            </a:r>
            <a:br>
              <a:rPr lang="en-US" sz="4800" b="1" dirty="0">
                <a:latin typeface="Trebuchet MS" panose="020B0603020202020204" pitchFamily="34" charset="0"/>
              </a:rPr>
            </a:br>
            <a:endParaRPr lang="en-US" sz="4800" b="1" dirty="0">
              <a:latin typeface="Trebuchet MS" panose="020B0603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9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6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F6B52-A20E-426B-B7E0-1B6AAB46C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11" y="742167"/>
            <a:ext cx="3779645" cy="5373666"/>
          </a:xfrm>
        </p:spPr>
        <p:txBody>
          <a:bodyPr/>
          <a:lstStyle/>
          <a:p>
            <a:r>
              <a:rPr lang="en-US" sz="4800" b="1" dirty="0">
                <a:latin typeface="Trebuchet MS" panose="020B0603020202020204" pitchFamily="34" charset="0"/>
              </a:rPr>
              <a:t>Corporation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latin typeface="Trebuchet MS" panose="020B0603020202020204" pitchFamily="34" charset="0"/>
              </a:rPr>
              <a:t>Advantages:</a:t>
            </a:r>
            <a:br>
              <a:rPr lang="en-US" sz="4000" dirty="0">
                <a:latin typeface="Trebuchet MS" panose="020B0603020202020204" pitchFamily="34" charset="0"/>
              </a:rPr>
            </a:br>
            <a:endParaRPr lang="en-US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12" name="Picture Placeholder 11" descr="Dollar with solid fill">
            <a:extLst>
              <a:ext uri="{FF2B5EF4-FFF2-40B4-BE49-F238E27FC236}">
                <a16:creationId xmlns:a16="http://schemas.microsoft.com/office/drawing/2014/main" id="{E1DDCE14-088F-46E3-A4A0-3D2F40EA673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06301" y="830897"/>
            <a:ext cx="1217766" cy="121776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6469F-A292-4492-BAAB-2F581AD4AC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52340" y="2215298"/>
            <a:ext cx="2325688" cy="12600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Easy to raise money &amp; expand (by issuing stock</a:t>
            </a:r>
          </a:p>
          <a:p>
            <a:endParaRPr lang="en-US" sz="24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14" name="Picture Placeholder 13" descr="Maximize with solid fill">
            <a:extLst>
              <a:ext uri="{FF2B5EF4-FFF2-40B4-BE49-F238E27FC236}">
                <a16:creationId xmlns:a16="http://schemas.microsoft.com/office/drawing/2014/main" id="{9B25FBAB-6696-4071-A181-E7F39B4AA1E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700079" y="801189"/>
            <a:ext cx="1260000" cy="1260000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0CAEE2-2C63-436A-B2D5-4E3D730819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67234" y="2165194"/>
            <a:ext cx="2630201" cy="1642717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Continuous existence</a:t>
            </a:r>
          </a:p>
          <a:p>
            <a:pPr>
              <a:spcBef>
                <a:spcPts val="400"/>
              </a:spcBef>
            </a:pP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(many since1800s)</a:t>
            </a:r>
          </a:p>
          <a:p>
            <a:endParaRPr lang="en-US" sz="2400" dirty="0">
              <a:latin typeface="Trebuchet MS" panose="020B0603020202020204" pitchFamily="34" charset="0"/>
            </a:endParaRPr>
          </a:p>
        </p:txBody>
      </p:sp>
      <p:pic>
        <p:nvPicPr>
          <p:cNvPr id="16" name="Picture Placeholder 15" descr="Transfer with solid fill">
            <a:extLst>
              <a:ext uri="{FF2B5EF4-FFF2-40B4-BE49-F238E27FC236}">
                <a16:creationId xmlns:a16="http://schemas.microsoft.com/office/drawing/2014/main" id="{2ABB9B2C-8073-4AE8-9BDD-46925F1DD0E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289119" y="3708649"/>
            <a:ext cx="1260000" cy="1260000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68D70ED-10B5-4BE6-AD26-6087054C33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44747" y="5066210"/>
            <a:ext cx="2708297" cy="148490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Easy to transfer ownership by selling shares 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of stock</a:t>
            </a:r>
          </a:p>
          <a:p>
            <a:endParaRPr lang="en-US" sz="24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18" name="Picture Placeholder 17" descr="Flying Money outline">
            <a:extLst>
              <a:ext uri="{FF2B5EF4-FFF2-40B4-BE49-F238E27FC236}">
                <a16:creationId xmlns:a16="http://schemas.microsoft.com/office/drawing/2014/main" id="{DC211434-F1B3-4E2F-B008-4EEA0ACB3356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700079" y="3708649"/>
            <a:ext cx="1260000" cy="1260000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20DCE5B-BE86-496B-83B4-E1F188607D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19490" y="5103788"/>
            <a:ext cx="2325688" cy="1260000"/>
          </a:xfrm>
        </p:spPr>
        <p:txBody>
          <a:bodyPr>
            <a:no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Losses limited to amount of investment only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198AB5-8BDA-AB41-9AEF-8516B23BB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051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F6B52-A20E-426B-B7E0-1B6AAB46C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11" y="742167"/>
            <a:ext cx="4133221" cy="5373666"/>
          </a:xfrm>
        </p:spPr>
        <p:txBody>
          <a:bodyPr/>
          <a:lstStyle/>
          <a:p>
            <a:r>
              <a:rPr lang="en-US" sz="4800" b="1" dirty="0">
                <a:latin typeface="Trebuchet MS" panose="020B0603020202020204" pitchFamily="34" charset="0"/>
              </a:rPr>
              <a:t>Corporation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400" b="1" dirty="0">
                <a:latin typeface="Trebuchet MS" panose="020B0603020202020204" pitchFamily="34" charset="0"/>
              </a:rPr>
              <a:t>Disadvantages:</a:t>
            </a:r>
            <a:br>
              <a:rPr lang="en-US" sz="4000" dirty="0">
                <a:latin typeface="Trebuchet MS" panose="020B0603020202020204" pitchFamily="34" charset="0"/>
              </a:rPr>
            </a:br>
            <a:endParaRPr lang="en-US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12" name="Picture Placeholder 11" descr="Pile of American dollar banknotes">
            <a:extLst>
              <a:ext uri="{FF2B5EF4-FFF2-40B4-BE49-F238E27FC236}">
                <a16:creationId xmlns:a16="http://schemas.microsoft.com/office/drawing/2014/main" id="{E1DDCE14-088F-46E3-A4A0-3D2F40EA673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/>
          <a:stretch/>
        </p:blipFill>
        <p:spPr>
          <a:xfrm>
            <a:off x="5756275" y="830897"/>
            <a:ext cx="1767792" cy="121776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6469F-A292-4492-BAAB-2F581AD4AC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3378" y="2269902"/>
            <a:ext cx="2325688" cy="12600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More upfront organizational costs</a:t>
            </a:r>
          </a:p>
          <a:p>
            <a:endParaRPr lang="en-US" sz="24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14" name="Picture Placeholder 13" descr="People and arrows">
            <a:extLst>
              <a:ext uri="{FF2B5EF4-FFF2-40B4-BE49-F238E27FC236}">
                <a16:creationId xmlns:a16="http://schemas.microsoft.com/office/drawing/2014/main" id="{9B25FBAB-6696-4071-A181-E7F39B4AA1E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rcRect/>
          <a:stretch/>
        </p:blipFill>
        <p:spPr>
          <a:xfrm>
            <a:off x="8263369" y="830897"/>
            <a:ext cx="2089171" cy="1260000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0CAEE2-2C63-436A-B2D5-4E3D730819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67234" y="2351087"/>
            <a:ext cx="2630201" cy="1357561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More complex to organize</a:t>
            </a:r>
          </a:p>
          <a:p>
            <a:endParaRPr lang="en-US" sz="2400" dirty="0">
              <a:latin typeface="Trebuchet MS" panose="020B0603020202020204" pitchFamily="34" charset="0"/>
            </a:endParaRPr>
          </a:p>
        </p:txBody>
      </p:sp>
      <p:pic>
        <p:nvPicPr>
          <p:cNvPr id="16" name="Picture Placeholder 15" descr="Close-up of Doric columns">
            <a:extLst>
              <a:ext uri="{FF2B5EF4-FFF2-40B4-BE49-F238E27FC236}">
                <a16:creationId xmlns:a16="http://schemas.microsoft.com/office/drawing/2014/main" id="{2ABB9B2C-8073-4AE8-9BDD-46925F1DD0E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/>
          <a:srcRect/>
          <a:stretch/>
        </p:blipFill>
        <p:spPr>
          <a:xfrm>
            <a:off x="5862181" y="3708649"/>
            <a:ext cx="1686938" cy="1260000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68D70ED-10B5-4BE6-AD26-6087054C33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44747" y="5066210"/>
            <a:ext cx="2708297" cy="148490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More gov’t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regulations</a:t>
            </a:r>
          </a:p>
          <a:p>
            <a:endParaRPr lang="en-US" sz="24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20DCE5B-BE86-496B-83B4-E1F188607D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19489" y="5103788"/>
            <a:ext cx="2630201" cy="1260000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2200" b="1" u="sng" dirty="0">
                <a:solidFill>
                  <a:schemeClr val="tx2"/>
                </a:solidFill>
                <a:latin typeface="Trebuchet MS" panose="020B0603020202020204" pitchFamily="34" charset="0"/>
              </a:rPr>
              <a:t>Double taxation </a:t>
            </a:r>
          </a:p>
          <a:p>
            <a:pPr algn="l">
              <a:spcBef>
                <a:spcPts val="0"/>
              </a:spcBef>
            </a:pPr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1. corp. income</a:t>
            </a:r>
          </a:p>
          <a:p>
            <a:pPr algn="l">
              <a:spcBef>
                <a:spcPts val="0"/>
              </a:spcBef>
            </a:pPr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2. S/H’s dividends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198AB5-8BDA-AB41-9AEF-8516B23BB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11</a:t>
            </a:fld>
            <a:endParaRPr lang="en-US" dirty="0"/>
          </a:p>
        </p:txBody>
      </p:sp>
      <p:pic>
        <p:nvPicPr>
          <p:cNvPr id="9" name="Picture Placeholder 11" descr="Dollar with solid fill">
            <a:extLst>
              <a:ext uri="{FF2B5EF4-FFF2-40B4-BE49-F238E27FC236}">
                <a16:creationId xmlns:a16="http://schemas.microsoft.com/office/drawing/2014/main" id="{6944B0EA-07C8-2546-7E1D-CC62301B41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453100" y="3617584"/>
            <a:ext cx="1217766" cy="1217766"/>
          </a:xfrm>
          <a:prstGeom prst="rect">
            <a:avLst/>
          </a:prstGeom>
        </p:spPr>
      </p:pic>
      <p:pic>
        <p:nvPicPr>
          <p:cNvPr id="11" name="Picture Placeholder 11" descr="Dollar with solid fill">
            <a:extLst>
              <a:ext uri="{FF2B5EF4-FFF2-40B4-BE49-F238E27FC236}">
                <a16:creationId xmlns:a16="http://schemas.microsoft.com/office/drawing/2014/main" id="{D870A58C-B1B4-4783-E629-39D11D230C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873451" y="3729766"/>
            <a:ext cx="1217766" cy="121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272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5B441-CEE7-4B03-83E6-D9CE5466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724" y="2287088"/>
            <a:ext cx="4005114" cy="2283824"/>
          </a:xfrm>
        </p:spPr>
        <p:txBody>
          <a:bodyPr>
            <a:noAutofit/>
          </a:bodyPr>
          <a:lstStyle/>
          <a:p>
            <a:pPr marR="0" lvl="0" algn="ctr">
              <a:spcBef>
                <a:spcPts val="0"/>
              </a:spcBef>
              <a:spcAft>
                <a:spcPts val="0"/>
              </a:spcAft>
              <a:tabLst>
                <a:tab pos="571500" algn="l"/>
                <a:tab pos="685800" algn="l"/>
              </a:tabLst>
            </a:pPr>
            <a:r>
              <a:rPr lang="en-US" sz="4000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Three differences between corporations and sole proprietorships/partnerships:</a:t>
            </a:r>
          </a:p>
        </p:txBody>
      </p:sp>
      <p:graphicFrame>
        <p:nvGraphicFramePr>
          <p:cNvPr id="5" name="Content Placeholder 2" descr="3 numbered bullets in a row&#10;">
            <a:extLst>
              <a:ext uri="{FF2B5EF4-FFF2-40B4-BE49-F238E27FC236}">
                <a16:creationId xmlns:a16="http://schemas.microsoft.com/office/drawing/2014/main" id="{98A38006-F5DD-4447-B2BD-295B48BD10E7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05482759"/>
              </p:ext>
            </p:extLst>
          </p:nvPr>
        </p:nvGraphicFramePr>
        <p:xfrm>
          <a:off x="5313045" y="805656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018E4B-A0D3-6B4E-B245-90AFCE920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DBD694-CB8B-DDE6-6AB0-1FA3779D9E25}"/>
              </a:ext>
            </a:extLst>
          </p:cNvPr>
          <p:cNvSpPr txBox="1"/>
          <p:nvPr/>
        </p:nvSpPr>
        <p:spPr>
          <a:xfrm>
            <a:off x="5313045" y="2524198"/>
            <a:ext cx="186436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different  accounts to record owner’s equity </a:t>
            </a:r>
            <a:br>
              <a:rPr lang="en-US" sz="22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en-US" sz="22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(Capital Stock and Retained Earnings instead of Capital)</a:t>
            </a:r>
            <a:endParaRPr lang="en-US" sz="22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4C2875-AF34-6B06-445D-21E89E5F6792}"/>
              </a:ext>
            </a:extLst>
          </p:cNvPr>
          <p:cNvSpPr txBox="1"/>
          <p:nvPr/>
        </p:nvSpPr>
        <p:spPr>
          <a:xfrm>
            <a:off x="7415408" y="2539586"/>
            <a:ext cx="185385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different procedures to distribute income to owners 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(DR Dividends, not Drawing)</a:t>
            </a:r>
            <a:endParaRPr lang="en-US" sz="2400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BB011C-D560-52C0-3483-00F7FE5F3852}"/>
              </a:ext>
            </a:extLst>
          </p:cNvPr>
          <p:cNvSpPr txBox="1"/>
          <p:nvPr/>
        </p:nvSpPr>
        <p:spPr>
          <a:xfrm>
            <a:off x="9632515" y="2565351"/>
            <a:ext cx="18538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Corps. calculate and pay federal income tax on a corp. tax return, not as part of owner’s Form 1040</a:t>
            </a:r>
            <a:endParaRPr lang="en-US" sz="24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637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573C5-E64B-E832-1F01-63F81F8CA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857" y="873690"/>
            <a:ext cx="3438881" cy="5110619"/>
          </a:xfrm>
        </p:spPr>
        <p:txBody>
          <a:bodyPr/>
          <a:lstStyle/>
          <a:p>
            <a:pPr algn="ctr"/>
            <a:r>
              <a:rPr lang="en-US" sz="4000" b="1" dirty="0">
                <a:highlight>
                  <a:srgbClr val="FF0000"/>
                </a:highlight>
                <a:latin typeface="Trebuchet MS" panose="020B0603020202020204" pitchFamily="34" charset="0"/>
              </a:rPr>
              <a:t>Retained Earnings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(S/E section)</a:t>
            </a:r>
            <a:br>
              <a:rPr lang="en-US" sz="2800" b="1" dirty="0">
                <a:latin typeface="Trebuchet MS" panose="020B0603020202020204" pitchFamily="34" charset="0"/>
              </a:rPr>
            </a:br>
            <a:r>
              <a:rPr lang="en-US" sz="2800" b="1" dirty="0">
                <a:latin typeface="Trebuchet MS" panose="020B0603020202020204" pitchFamily="34" charset="0"/>
              </a:rPr>
              <a:t>represents income of a corporation that is set aside (retained) by the corporation for future growth/</a:t>
            </a:r>
            <a:br>
              <a:rPr lang="en-US" sz="2800" b="1" dirty="0">
                <a:latin typeface="Trebuchet MS" panose="020B0603020202020204" pitchFamily="34" charset="0"/>
              </a:rPr>
            </a:br>
            <a:r>
              <a:rPr lang="en-US" sz="2800" b="1" dirty="0">
                <a:latin typeface="Trebuchet MS" panose="020B0603020202020204" pitchFamily="34" charset="0"/>
              </a:rPr>
              <a:t>use/expansion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DE631A-85D7-396F-7915-DBABB07F9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13</a:t>
            </a:fld>
            <a:endParaRPr lang="en-US" noProof="0" dirty="0"/>
          </a:p>
        </p:txBody>
      </p:sp>
      <p:pic>
        <p:nvPicPr>
          <p:cNvPr id="5" name="Picture 4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24E69150-0AE0-E663-F78D-162EE4723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369" y="295729"/>
            <a:ext cx="4761172" cy="626654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208B6F5-8285-5130-B08A-7639BEAEA9E9}"/>
              </a:ext>
            </a:extLst>
          </p:cNvPr>
          <p:cNvSpPr txBox="1">
            <a:spLocks/>
          </p:cNvSpPr>
          <p:nvPr/>
        </p:nvSpPr>
        <p:spPr bwMode="gray">
          <a:xfrm>
            <a:off x="6270843" y="873690"/>
            <a:ext cx="3438881" cy="5110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>
                <a:latin typeface="Trebuchet MS" panose="020B0603020202020204" pitchFamily="34" charset="0"/>
              </a:rPr>
              <a:t>Distributed Earnings or</a:t>
            </a:r>
          </a:p>
          <a:p>
            <a:pPr algn="ctr"/>
            <a:r>
              <a:rPr lang="en-US" sz="4000" b="1" dirty="0">
                <a:highlight>
                  <a:srgbClr val="FF0000"/>
                </a:highlight>
                <a:latin typeface="Trebuchet MS" panose="020B0603020202020204" pitchFamily="34" charset="0"/>
              </a:rPr>
              <a:t>Dividends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4000" b="1" dirty="0">
                <a:latin typeface="Trebuchet MS" panose="020B0603020202020204" pitchFamily="34" charset="0"/>
              </a:rPr>
              <a:t>(S/E section)</a:t>
            </a:r>
            <a:br>
              <a:rPr lang="en-US" sz="2800" b="1" dirty="0">
                <a:latin typeface="Trebuchet MS" panose="020B0603020202020204" pitchFamily="34" charset="0"/>
              </a:rPr>
            </a:br>
            <a:r>
              <a:rPr lang="en-US" sz="2800" b="1" dirty="0">
                <a:latin typeface="Trebuchet MS" panose="020B0603020202020204" pitchFamily="34" charset="0"/>
              </a:rPr>
              <a:t>represents income of a corporation that is passed along to the shareholders as a return on their investment</a:t>
            </a:r>
          </a:p>
        </p:txBody>
      </p:sp>
    </p:spTree>
    <p:extLst>
      <p:ext uri="{BB962C8B-B14F-4D97-AF65-F5344CB8AC3E}">
        <p14:creationId xmlns:p14="http://schemas.microsoft.com/office/powerpoint/2010/main" val="3000455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2" y="944033"/>
            <a:ext cx="6656429" cy="767687"/>
          </a:xfrm>
        </p:spPr>
        <p:txBody>
          <a:bodyPr>
            <a:noAutofit/>
          </a:bodyPr>
          <a:lstStyle/>
          <a:p>
            <a:r>
              <a:rPr lang="en-US" sz="28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Retained Earnings</a:t>
            </a:r>
            <a:endParaRPr lang="en-US" sz="2800" spc="-5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56429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Preferred Stock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56426" cy="767687"/>
          </a:xfrm>
        </p:spPr>
        <p:txBody>
          <a:bodyPr>
            <a:normAutofit/>
          </a:bodyPr>
          <a:lstStyle/>
          <a:p>
            <a:r>
              <a:rPr lang="en-US" sz="2700" b="1" kern="0" spc="-5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Common Stock</a:t>
            </a:r>
            <a:endParaRPr lang="en-US" sz="2700" spc="-5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656426" cy="8113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Paid-in Capital in Excess of Par (PICEPAR)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89" y="5438743"/>
            <a:ext cx="6656429" cy="811380"/>
          </a:xfrm>
        </p:spPr>
        <p:txBody>
          <a:bodyPr>
            <a:noAutofit/>
          </a:bodyPr>
          <a:lstStyle/>
          <a:p>
            <a:r>
              <a:rPr lang="en-US" sz="27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Dividends</a:t>
            </a:r>
            <a:endParaRPr lang="en-US" sz="2800" b="1" spc="-5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679" y="1567580"/>
            <a:ext cx="4235462" cy="3871163"/>
          </a:xfrm>
        </p:spPr>
        <p:txBody>
          <a:bodyPr/>
          <a:lstStyle/>
          <a:p>
            <a:pPr algn="ctr"/>
            <a:r>
              <a:rPr lang="en-US" sz="4800" b="1" dirty="0">
                <a:latin typeface="Trebuchet MS" panose="020B0603020202020204" pitchFamily="34" charset="0"/>
              </a:rPr>
              <a:t>Stockholders’ Equity Section accounts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14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445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573C5-E64B-E832-1F01-63F81F8CA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49" y="663914"/>
            <a:ext cx="3970751" cy="5827735"/>
          </a:xfrm>
        </p:spPr>
        <p:txBody>
          <a:bodyPr/>
          <a:lstStyle/>
          <a:p>
            <a:pPr marR="0" lvl="1" algn="ctr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Preferred Stock</a:t>
            </a:r>
            <a:br>
              <a:rPr lang="en-US" sz="4000" b="1" dirty="0">
                <a:latin typeface="Trebuchet MS" panose="020B060302020202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*</a:t>
            </a:r>
            <a:r>
              <a:rPr lang="en-US" sz="2200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receives dividends before common stockholders </a:t>
            </a:r>
            <a:br>
              <a:rPr lang="en-US" sz="2200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en-US" sz="2800" b="1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*</a:t>
            </a:r>
            <a:r>
              <a:rPr lang="en-US" sz="2200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given preference to the assets at dissolution </a:t>
            </a:r>
            <a:br>
              <a:rPr lang="en-US" sz="2200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en-US" sz="2800" b="1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*</a:t>
            </a:r>
            <a:r>
              <a:rPr lang="en-US" sz="2200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usually more expensive </a:t>
            </a:r>
            <a:br>
              <a:rPr lang="en-US" sz="2200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en-US" sz="2800" b="1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*</a:t>
            </a:r>
            <a:r>
              <a:rPr lang="en-US" sz="2200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no voting </a:t>
            </a:r>
            <a:r>
              <a:rPr lang="en-US" sz="2200" dirty="0">
                <a:solidFill>
                  <a:schemeClr val="bg1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rights</a:t>
            </a:r>
            <a:br>
              <a:rPr lang="en-US" sz="2200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en-US" sz="2800" b="1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*</a:t>
            </a:r>
            <a:r>
              <a:rPr lang="en-US" sz="2200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guaranteed dividend amount is stated as e.g. $8 or 8% </a:t>
            </a:r>
            <a:r>
              <a:rPr lang="en-US" sz="1600" u="sng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(percentage is calculated on stock price, which is usually, but not always $100) </a:t>
            </a:r>
            <a:br>
              <a:rPr lang="en-US" sz="2200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en-US" sz="2800" b="1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*</a:t>
            </a:r>
            <a:r>
              <a:rPr lang="en-US" sz="2200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the 8% (for ex.) dividend may be paid $8 annually, $4 semiannually  or $2 quarterly</a:t>
            </a:r>
            <a:endParaRPr lang="en-US" sz="2800" b="1" dirty="0">
              <a:latin typeface="Trebuchet MS" panose="020B0603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DE631A-85D7-396F-7915-DBABB07F9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15</a:t>
            </a:fld>
            <a:endParaRPr lang="en-US" noProof="0" dirty="0"/>
          </a:p>
        </p:txBody>
      </p:sp>
      <p:pic>
        <p:nvPicPr>
          <p:cNvPr id="5" name="Picture 4" descr="A blue rectangular object with a white background&#10;&#10;Description automatically generated">
            <a:extLst>
              <a:ext uri="{FF2B5EF4-FFF2-40B4-BE49-F238E27FC236}">
                <a16:creationId xmlns:a16="http://schemas.microsoft.com/office/drawing/2014/main" id="{24E69150-0AE0-E663-F78D-162EE4723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369" y="295729"/>
            <a:ext cx="4761172" cy="626654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208B6F5-8285-5130-B08A-7639BEAEA9E9}"/>
              </a:ext>
            </a:extLst>
          </p:cNvPr>
          <p:cNvSpPr txBox="1">
            <a:spLocks/>
          </p:cNvSpPr>
          <p:nvPr/>
        </p:nvSpPr>
        <p:spPr bwMode="gray">
          <a:xfrm>
            <a:off x="6082994" y="1063416"/>
            <a:ext cx="3759861" cy="5110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3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400"/>
              </a:spcBef>
            </a:pPr>
            <a:r>
              <a:rPr lang="en-US" sz="4000" b="1" dirty="0">
                <a:highlight>
                  <a:srgbClr val="FF0000"/>
                </a:highlight>
                <a:latin typeface="Trebuchet MS" panose="020B0603020202020204" pitchFamily="34" charset="0"/>
              </a:rPr>
              <a:t>Common Stock</a:t>
            </a:r>
          </a:p>
          <a:p>
            <a:pPr algn="ctr">
              <a:spcBef>
                <a:spcPts val="400"/>
              </a:spcBef>
            </a:pPr>
            <a:r>
              <a:rPr lang="en-US" sz="28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*</a:t>
            </a: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no guaranteed dividends</a:t>
            </a:r>
          </a:p>
          <a:p>
            <a:pPr algn="ctr">
              <a:spcBef>
                <a:spcPts val="400"/>
              </a:spcBef>
            </a:pPr>
            <a:r>
              <a:rPr lang="en-US" sz="24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* </a:t>
            </a: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has voting rights</a:t>
            </a:r>
          </a:p>
          <a:p>
            <a:pPr algn="ctr">
              <a:spcBef>
                <a:spcPts val="400"/>
              </a:spcBef>
            </a:pP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* </a:t>
            </a: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rights to assets if the business closes</a:t>
            </a:r>
          </a:p>
          <a:p>
            <a:pPr algn="ctr">
              <a:spcBef>
                <a:spcPts val="400"/>
              </a:spcBef>
            </a:pPr>
            <a:r>
              <a:rPr lang="en-U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(after preferred stockholders)</a:t>
            </a:r>
          </a:p>
          <a:p>
            <a:pPr algn="ctr">
              <a:spcBef>
                <a:spcPts val="400"/>
              </a:spcBef>
            </a:pPr>
            <a:r>
              <a:rPr lang="en-US" sz="24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* </a:t>
            </a:r>
            <a:r>
              <a:rPr lang="en-US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Dividends may be decla</a:t>
            </a:r>
            <a:r>
              <a:rPr lang="en-US" sz="2400" dirty="0">
                <a:latin typeface="Trebuchet MS" panose="020B0603020202020204" pitchFamily="34" charset="0"/>
                <a:ea typeface="Times New Roman" panose="02020603050405020304" pitchFamily="18" charset="0"/>
              </a:rPr>
              <a:t>red as a per share amount or a lump sum divided by all the common S/H</a:t>
            </a:r>
            <a:endParaRPr lang="en-US" sz="24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algn="ctr"/>
            <a:endParaRPr lang="en-US" sz="2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118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795" y="983671"/>
            <a:ext cx="7895434" cy="706964"/>
          </a:xfrm>
        </p:spPr>
        <p:txBody>
          <a:bodyPr/>
          <a:lstStyle/>
          <a:p>
            <a:r>
              <a:rPr lang="en-US" sz="6000" b="1" dirty="0">
                <a:latin typeface="Trebuchet MS" panose="020B0603020202020204" pitchFamily="34" charset="0"/>
              </a:rPr>
              <a:t>PICEPAR</a:t>
            </a:r>
            <a:r>
              <a:rPr lang="en-US" sz="5200" dirty="0">
                <a:latin typeface="Trebuchet MS" panose="020B0603020202020204" pitchFamily="34" charset="0"/>
              </a:rPr>
              <a:t> </a:t>
            </a:r>
            <a:r>
              <a:rPr lang="en-US" sz="3000" dirty="0">
                <a:latin typeface="Trebuchet MS" panose="020B0603020202020204" pitchFamily="34" charset="0"/>
              </a:rPr>
              <a:t>(pronounced </a:t>
            </a:r>
            <a:r>
              <a:rPr lang="en-US" sz="3000" dirty="0" err="1">
                <a:latin typeface="Trebuchet MS" panose="020B0603020202020204" pitchFamily="34" charset="0"/>
              </a:rPr>
              <a:t>pik</a:t>
            </a:r>
            <a:r>
              <a:rPr lang="en-US" sz="3000" dirty="0">
                <a:latin typeface="Trebuchet MS" panose="020B0603020202020204" pitchFamily="34" charset="0"/>
              </a:rPr>
              <a:t>-uh-par)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480DAD-30FE-4C86-9C81-4956616689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8473" y="2664356"/>
            <a:ext cx="10875053" cy="4193644"/>
          </a:xfrm>
        </p:spPr>
        <p:txBody>
          <a:bodyPr>
            <a:normAutofit fontScale="92500" lnSpcReduction="10000"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171450" algn="l"/>
                <a:tab pos="1771650" algn="l"/>
              </a:tabLst>
            </a:pPr>
            <a:r>
              <a:rPr lang="en-US" sz="43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If a corp.’s common stock has a stated par value, any amount received ove</a:t>
            </a:r>
            <a:r>
              <a:rPr lang="en-US" sz="43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r par value will go into a stockholders’ equity account: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171450" algn="l"/>
                <a:tab pos="1771650" algn="l"/>
              </a:tabLst>
            </a:pPr>
            <a:r>
              <a:rPr lang="en-US" sz="4300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Paid-In Capital in Excess of Par.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171450" algn="l"/>
                <a:tab pos="1771650" algn="l"/>
              </a:tabLst>
            </a:pPr>
            <a:r>
              <a:rPr lang="en-US" sz="43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Common Stock will always represent the value of shares issued at par value only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171450" algn="l"/>
                <a:tab pos="1771650" algn="l"/>
              </a:tabLst>
            </a:pPr>
            <a:r>
              <a:rPr lang="en-US" sz="32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(Trick to compute # shares: CS balance ÷ par value)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171450" algn="l"/>
                <a:tab pos="1771650" algn="l"/>
              </a:tabLst>
            </a:pPr>
            <a:endParaRPr lang="en-US" sz="4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6896BE-694D-391B-E2AD-4CAF91973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019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795" y="983671"/>
            <a:ext cx="7895434" cy="706964"/>
          </a:xfrm>
        </p:spPr>
        <p:txBody>
          <a:bodyPr/>
          <a:lstStyle/>
          <a:p>
            <a:r>
              <a:rPr lang="en-US" sz="6000" b="1" dirty="0">
                <a:latin typeface="Trebuchet MS" panose="020B0603020202020204" pitchFamily="34" charset="0"/>
              </a:rPr>
              <a:t>For example…</a:t>
            </a:r>
            <a:endParaRPr lang="en-US" sz="3000" dirty="0">
              <a:latin typeface="Trebuchet MS" panose="020B060302020202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480DAD-30FE-4C86-9C81-4956616689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8473" y="2658255"/>
            <a:ext cx="10875053" cy="3904016"/>
          </a:xfrm>
        </p:spPr>
        <p:txBody>
          <a:bodyPr>
            <a:norm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171450" algn="l"/>
                <a:tab pos="1771650" algn="l"/>
              </a:tabLst>
            </a:pPr>
            <a:r>
              <a:rPr lang="en-US" sz="41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Corp. issued 100 shares of $10 common stock at $15/share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171450" algn="l"/>
                <a:tab pos="1771650" algn="l"/>
              </a:tabLst>
            </a:pPr>
            <a:endParaRPr lang="en-US" sz="4100" dirty="0">
              <a:solidFill>
                <a:schemeClr val="tx2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2566988" marR="0" lvl="0" algn="l">
              <a:spcBef>
                <a:spcPts val="0"/>
              </a:spcBef>
              <a:spcAft>
                <a:spcPts val="0"/>
              </a:spcAft>
              <a:tabLst>
                <a:tab pos="171450" algn="l"/>
                <a:tab pos="1771650" algn="l"/>
              </a:tabLst>
            </a:pPr>
            <a:r>
              <a:rPr lang="en-US" sz="41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DR Cash 1,500</a:t>
            </a:r>
          </a:p>
          <a:p>
            <a:pPr marL="3316288" marR="0" lvl="0" algn="l">
              <a:spcBef>
                <a:spcPts val="0"/>
              </a:spcBef>
              <a:spcAft>
                <a:spcPts val="0"/>
              </a:spcAft>
              <a:tabLst>
                <a:tab pos="171450" algn="l"/>
                <a:tab pos="1771650" algn="l"/>
              </a:tabLst>
            </a:pPr>
            <a:r>
              <a:rPr lang="en-US" sz="41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CR Common Stock 1,000</a:t>
            </a:r>
          </a:p>
          <a:p>
            <a:pPr marL="3316288" marR="0" lvl="0" algn="l">
              <a:spcBef>
                <a:spcPts val="0"/>
              </a:spcBef>
              <a:spcAft>
                <a:spcPts val="0"/>
              </a:spcAft>
              <a:tabLst>
                <a:tab pos="171450" algn="l"/>
                <a:tab pos="1771650" algn="l"/>
              </a:tabLst>
            </a:pPr>
            <a:r>
              <a:rPr lang="en-US" sz="41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CR PICEPAR              500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171450" algn="l"/>
                <a:tab pos="1771650" algn="l"/>
              </a:tabLst>
            </a:pPr>
            <a:endParaRPr lang="en-US" sz="48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6896BE-694D-391B-E2AD-4CAF91973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44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2" y="944033"/>
            <a:ext cx="6656429" cy="76768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6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may be declared annually, semi-annually, or quarterly (most common)</a:t>
            </a:r>
            <a:endParaRPr lang="en-US" sz="2600" spc="-5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56429" cy="767687"/>
          </a:xfrm>
        </p:spPr>
        <p:txBody>
          <a:bodyPr>
            <a:noAutofit/>
          </a:bodyPr>
          <a:lstStyle/>
          <a:p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may be declared as an amt / share or as a total amount to be divided among S/H</a:t>
            </a:r>
            <a:endParaRPr lang="en-US" sz="26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56426" cy="767687"/>
          </a:xfrm>
        </p:spPr>
        <p:txBody>
          <a:bodyPr>
            <a:noAutofit/>
          </a:bodyPr>
          <a:lstStyle/>
          <a:p>
            <a:r>
              <a:rPr lang="en-US" sz="2600" b="1" kern="0" spc="-5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Declared dividends cannot exceed the amount of retained earnings</a:t>
            </a:r>
            <a:endParaRPr lang="en-US" sz="2600" spc="-5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656426" cy="8113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Dividends are not required, but once declared, they cannot be canceled.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89" y="5438742"/>
            <a:ext cx="6656429" cy="1024687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0" algn="l"/>
                <a:tab pos="457200" algn="l"/>
              </a:tabLst>
            </a:pPr>
            <a:r>
              <a:rPr lang="en-US" sz="2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S/H </a:t>
            </a: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sz="24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 of record receive the entire dividend regardless of how long they’ve owned the stock.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413" y="1154221"/>
            <a:ext cx="4235462" cy="3871163"/>
          </a:xfrm>
        </p:spPr>
        <p:txBody>
          <a:bodyPr/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5500" dirty="0">
                <a:effectLst/>
                <a:highlight>
                  <a:srgbClr val="FF00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Dividends</a:t>
            </a:r>
            <a:br>
              <a:rPr lang="en-US" sz="5500" dirty="0">
                <a:effectLst/>
                <a:highlight>
                  <a:srgbClr val="FF00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en-US" sz="30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(like Drawing for a proprietorship or partnership)</a:t>
            </a:r>
            <a:endParaRPr lang="en-US" sz="30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18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977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5B441-CEE7-4B03-83E6-D9CE5466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92" y="2287088"/>
            <a:ext cx="3507287" cy="2283824"/>
          </a:xfrm>
        </p:spPr>
        <p:txBody>
          <a:bodyPr>
            <a:no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  <a:latin typeface="Trebuchet MS" panose="020B0603020202020204" pitchFamily="34" charset="0"/>
              </a:rPr>
              <a:t>Three </a:t>
            </a:r>
            <a:br>
              <a:rPr lang="en-US" sz="5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5000" dirty="0">
                <a:solidFill>
                  <a:schemeClr val="bg1"/>
                </a:solidFill>
                <a:latin typeface="Trebuchet MS" panose="020B0603020202020204" pitchFamily="34" charset="0"/>
              </a:rPr>
              <a:t>Dates that relate to Dividends</a:t>
            </a:r>
          </a:p>
        </p:txBody>
      </p:sp>
      <p:graphicFrame>
        <p:nvGraphicFramePr>
          <p:cNvPr id="5" name="Content Placeholder 2" descr="3 numbered bullets in a row&#10;">
            <a:extLst>
              <a:ext uri="{FF2B5EF4-FFF2-40B4-BE49-F238E27FC236}">
                <a16:creationId xmlns:a16="http://schemas.microsoft.com/office/drawing/2014/main" id="{98A38006-F5DD-4447-B2BD-295B48BD10E7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372956020"/>
              </p:ext>
            </p:extLst>
          </p:nvPr>
        </p:nvGraphicFramePr>
        <p:xfrm>
          <a:off x="5313045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018E4B-A0D3-6B4E-B245-90AFCE920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502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495FDB2-AFE9-4654-B647-0B61FFE74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433" y="4361375"/>
            <a:ext cx="3860260" cy="1735668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Date of Declaration</a:t>
            </a:r>
            <a:b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When the dividends are declared, they become a liability of the corporation that day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1F545D-EFC6-4292-A41D-186A85833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E59E7-4ACA-354D-B7B9-2DF31F54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20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E41954-C9FB-40C3-D340-0E44541572CB}"/>
              </a:ext>
            </a:extLst>
          </p:cNvPr>
          <p:cNvSpPr txBox="1"/>
          <p:nvPr/>
        </p:nvSpPr>
        <p:spPr>
          <a:xfrm>
            <a:off x="6096000" y="2413337"/>
            <a:ext cx="58914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DR Dividends </a:t>
            </a:r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(contra S/H acct)</a:t>
            </a:r>
          </a:p>
          <a:p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   </a:t>
            </a:r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CR Dividends </a:t>
            </a:r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Payable (</a:t>
            </a:r>
            <a:r>
              <a:rPr lang="en-US" sz="3000" dirty="0" err="1">
                <a:solidFill>
                  <a:schemeClr val="tx2"/>
                </a:solidFill>
                <a:latin typeface="Trebuchet MS" panose="020B0603020202020204" pitchFamily="34" charset="0"/>
              </a:rPr>
              <a:t>liab</a:t>
            </a:r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4049523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495FDB2-AFE9-4654-B647-0B61FFE74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433" y="1143000"/>
            <a:ext cx="3860260" cy="4954043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Date of Payment</a:t>
            </a:r>
            <a:b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When the dividends are paid, the liability is gone, but so is Cash!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1F545D-EFC6-4292-A41D-186A85833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E59E7-4ACA-354D-B7B9-2DF31F54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21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E41954-C9FB-40C3-D340-0E44541572CB}"/>
              </a:ext>
            </a:extLst>
          </p:cNvPr>
          <p:cNvSpPr txBox="1"/>
          <p:nvPr/>
        </p:nvSpPr>
        <p:spPr>
          <a:xfrm>
            <a:off x="6246312" y="2798058"/>
            <a:ext cx="524005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solidFill>
                  <a:schemeClr val="tx2"/>
                </a:solidFill>
                <a:latin typeface="Trebuchet MS" panose="020B0603020202020204" pitchFamily="34" charset="0"/>
              </a:rPr>
              <a:t>DR Dividends Payable</a:t>
            </a:r>
          </a:p>
          <a:p>
            <a:r>
              <a:rPr lang="en-US" sz="3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CR Cash in Bank</a:t>
            </a:r>
          </a:p>
        </p:txBody>
      </p:sp>
    </p:spTree>
    <p:extLst>
      <p:ext uri="{BB962C8B-B14F-4D97-AF65-F5344CB8AC3E}">
        <p14:creationId xmlns:p14="http://schemas.microsoft.com/office/powerpoint/2010/main" val="8973169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9150582" cy="706964"/>
          </a:xfrm>
        </p:spPr>
        <p:txBody>
          <a:bodyPr/>
          <a:lstStyle/>
          <a:p>
            <a:r>
              <a:rPr lang="en-US" sz="5200" dirty="0">
                <a:latin typeface="Trebuchet MS" panose="020B0603020202020204" pitchFamily="34" charset="0"/>
              </a:rPr>
              <a:t>Sample problem from test…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6896BE-694D-391B-E2AD-4CAF91973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0" name="Picture 9" descr="A close-up of a document&#10;&#10;Description automatically generated">
            <a:extLst>
              <a:ext uri="{FF2B5EF4-FFF2-40B4-BE49-F238E27FC236}">
                <a16:creationId xmlns:a16="http://schemas.microsoft.com/office/drawing/2014/main" id="{2475F325-0939-652E-223F-32A7C16DE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953" y="2256829"/>
            <a:ext cx="9699872" cy="444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325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9150582" cy="706964"/>
          </a:xfrm>
        </p:spPr>
        <p:txBody>
          <a:bodyPr/>
          <a:lstStyle/>
          <a:p>
            <a:r>
              <a:rPr lang="en-US" sz="5200" dirty="0">
                <a:latin typeface="Trebuchet MS" panose="020B0603020202020204" pitchFamily="34" charset="0"/>
              </a:rPr>
              <a:t>Solved problem from test…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6896BE-694D-391B-E2AD-4CAF91973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4" descr="A close-up of a document&#10;&#10;Description automatically generated">
            <a:extLst>
              <a:ext uri="{FF2B5EF4-FFF2-40B4-BE49-F238E27FC236}">
                <a16:creationId xmlns:a16="http://schemas.microsoft.com/office/drawing/2014/main" id="{A090E423-6D51-342D-2CA2-A205006E1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963" y="2411020"/>
            <a:ext cx="10678073" cy="415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541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495FDB2-AFE9-4654-B647-0B61FFE74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433" y="1143000"/>
            <a:ext cx="3860260" cy="4954043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Did you Notice?</a:t>
            </a:r>
            <a:b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Net Income INCREASES Retained Earnings</a:t>
            </a:r>
            <a:b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Dividends</a:t>
            </a:r>
            <a:b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DECREASE R/E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1F545D-EFC6-4292-A41D-186A85833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E59E7-4ACA-354D-B7B9-2DF31F54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24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E41954-C9FB-40C3-D340-0E44541572CB}"/>
              </a:ext>
            </a:extLst>
          </p:cNvPr>
          <p:cNvSpPr txBox="1"/>
          <p:nvPr/>
        </p:nvSpPr>
        <p:spPr>
          <a:xfrm>
            <a:off x="6279614" y="1527140"/>
            <a:ext cx="564063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solidFill>
                  <a:schemeClr val="tx2"/>
                </a:solidFill>
                <a:latin typeface="Trebuchet MS" panose="020B0603020202020204" pitchFamily="34" charset="0"/>
              </a:rPr>
              <a:t>The Example of </a:t>
            </a:r>
          </a:p>
          <a:p>
            <a:r>
              <a:rPr lang="en-US" sz="3800" b="1" dirty="0">
                <a:solidFill>
                  <a:schemeClr val="tx2"/>
                </a:solidFill>
                <a:latin typeface="Trebuchet MS" panose="020B0603020202020204" pitchFamily="34" charset="0"/>
              </a:rPr>
              <a:t>Net Income of </a:t>
            </a:r>
            <a:r>
              <a:rPr lang="en-US" sz="3800" b="1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$71,000</a:t>
            </a:r>
          </a:p>
          <a:p>
            <a:r>
              <a:rPr lang="en-US" sz="3800" b="1" dirty="0">
                <a:solidFill>
                  <a:schemeClr val="tx2"/>
                </a:solidFill>
                <a:latin typeface="Trebuchet MS" panose="020B0603020202020204" pitchFamily="34" charset="0"/>
              </a:rPr>
              <a:t>Less the dividends </a:t>
            </a:r>
          </a:p>
          <a:p>
            <a:r>
              <a:rPr lang="en-US" sz="3800" b="1" dirty="0">
                <a:solidFill>
                  <a:schemeClr val="tx2"/>
                </a:solidFill>
                <a:latin typeface="Trebuchet MS" panose="020B0603020202020204" pitchFamily="34" charset="0"/>
              </a:rPr>
              <a:t>paid of            </a:t>
            </a:r>
            <a:r>
              <a:rPr lang="en-US" sz="3800" b="1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$30,000</a:t>
            </a:r>
          </a:p>
          <a:p>
            <a:r>
              <a:rPr lang="en-US" sz="3800" b="1" dirty="0">
                <a:solidFill>
                  <a:schemeClr val="tx2"/>
                </a:solidFill>
                <a:latin typeface="Trebuchet MS" panose="020B0603020202020204" pitchFamily="34" charset="0"/>
              </a:rPr>
              <a:t>Resulted in an overall</a:t>
            </a:r>
          </a:p>
          <a:p>
            <a:r>
              <a:rPr lang="en-US" sz="3800" b="1" dirty="0">
                <a:solidFill>
                  <a:schemeClr val="tx2"/>
                </a:solidFill>
                <a:latin typeface="Trebuchet MS" panose="020B0603020202020204" pitchFamily="34" charset="0"/>
              </a:rPr>
              <a:t>Increase to Retained Earnings of      </a:t>
            </a:r>
            <a:r>
              <a:rPr lang="en-US" sz="3800" b="1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$41,000</a:t>
            </a:r>
          </a:p>
          <a:p>
            <a:r>
              <a:rPr lang="en-US" sz="3800" b="1" dirty="0">
                <a:solidFill>
                  <a:schemeClr val="tx2"/>
                </a:solidFill>
                <a:latin typeface="Trebuchet MS" panose="020B0603020202020204" pitchFamily="34" charset="0"/>
              </a:rPr>
              <a:t>for future use </a:t>
            </a:r>
            <a:endParaRPr lang="en-US" sz="3800" b="1" dirty="0">
              <a:solidFill>
                <a:schemeClr val="bg1"/>
              </a:solidFill>
              <a:highlight>
                <a:srgbClr val="FF0000"/>
              </a:highligh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2322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451" y="973668"/>
            <a:ext cx="9150582" cy="706964"/>
          </a:xfrm>
        </p:spPr>
        <p:txBody>
          <a:bodyPr/>
          <a:lstStyle/>
          <a:p>
            <a:r>
              <a:rPr lang="en-US" sz="4600" dirty="0">
                <a:latin typeface="Trebuchet MS" panose="020B0603020202020204" pitchFamily="34" charset="0"/>
              </a:rPr>
              <a:t>Statement of Stockholders’ Equity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6896BE-694D-391B-E2AD-4CAF91973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DBD721-54CF-218E-C17D-83FC8BD7503E}"/>
              </a:ext>
            </a:extLst>
          </p:cNvPr>
          <p:cNvSpPr txBox="1"/>
          <p:nvPr/>
        </p:nvSpPr>
        <p:spPr>
          <a:xfrm>
            <a:off x="1024569" y="2530398"/>
            <a:ext cx="103668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171450" algn="l"/>
                <a:tab pos="457200" algn="l"/>
              </a:tabLst>
            </a:pPr>
            <a:r>
              <a:rPr lang="en-US" sz="3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(reports changes in S/E accounts during the period: </a:t>
            </a:r>
          </a:p>
          <a:p>
            <a:pPr marL="1885950" marR="0">
              <a:spcBef>
                <a:spcPts val="0"/>
              </a:spcBef>
              <a:spcAft>
                <a:spcPts val="0"/>
              </a:spcAft>
              <a:tabLst>
                <a:tab pos="1885950" algn="l"/>
              </a:tabLst>
            </a:pPr>
            <a:endParaRPr lang="en-U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1885950" marR="0">
              <a:spcBef>
                <a:spcPts val="0"/>
              </a:spcBef>
              <a:spcAft>
                <a:spcPts val="0"/>
              </a:spcAft>
              <a:tabLst>
                <a:tab pos="1885950" algn="l"/>
              </a:tabLst>
            </a:pPr>
            <a:r>
              <a:rPr lang="en-US" sz="3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Beg Balance </a:t>
            </a:r>
          </a:p>
          <a:p>
            <a:pPr marL="1771650" marR="0"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3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+ Common Stock Issued </a:t>
            </a:r>
          </a:p>
          <a:p>
            <a:pPr marL="1771650" marR="0"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3200" dirty="0">
                <a:latin typeface="Trebuchet MS" panose="020B0603020202020204" pitchFamily="34" charset="0"/>
                <a:ea typeface="Times New Roman" panose="02020603050405020304" pitchFamily="18" charset="0"/>
              </a:rPr>
              <a:t>+ PICEPAR</a:t>
            </a:r>
            <a:endParaRPr lang="en-U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1771650" marR="0"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3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+ Net Income </a:t>
            </a:r>
          </a:p>
          <a:p>
            <a:pPr marL="1771650" marR="0"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3200" u="sng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– Dividends </a:t>
            </a:r>
            <a:endParaRPr lang="en-US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1771650" marR="0">
              <a:spcBef>
                <a:spcPts val="0"/>
              </a:spcBef>
              <a:spcAft>
                <a:spcPts val="0"/>
              </a:spcAft>
              <a:tabLst>
                <a:tab pos="1771650" algn="l"/>
              </a:tabLst>
            </a:pPr>
            <a:r>
              <a:rPr lang="en-US" sz="3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= Ending Balance</a:t>
            </a:r>
          </a:p>
          <a:p>
            <a:endParaRPr lang="en-US" sz="3200" u="sng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5951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DD1BCB-3EF6-F466-BE7C-325F7155C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4892" y="944033"/>
            <a:ext cx="6656429" cy="767687"/>
          </a:xfrm>
        </p:spPr>
        <p:txBody>
          <a:bodyPr>
            <a:noAutofit/>
          </a:bodyPr>
          <a:lstStyle/>
          <a:p>
            <a:r>
              <a:rPr lang="en-US" sz="28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April, June, September and December</a:t>
            </a:r>
            <a:endParaRPr lang="en-US" sz="2800" spc="-5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FB3E-0F56-DDEF-9B85-FD0E897B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4890" y="2051470"/>
            <a:ext cx="6656429" cy="76768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Is an estimate of tax to be owed</a:t>
            </a:r>
            <a:endParaRPr lang="en-US" sz="2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E40F-251E-4E7C-344E-251434FE6E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893" y="3206327"/>
            <a:ext cx="6656426" cy="767687"/>
          </a:xfrm>
        </p:spPr>
        <p:txBody>
          <a:bodyPr>
            <a:normAutofit/>
          </a:bodyPr>
          <a:lstStyle/>
          <a:p>
            <a:r>
              <a:rPr lang="en-US" sz="2700" b="1" kern="0" spc="-50" dirty="0">
                <a:solidFill>
                  <a:schemeClr val="tx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DR Corp. Fed. Income Tax Expense</a:t>
            </a:r>
            <a:endParaRPr lang="en-US" sz="2700" spc="-5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AAD53-1F07-428A-D214-37F8AD60DF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24893" y="4331306"/>
            <a:ext cx="6656426" cy="8113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CR Cash in Bank when paid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46F91-11A6-6BAF-8D3D-6CB6C82B45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24889" y="5438743"/>
            <a:ext cx="6656429" cy="811380"/>
          </a:xfrm>
        </p:spPr>
        <p:txBody>
          <a:bodyPr>
            <a:noAutofit/>
          </a:bodyPr>
          <a:lstStyle/>
          <a:p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AJE at year end to record </a:t>
            </a:r>
            <a:r>
              <a:rPr lang="en-US" sz="2600" b="1" spc="-50" dirty="0" err="1">
                <a:solidFill>
                  <a:schemeClr val="tx2"/>
                </a:solidFill>
                <a:latin typeface="Trebuchet MS" panose="020B0603020202020204" pitchFamily="34" charset="0"/>
              </a:rPr>
              <a:t>add’l</a:t>
            </a:r>
            <a:r>
              <a:rPr lang="en-US" sz="26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 amt. owed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3C4E79-8BDF-CB2C-FCD1-F1B10D2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679" y="1567580"/>
            <a:ext cx="4235462" cy="3871163"/>
          </a:xfrm>
        </p:spPr>
        <p:txBody>
          <a:bodyPr/>
          <a:lstStyle/>
          <a:p>
            <a:pPr algn="ctr"/>
            <a:r>
              <a:rPr lang="en-US" sz="4800" dirty="0">
                <a:latin typeface="Trebuchet MS" panose="020B0603020202020204" pitchFamily="34" charset="0"/>
              </a:rPr>
              <a:t>Corporations pay </a:t>
            </a:r>
            <a:br>
              <a:rPr lang="en-US" sz="4800" dirty="0">
                <a:latin typeface="Trebuchet MS" panose="020B0603020202020204" pitchFamily="34" charset="0"/>
              </a:rPr>
            </a:br>
            <a:r>
              <a:rPr lang="en-US" sz="4800" dirty="0">
                <a:latin typeface="Trebuchet MS" panose="020B0603020202020204" pitchFamily="34" charset="0"/>
              </a:rPr>
              <a:t>Income Tax</a:t>
            </a:r>
            <a:br>
              <a:rPr lang="en-US" sz="4800" dirty="0">
                <a:latin typeface="Trebuchet MS" panose="020B0603020202020204" pitchFamily="34" charset="0"/>
              </a:rPr>
            </a:br>
            <a:r>
              <a:rPr lang="en-US" sz="4800" dirty="0">
                <a:latin typeface="Trebuchet MS" panose="020B0603020202020204" pitchFamily="34" charset="0"/>
              </a:rPr>
              <a:t>4 x Year</a:t>
            </a:r>
            <a:br>
              <a:rPr lang="en-US" sz="4800" dirty="0">
                <a:latin typeface="Trebuchet MS" panose="020B0603020202020204" pitchFamily="34" charset="0"/>
              </a:rPr>
            </a:br>
            <a:r>
              <a:rPr lang="en-US" sz="3000" dirty="0">
                <a:latin typeface="Trebuchet MS" panose="020B0603020202020204" pitchFamily="34" charset="0"/>
              </a:rPr>
              <a:t>(similar to self-employed persons)</a:t>
            </a:r>
            <a:endParaRPr lang="en-US" sz="4800" b="1" dirty="0">
              <a:latin typeface="Trebuchet MS" panose="020B0603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8E2221-AE05-43F7-3F4D-87DE9556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1275" y="-67938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26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22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451" y="973668"/>
            <a:ext cx="9150582" cy="706964"/>
          </a:xfrm>
        </p:spPr>
        <p:txBody>
          <a:bodyPr/>
          <a:lstStyle/>
          <a:p>
            <a:r>
              <a:rPr lang="en-US" sz="4600" dirty="0">
                <a:highlight>
                  <a:srgbClr val="FF0000"/>
                </a:highlight>
                <a:latin typeface="Trebuchet MS" panose="020B0603020202020204" pitchFamily="34" charset="0"/>
              </a:rPr>
              <a:t>To calculate the C-FIT Exp. AJE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6896BE-694D-391B-E2AD-4CAF91973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DBD721-54CF-218E-C17D-83FC8BD7503E}"/>
              </a:ext>
            </a:extLst>
          </p:cNvPr>
          <p:cNvSpPr txBox="1"/>
          <p:nvPr/>
        </p:nvSpPr>
        <p:spPr>
          <a:xfrm>
            <a:off x="1024569" y="2530398"/>
            <a:ext cx="103668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 Total C-FIT Expense for the year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34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T</a:t>
            </a:r>
            <a:r>
              <a:rPr lang="en-US" sz="3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otal of th</a:t>
            </a:r>
            <a:r>
              <a:rPr lang="en-US" sz="34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e </a:t>
            </a:r>
            <a:r>
              <a:rPr lang="en-US" sz="3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four estimated tax payments made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34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=  </a:t>
            </a:r>
            <a:r>
              <a:rPr lang="en-US" sz="3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AJE for remaining balance owed to IRS</a:t>
            </a:r>
          </a:p>
          <a:p>
            <a:pPr marL="1828800" marR="0">
              <a:spcBef>
                <a:spcPts val="1200"/>
              </a:spcBef>
              <a:spcAft>
                <a:spcPts val="0"/>
              </a:spcAft>
            </a:pPr>
            <a:r>
              <a:rPr lang="en-US" sz="3400" b="1" dirty="0">
                <a:solidFill>
                  <a:schemeClr val="bg1"/>
                </a:solidFill>
                <a:effectLst/>
                <a:highlight>
                  <a:srgbClr val="FF00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DR    C-FIT Expense  </a:t>
            </a:r>
          </a:p>
          <a:p>
            <a:pPr marL="1828800" marR="0"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solidFill>
                  <a:schemeClr val="bg1"/>
                </a:solidFill>
                <a:highlight>
                  <a:srgbClr val="FF00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   </a:t>
            </a:r>
            <a:r>
              <a:rPr lang="en-US" sz="3400" b="1" dirty="0">
                <a:solidFill>
                  <a:schemeClr val="bg1"/>
                </a:solidFill>
                <a:effectLst/>
                <a:highlight>
                  <a:srgbClr val="FF00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CR 	C-FIT Payable</a:t>
            </a:r>
            <a:endParaRPr lang="en-US" sz="3200" b="1" u="sng" dirty="0">
              <a:solidFill>
                <a:schemeClr val="bg1"/>
              </a:solidFill>
              <a:effectLst/>
              <a:highlight>
                <a:srgbClr val="FF0000"/>
              </a:highlight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8081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305983-BC9B-7158-776B-D75C71BDA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28</a:t>
            </a:fld>
            <a:endParaRPr lang="en-US" noProof="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0B5D368-ECA5-2C2C-F2B1-16E4360B7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434" y="302221"/>
            <a:ext cx="9095170" cy="6098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88167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29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500" dirty="0"/>
              <a:t>      SUCCESS!</a:t>
            </a:r>
          </a:p>
        </p:txBody>
      </p:sp>
      <p:pic>
        <p:nvPicPr>
          <p:cNvPr id="13314" name="Picture 2" descr="Check Mark Green | Great PowerPoint ClipArt for Presentations -  PresenterMedia.com">
            <a:extLst>
              <a:ext uri="{FF2B5EF4-FFF2-40B4-BE49-F238E27FC236}">
                <a16:creationId xmlns:a16="http://schemas.microsoft.com/office/drawing/2014/main" id="{CD36D335-45A7-E119-10BB-C634F7C88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297">
            <a:off x="3592873" y="2567969"/>
            <a:ext cx="4843521" cy="477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6952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83CA34-C6E2-49BA-ACFF-78ADEC0C28FA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  <ds:schemaRef ds:uri="http://purl.org/dc/elements/1.1/"/>
    <ds:schemaRef ds:uri="http://schemas.microsoft.com/office/infopath/2007/PartnerControls"/>
    <ds:schemaRef ds:uri="16c05727-aa75-4e4a-9b5f-8a80a1165891"/>
    <ds:schemaRef ds:uri="71af3243-3dd4-4a8d-8c0d-dd76da1f02a5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2026</TotalTime>
  <Words>1176</Words>
  <Application>Microsoft Office PowerPoint</Application>
  <PresentationFormat>Widescreen</PresentationFormat>
  <Paragraphs>172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Century Gothic</vt:lpstr>
      <vt:lpstr>Trebuchet MS</vt:lpstr>
      <vt:lpstr>Wingdings 3</vt:lpstr>
      <vt:lpstr>Ion Boardroom</vt:lpstr>
      <vt:lpstr>PowerPoint Presentation</vt:lpstr>
      <vt:lpstr>Corporation Facts</vt:lpstr>
      <vt:lpstr>MORE Corporation Facts</vt:lpstr>
      <vt:lpstr>Corporation  Cycle</vt:lpstr>
      <vt:lpstr>Getting a Corporation Started…</vt:lpstr>
      <vt:lpstr>Two types of Corporations</vt:lpstr>
      <vt:lpstr>Corporation oversight…</vt:lpstr>
      <vt:lpstr>Two Reasons for Investing in a corporation (by buying stock)</vt:lpstr>
      <vt:lpstr>Corporations must hold annual meetings for shareholders  </vt:lpstr>
      <vt:lpstr>Corporation Advantages: </vt:lpstr>
      <vt:lpstr>Corporation Disadvantages: </vt:lpstr>
      <vt:lpstr>Three differences between corporations and sole proprietorships/partnerships:</vt:lpstr>
      <vt:lpstr>Retained Earnings (S/E section) represents income of a corporation that is set aside (retained) by the corporation for future growth/ use/expansion</vt:lpstr>
      <vt:lpstr>Stockholders’ Equity Section accounts</vt:lpstr>
      <vt:lpstr>Preferred Stock *receives dividends before common stockholders  * given preference to the assets at dissolution  *usually more expensive  *no voting rights *guaranteed dividend amount is stated as e.g. $8 or 8% (percentage is calculated on stock price, which is usually, but not always $100)  *the 8% (for ex.) dividend may be paid $8 annually, $4 semiannually  or $2 quarterly</vt:lpstr>
      <vt:lpstr>PICEPAR (pronounced pik-uh-par)</vt:lpstr>
      <vt:lpstr>For example…</vt:lpstr>
      <vt:lpstr>Dividends (like Drawing for a proprietorship or partnership)</vt:lpstr>
      <vt:lpstr>Three  Dates that relate to Dividends</vt:lpstr>
      <vt:lpstr>Date of Declaration When the dividends are declared, they become a liability of the corporation that day</vt:lpstr>
      <vt:lpstr>Date of Payment When the dividends are paid, the liability is gone, but so is Cash!</vt:lpstr>
      <vt:lpstr>Sample problem from test…</vt:lpstr>
      <vt:lpstr>Solved problem from test…</vt:lpstr>
      <vt:lpstr>Did you Notice? Net Income INCREASES Retained Earnings Dividends DECREASE R/E</vt:lpstr>
      <vt:lpstr>Statement of Stockholders’ Equity</vt:lpstr>
      <vt:lpstr>Corporations pay  Income Tax 4 x Year (similar to self-employed persons)</vt:lpstr>
      <vt:lpstr>To calculate the C-FIT Exp. AJE</vt:lpstr>
      <vt:lpstr>PowerPoint Presentation</vt:lpstr>
      <vt:lpstr>      SUCCESS!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Corporations and Stock</dc:title>
  <dc:creator>Kay Whitton</dc:creator>
  <cp:lastModifiedBy>Kay Whitton</cp:lastModifiedBy>
  <cp:revision>11</cp:revision>
  <dcterms:created xsi:type="dcterms:W3CDTF">2024-05-03T14:53:06Z</dcterms:created>
  <dcterms:modified xsi:type="dcterms:W3CDTF">2024-05-05T00:39:45Z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