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1"/>
  </p:notesMasterIdLst>
  <p:handoutMasterIdLst>
    <p:handoutMasterId r:id="rId22"/>
  </p:handoutMasterIdLst>
  <p:sldIdLst>
    <p:sldId id="256" r:id="rId5"/>
    <p:sldId id="308" r:id="rId6"/>
    <p:sldId id="346" r:id="rId7"/>
    <p:sldId id="334" r:id="rId8"/>
    <p:sldId id="347" r:id="rId9"/>
    <p:sldId id="366" r:id="rId10"/>
    <p:sldId id="348" r:id="rId11"/>
    <p:sldId id="360" r:id="rId12"/>
    <p:sldId id="361" r:id="rId13"/>
    <p:sldId id="362" r:id="rId14"/>
    <p:sldId id="367" r:id="rId15"/>
    <p:sldId id="368" r:id="rId16"/>
    <p:sldId id="363" r:id="rId17"/>
    <p:sldId id="307" r:id="rId18"/>
    <p:sldId id="365" r:id="rId19"/>
    <p:sldId id="33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508" autoAdjust="0"/>
  </p:normalViewPr>
  <p:slideViewPr>
    <p:cSldViewPr snapToGrid="0">
      <p:cViewPr>
        <p:scale>
          <a:sx n="51" d="100"/>
          <a:sy n="51" d="100"/>
        </p:scale>
        <p:origin x="11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5/5/2024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5/5/2024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5/5/2024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5/5/2024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945633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Statement of Cash Flows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rebuchet MS" panose="020B0603020202020204" pitchFamily="34" charset="0"/>
              </a:rPr>
              <a:t>Cash Flows IN… and 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7130E-AFFF-D4A7-15A4-B01C7C3234C9}"/>
              </a:ext>
            </a:extLst>
          </p:cNvPr>
          <p:cNvSpPr txBox="1"/>
          <p:nvPr/>
        </p:nvSpPr>
        <p:spPr>
          <a:xfrm>
            <a:off x="1382750" y="2632491"/>
            <a:ext cx="925551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chemeClr val="tx2"/>
                </a:solidFill>
                <a:latin typeface="Trebuchet MS" panose="020B0603020202020204" pitchFamily="34" charset="0"/>
              </a:rPr>
              <a:t>As one textbook says, “cash flowing through a business is like blood flowing through your body,” keeping a business alive. Cash is needed for the daily operations of a business and unexpected expenses.</a:t>
            </a:r>
          </a:p>
        </p:txBody>
      </p:sp>
    </p:spTree>
    <p:extLst>
      <p:ext uri="{BB962C8B-B14F-4D97-AF65-F5344CB8AC3E}">
        <p14:creationId xmlns:p14="http://schemas.microsoft.com/office/powerpoint/2010/main" val="184161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3" y="944033"/>
            <a:ext cx="6507126" cy="767687"/>
          </a:xfrm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amount of cash the business takes in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507125" cy="767687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sources of cash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507124" cy="767687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amount of cash the business paid out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507124" cy="811380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uses of cash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507123" cy="811380"/>
          </a:xfrm>
        </p:spPr>
        <p:txBody>
          <a:bodyPr>
            <a:noAutofit/>
          </a:bodyPr>
          <a:lstStyle/>
          <a:p>
            <a:r>
              <a:rPr lang="en-US" sz="2500" b="1" kern="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Cash reconciliation due to changes</a:t>
            </a:r>
            <a:endParaRPr lang="en-US" sz="25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the</a:t>
            </a:r>
            <a:br>
              <a:rPr lang="en-US" sz="4000" dirty="0">
                <a:latin typeface="Trebuchet MS" panose="020B0603020202020204" pitchFamily="34" charset="0"/>
              </a:rPr>
            </a:br>
            <a:r>
              <a:rPr lang="en-US" sz="4000" dirty="0">
                <a:latin typeface="Trebuchet MS" panose="020B0603020202020204" pitchFamily="34" charset="0"/>
              </a:rPr>
              <a:t>Statement of Cash Flows summarizes…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07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6980" y="-8380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23" y="1290417"/>
            <a:ext cx="3639584" cy="4327451"/>
          </a:xfrm>
        </p:spPr>
        <p:txBody>
          <a:bodyPr/>
          <a:lstStyle/>
          <a:p>
            <a:pPr algn="ctr"/>
            <a: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Statement of Cash Flows</a:t>
            </a:r>
            <a:br>
              <a:rPr lang="en-US" sz="4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(outflows or net decreases are shown in parentheses)</a:t>
            </a:r>
            <a:endParaRPr lang="en-US" sz="2800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191EA5-553F-A624-8EF8-FDB3F06F7E07}"/>
              </a:ext>
            </a:extLst>
          </p:cNvPr>
          <p:cNvSpPr txBox="1"/>
          <p:nvPr/>
        </p:nvSpPr>
        <p:spPr>
          <a:xfrm>
            <a:off x="4908884" y="1463040"/>
            <a:ext cx="7244615" cy="445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Trebuchet MS" panose="020B0603020202020204" pitchFamily="34" charset="0"/>
              </a:rPr>
              <a:t>Statement of Cash Flows</a:t>
            </a:r>
          </a:p>
          <a:p>
            <a:pPr algn="ctr"/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For the Year Ending December 31, 20—</a:t>
            </a:r>
          </a:p>
          <a:p>
            <a:endParaRPr lang="en-US" sz="20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tabLst>
                <a:tab pos="5775325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Cash flows from </a:t>
            </a:r>
            <a:r>
              <a:rPr lang="en-US" sz="22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operating</a:t>
            </a: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 activities (net) 	$10,000</a:t>
            </a:r>
          </a:p>
          <a:p>
            <a:pPr>
              <a:lnSpc>
                <a:spcPct val="120000"/>
              </a:lnSpc>
              <a:tabLst>
                <a:tab pos="5995988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Cash flows from </a:t>
            </a:r>
            <a:r>
              <a:rPr lang="en-US" sz="22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investing</a:t>
            </a: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 activities (net)	(8,000)</a:t>
            </a:r>
          </a:p>
          <a:p>
            <a:pPr>
              <a:lnSpc>
                <a:spcPct val="120000"/>
              </a:lnSpc>
              <a:tabLst>
                <a:tab pos="5995988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Cash flows from </a:t>
            </a:r>
            <a:r>
              <a:rPr lang="en-US" sz="2200" b="1" dirty="0">
                <a:solidFill>
                  <a:srgbClr val="0070C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financing</a:t>
            </a: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 activities (net)	</a:t>
            </a:r>
            <a:r>
              <a:rPr lang="en-US" sz="2200" b="1" u="sng" dirty="0">
                <a:solidFill>
                  <a:srgbClr val="0070C0"/>
                </a:solidFill>
                <a:latin typeface="Trebuchet MS" panose="020B0603020202020204" pitchFamily="34" charset="0"/>
              </a:rPr>
              <a:t>(   250)</a:t>
            </a:r>
          </a:p>
          <a:p>
            <a:pPr>
              <a:tabLst>
                <a:tab pos="6111875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Increase (decrease) in cash	1,750</a:t>
            </a:r>
          </a:p>
          <a:p>
            <a:pPr>
              <a:tabLst>
                <a:tab pos="6111875" algn="l"/>
              </a:tabLst>
            </a:pPr>
            <a:endParaRPr lang="en-US" sz="22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>
              <a:tabLst>
                <a:tab pos="6111875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Cash balance January 1, 20— 	3,150</a:t>
            </a:r>
          </a:p>
          <a:p>
            <a:pPr>
              <a:tabLst>
                <a:tab pos="6111875" algn="l"/>
              </a:tabLst>
            </a:pPr>
            <a:endParaRPr lang="en-US" sz="220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>
              <a:tabLst>
                <a:tab pos="5775325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Cash balance December 31, 20—	$  4,900</a:t>
            </a:r>
          </a:p>
          <a:p>
            <a:pPr>
              <a:tabLst>
                <a:tab pos="5775325" algn="l"/>
              </a:tabLst>
            </a:pPr>
            <a:r>
              <a:rPr lang="en-US" sz="2200" b="1" dirty="0">
                <a:solidFill>
                  <a:srgbClr val="0070C0"/>
                </a:solidFill>
                <a:latin typeface="Trebuchet MS" panose="020B0603020202020204" pitchFamily="34" charset="0"/>
              </a:rPr>
              <a:t>	=======</a:t>
            </a:r>
          </a:p>
        </p:txBody>
      </p:sp>
    </p:spTree>
    <p:extLst>
      <p:ext uri="{BB962C8B-B14F-4D97-AF65-F5344CB8AC3E}">
        <p14:creationId xmlns:p14="http://schemas.microsoft.com/office/powerpoint/2010/main" val="43552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42FA-1C28-DC83-08BD-BC0942E80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653" y="847493"/>
            <a:ext cx="4351023" cy="5163014"/>
          </a:xfrm>
        </p:spPr>
        <p:txBody>
          <a:bodyPr/>
          <a:lstStyle/>
          <a:p>
            <a:pPr algn="ctr"/>
            <a:r>
              <a:rPr lang="en-US" sz="3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3 types of </a:t>
            </a:r>
            <a: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Activities</a:t>
            </a:r>
            <a:br>
              <a:rPr lang="en-US" sz="3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 on the </a:t>
            </a:r>
            <a:r>
              <a:rPr lang="en-US" sz="6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Cash Flow</a:t>
            </a:r>
            <a:br>
              <a:rPr lang="en-US" sz="6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Statement:</a:t>
            </a:r>
            <a:endParaRPr lang="en-US" sz="6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0AC40-5E69-AAC7-3520-E258AA932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2073" y="1443320"/>
            <a:ext cx="4351022" cy="4264461"/>
          </a:xfrm>
        </p:spPr>
        <p:txBody>
          <a:bodyPr>
            <a:noAutofit/>
          </a:bodyPr>
          <a:lstStyle/>
          <a:p>
            <a:pPr marL="457200" indent="-457200" algn="ctr">
              <a:spcAft>
                <a:spcPts val="1000"/>
              </a:spcAft>
              <a:buBlip>
                <a:blip r:embed="rId2"/>
              </a:buBlip>
            </a:pPr>
            <a:r>
              <a:rPr lang="en-US" sz="40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Operating</a:t>
            </a:r>
            <a:r>
              <a:rPr lang="en-US" sz="40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Activities</a:t>
            </a:r>
          </a:p>
          <a:p>
            <a:pPr marL="457200" indent="-457200" algn="ctr">
              <a:spcAft>
                <a:spcPts val="1000"/>
              </a:spcAft>
              <a:buBlip>
                <a:blip r:embed="rId2"/>
              </a:buBlip>
            </a:pPr>
            <a:r>
              <a:rPr lang="en-US" sz="40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Investing</a:t>
            </a:r>
            <a:r>
              <a:rPr lang="en-US" sz="40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Activities</a:t>
            </a:r>
          </a:p>
          <a:p>
            <a:pPr marL="457200" indent="-457200" algn="ctr">
              <a:buBlip>
                <a:blip r:embed="rId2"/>
              </a:buBlip>
            </a:pPr>
            <a:r>
              <a:rPr lang="en-US" sz="40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Financing</a:t>
            </a:r>
            <a:r>
              <a:rPr lang="en-US" sz="40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activities</a:t>
            </a:r>
            <a:endParaRPr lang="en-US" sz="400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C9DD8-6090-E422-C22A-5816E8C38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2675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42FA-1C28-DC83-08BD-BC0942E80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653" y="847493"/>
            <a:ext cx="4351023" cy="5163014"/>
          </a:xfrm>
        </p:spPr>
        <p:txBody>
          <a:bodyPr/>
          <a:lstStyle/>
          <a:p>
            <a:pPr algn="ctr"/>
            <a:r>
              <a:rPr lang="en-US" sz="3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(chant)</a:t>
            </a:r>
            <a:br>
              <a:rPr lang="en-US" sz="6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Cash Flow</a:t>
            </a:r>
            <a:b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A.C.M.E. Explosive" panose="020B0603050302020204" pitchFamily="34" charset="0"/>
              </a:rPr>
              <a:t>F</a:t>
            </a:r>
            <a:b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A.C.M.E. Explosive" panose="020B0603050302020204" pitchFamily="34" charset="0"/>
              </a:rPr>
            </a:br>
            <a: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A.C.M.E. Explosive" panose="020B0603050302020204" pitchFamily="34" charset="0"/>
              </a:rPr>
              <a:t>I</a:t>
            </a:r>
            <a:b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A.C.M.E. Explosive" panose="020B0603050302020204" pitchFamily="34" charset="0"/>
              </a:rPr>
            </a:br>
            <a:r>
              <a:rPr lang="en-US" sz="6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A.C.M.E. Explosive" panose="020B0603050302020204" pitchFamily="34" charset="0"/>
              </a:rPr>
              <a:t>O</a:t>
            </a:r>
            <a:br>
              <a:rPr lang="en-US" sz="6000" b="1" dirty="0">
                <a:ln/>
                <a:solidFill>
                  <a:srgbClr val="FF0000"/>
                </a:solidFill>
                <a:latin typeface="Trebuchet MS" panose="020B0603020202020204" pitchFamily="34" charset="0"/>
              </a:rPr>
            </a:b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0AC40-5E69-AAC7-3520-E258AA932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3968" y="794378"/>
            <a:ext cx="3755379" cy="5322771"/>
          </a:xfrm>
        </p:spPr>
        <p:txBody>
          <a:bodyPr>
            <a:noAutofit/>
          </a:bodyPr>
          <a:lstStyle/>
          <a:p>
            <a:pPr algn="ctr"/>
            <a:r>
              <a:rPr lang="en-US" sz="35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Even though the typical order of appearance is:</a:t>
            </a:r>
          </a:p>
          <a:p>
            <a:pPr algn="ctr"/>
            <a:r>
              <a:rPr lang="en-US" sz="35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35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Operating</a:t>
            </a:r>
          </a:p>
          <a:p>
            <a:pPr algn="ctr"/>
            <a:r>
              <a:rPr lang="en-US" sz="35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Investing</a:t>
            </a:r>
          </a:p>
          <a:p>
            <a:pPr algn="ctr"/>
            <a:r>
              <a:rPr lang="en-US" sz="35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Financing,  </a:t>
            </a:r>
          </a:p>
          <a:p>
            <a:pPr algn="ctr"/>
            <a:r>
              <a:rPr lang="en-US" sz="24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(chanting </a:t>
            </a:r>
            <a:r>
              <a:rPr lang="en-US" sz="2400" b="1" cap="none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OIF</a:t>
            </a:r>
            <a:r>
              <a:rPr lang="en-US" sz="2400" b="1" cap="none" dirty="0">
                <a:ln/>
                <a:solidFill>
                  <a:schemeClr val="tx2"/>
                </a:solidFill>
                <a:latin typeface="Trebuchet MS" panose="020B0603020202020204" pitchFamily="34" charset="0"/>
              </a:rPr>
              <a:t> doesn’t have a ring to it!)</a:t>
            </a:r>
            <a:endParaRPr lang="en-US" sz="2400" cap="non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C9DD8-6090-E422-C22A-5816E8C38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937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3" y="944033"/>
            <a:ext cx="6685302" cy="767687"/>
          </a:xfrm>
        </p:spPr>
        <p:txBody>
          <a:bodyPr>
            <a:noAutofit/>
          </a:bodyPr>
          <a:lstStyle/>
          <a:p>
            <a:r>
              <a:rPr lang="en-US" sz="2400" b="1" spc="-20" dirty="0">
                <a:solidFill>
                  <a:schemeClr val="tx2"/>
                </a:solidFill>
                <a:latin typeface="Trebuchet MS" panose="020B0603020202020204" pitchFamily="34" charset="0"/>
              </a:rPr>
              <a:t>Transactions from normal business operations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Cash Basis items only, not Accruals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Revenues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that have been received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2" y="4331306"/>
            <a:ext cx="6685305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Expenses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that have been paid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8530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So, amounts may not match financials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Operating</a:t>
            </a:r>
            <a:br>
              <a:rPr lang="en-US" sz="4200" b="1" dirty="0">
                <a:latin typeface="Trebuchet MS" panose="020B0603020202020204" pitchFamily="34" charset="0"/>
              </a:rPr>
            </a:br>
            <a:r>
              <a:rPr lang="en-US" sz="4200" b="1" dirty="0">
                <a:latin typeface="Trebuchet MS" panose="020B0603020202020204" pitchFamily="34" charset="0"/>
              </a:rPr>
              <a:t>Activities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92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3" y="944033"/>
            <a:ext cx="6685302" cy="767687"/>
          </a:xfrm>
        </p:spPr>
        <p:txBody>
          <a:bodyPr>
            <a:noAutofit/>
          </a:bodyPr>
          <a:lstStyle/>
          <a:p>
            <a:r>
              <a:rPr lang="en-US" sz="2800" b="1" spc="-20" dirty="0">
                <a:solidFill>
                  <a:schemeClr val="tx2"/>
                </a:solidFill>
                <a:latin typeface="Trebuchet MS" panose="020B0603020202020204" pitchFamily="34" charset="0"/>
              </a:rPr>
              <a:t>Sales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Interest Income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Purchases of Merchandise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2" y="4331306"/>
            <a:ext cx="6685305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Operating Expenses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8530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Interest Expense &amp; Corp FIT Expense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Examples of</a:t>
            </a:r>
            <a:br>
              <a:rPr lang="en-US" sz="4200" b="1" dirty="0">
                <a:latin typeface="Trebuchet MS" panose="020B0603020202020204" pitchFamily="34" charset="0"/>
              </a:rPr>
            </a:br>
            <a:r>
              <a:rPr lang="en-US" sz="4200" b="1" dirty="0">
                <a:latin typeface="Trebuchet MS" panose="020B0603020202020204" pitchFamily="34" charset="0"/>
              </a:rPr>
              <a:t>Operating</a:t>
            </a:r>
            <a:br>
              <a:rPr lang="en-US" sz="4200" b="1" dirty="0">
                <a:latin typeface="Trebuchet MS" panose="020B0603020202020204" pitchFamily="34" charset="0"/>
              </a:rPr>
            </a:br>
            <a:r>
              <a:rPr lang="en-US" sz="4200" b="1" dirty="0">
                <a:latin typeface="Trebuchet MS" panose="020B0603020202020204" pitchFamily="34" charset="0"/>
              </a:rPr>
              <a:t>Activities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507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3" y="944033"/>
            <a:ext cx="6685302" cy="767687"/>
          </a:xfrm>
        </p:spPr>
        <p:txBody>
          <a:bodyPr>
            <a:noAutofit/>
          </a:bodyPr>
          <a:lstStyle/>
          <a:p>
            <a:r>
              <a:rPr lang="en-US" sz="2800" b="1" spc="-20" dirty="0">
                <a:solidFill>
                  <a:schemeClr val="tx2"/>
                </a:solidFill>
                <a:latin typeface="Trebuchet MS" panose="020B0603020202020204" pitchFamily="34" charset="0"/>
              </a:rPr>
              <a:t>Loans the business makes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Payments received for those loans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Purchase of plant assets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(for cash)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2" y="4331306"/>
            <a:ext cx="6685305" cy="8113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Sale of plant assets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8530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Investments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Examples of Investing</a:t>
            </a:r>
            <a:br>
              <a:rPr lang="en-US" sz="4200" b="1" dirty="0">
                <a:latin typeface="Trebuchet MS" panose="020B0603020202020204" pitchFamily="34" charset="0"/>
              </a:rPr>
            </a:br>
            <a:r>
              <a:rPr lang="en-US" sz="4200" b="1" dirty="0">
                <a:latin typeface="Trebuchet MS" panose="020B0603020202020204" pitchFamily="34" charset="0"/>
              </a:rPr>
              <a:t>Activities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65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3" y="944033"/>
            <a:ext cx="6685302" cy="767687"/>
          </a:xfrm>
        </p:spPr>
        <p:txBody>
          <a:bodyPr>
            <a:noAutofit/>
          </a:bodyPr>
          <a:lstStyle/>
          <a:p>
            <a:r>
              <a:rPr lang="en-US" sz="2800" b="1" spc="-20" dirty="0">
                <a:solidFill>
                  <a:schemeClr val="tx2"/>
                </a:solidFill>
                <a:latin typeface="Trebuchet MS" panose="020B0603020202020204" pitchFamily="34" charset="0"/>
              </a:rPr>
              <a:t>Long-term borrowing – notes payable </a:t>
            </a:r>
            <a:r>
              <a:rPr lang="en-US" sz="2200" b="1" spc="-20" dirty="0">
                <a:solidFill>
                  <a:schemeClr val="tx2"/>
                </a:solidFill>
                <a:latin typeface="Trebuchet MS" panose="020B0603020202020204" pitchFamily="34" charset="0"/>
              </a:rPr>
              <a:t>(to finance business operations)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85304" cy="767687"/>
          </a:xfrm>
        </p:spPr>
        <p:txBody>
          <a:bodyPr>
            <a:normAutofit fontScale="92500"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Issuance of stock or bonds </a:t>
            </a:r>
            <a:r>
              <a:rPr lang="en-US" sz="2300" b="1" dirty="0">
                <a:solidFill>
                  <a:schemeClr val="tx2"/>
                </a:solidFill>
                <a:latin typeface="Trebuchet MS" panose="020B0603020202020204" pitchFamily="34" charset="0"/>
              </a:rPr>
              <a:t>(receiving $)</a:t>
            </a:r>
            <a:endParaRPr lang="en-US" sz="23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85304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Proceeds from line of credit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2" y="4331306"/>
            <a:ext cx="6685305" cy="811380"/>
          </a:xfrm>
        </p:spPr>
        <p:txBody>
          <a:bodyPr>
            <a:normAutofit fontScale="92500"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Repaying loans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(principal, not interest)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8530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Paying cash dividends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22" y="1327876"/>
            <a:ext cx="3438881" cy="3871163"/>
          </a:xfrm>
        </p:spPr>
        <p:txBody>
          <a:bodyPr/>
          <a:lstStyle/>
          <a:p>
            <a:pPr algn="ctr"/>
            <a:r>
              <a:rPr lang="en-US" sz="4200" b="1" dirty="0">
                <a:latin typeface="Trebuchet MS" panose="020B0603020202020204" pitchFamily="34" charset="0"/>
              </a:rPr>
              <a:t>Examples of Financing</a:t>
            </a:r>
            <a:br>
              <a:rPr lang="en-US" sz="4200" b="1" dirty="0">
                <a:latin typeface="Trebuchet MS" panose="020B0603020202020204" pitchFamily="34" charset="0"/>
              </a:rPr>
            </a:br>
            <a:r>
              <a:rPr lang="en-US" sz="4200" b="1" dirty="0">
                <a:latin typeface="Trebuchet MS" panose="020B0603020202020204" pitchFamily="34" charset="0"/>
              </a:rPr>
              <a:t>Activities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4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C216F6-D733-6A14-FC5F-288C7A4C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pic>
        <p:nvPicPr>
          <p:cNvPr id="4" name="Picture 3" descr="A close-up of a spreadsheet&#10;&#10;Description automatically generated">
            <a:extLst>
              <a:ext uri="{FF2B5EF4-FFF2-40B4-BE49-F238E27FC236}">
                <a16:creationId xmlns:a16="http://schemas.microsoft.com/office/drawing/2014/main" id="{5A0E76A6-4841-4ADC-713E-BF1D57D32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821"/>
            <a:ext cx="10471759" cy="6230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8B58B8-33FB-EB3A-3F02-97B6E8BE12A7}"/>
              </a:ext>
            </a:extLst>
          </p:cNvPr>
          <p:cNvSpPr txBox="1"/>
          <p:nvPr/>
        </p:nvSpPr>
        <p:spPr>
          <a:xfrm>
            <a:off x="10551912" y="2352639"/>
            <a:ext cx="15323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Copied from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Century 21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Textbook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Ch. 22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Page 696</a:t>
            </a:r>
          </a:p>
        </p:txBody>
      </p:sp>
    </p:spTree>
    <p:extLst>
      <p:ext uri="{BB962C8B-B14F-4D97-AF65-F5344CB8AC3E}">
        <p14:creationId xmlns:p14="http://schemas.microsoft.com/office/powerpoint/2010/main" val="171080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C216F6-D733-6A14-FC5F-288C7A4C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B58B8-33FB-EB3A-3F02-97B6E8BE12A7}"/>
              </a:ext>
            </a:extLst>
          </p:cNvPr>
          <p:cNvSpPr txBox="1"/>
          <p:nvPr/>
        </p:nvSpPr>
        <p:spPr>
          <a:xfrm>
            <a:off x="10551912" y="2352639"/>
            <a:ext cx="15323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Copied from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Century 21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Textbook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Ch. 22</a:t>
            </a:r>
          </a:p>
          <a:p>
            <a:r>
              <a:rPr lang="en-US" sz="2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Page 696</a:t>
            </a:r>
          </a:p>
        </p:txBody>
      </p:sp>
      <p:pic>
        <p:nvPicPr>
          <p:cNvPr id="6" name="Picture 5" descr="A close-up of a spreadsheet&#10;&#10;Description automatically generated">
            <a:extLst>
              <a:ext uri="{FF2B5EF4-FFF2-40B4-BE49-F238E27FC236}">
                <a16:creationId xmlns:a16="http://schemas.microsoft.com/office/drawing/2014/main" id="{6C7C9B52-E8B0-77AF-9297-2427C1300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1" y="258151"/>
            <a:ext cx="10488730" cy="63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0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z="2000" noProof="0" smtClean="0">
                <a:latin typeface="Trebuchet MS" panose="020B0603020202020204" pitchFamily="34" charset="0"/>
              </a:rPr>
              <a:t>13</a:t>
            </a:fld>
            <a:endParaRPr lang="en-US" sz="2000" noProof="0" dirty="0">
              <a:latin typeface="Trebuchet MS" panose="020B0603020202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53DF04F-31F6-49DA-BF55-057B15AF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26" y="1188666"/>
            <a:ext cx="10035786" cy="706964"/>
          </a:xfrm>
        </p:spPr>
        <p:txBody>
          <a:bodyPr/>
          <a:lstStyle/>
          <a:p>
            <a:pPr algn="ctr"/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Sample UIL test: Cash Flow Statement</a:t>
            </a:r>
            <a:b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</a:br>
            <a:endParaRPr lang="en-US" dirty="0"/>
          </a:p>
        </p:txBody>
      </p:sp>
      <p:pic>
        <p:nvPicPr>
          <p:cNvPr id="3" name="Picture 2" descr="A list of expenses and expenses&#10;&#10;Description automatically generated with medium confidence">
            <a:extLst>
              <a:ext uri="{FF2B5EF4-FFF2-40B4-BE49-F238E27FC236}">
                <a16:creationId xmlns:a16="http://schemas.microsoft.com/office/drawing/2014/main" id="{53631AE1-9E9E-D60D-881B-9ED4DE21D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52" y="2360042"/>
            <a:ext cx="9154856" cy="420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15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z="2000" noProof="0" smtClean="0">
                <a:latin typeface="Trebuchet MS" panose="020B0603020202020204" pitchFamily="34" charset="0"/>
              </a:rPr>
              <a:t>14</a:t>
            </a:fld>
            <a:endParaRPr lang="en-US" sz="2000" noProof="0" dirty="0">
              <a:latin typeface="Trebuchet MS" panose="020B0603020202020204" pitchFamily="34" charset="0"/>
            </a:endParaRPr>
          </a:p>
        </p:txBody>
      </p:sp>
      <p:pic>
        <p:nvPicPr>
          <p:cNvPr id="7" name="Picture 6" descr="A close-up of a document&#10;&#10;Description automatically generated">
            <a:extLst>
              <a:ext uri="{FF2B5EF4-FFF2-40B4-BE49-F238E27FC236}">
                <a16:creationId xmlns:a16="http://schemas.microsoft.com/office/drawing/2014/main" id="{68F12980-D493-2B42-4714-AF3E94A14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538" y="2020880"/>
            <a:ext cx="9316117" cy="468240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B53DF04F-31F6-49DA-BF55-057B15AF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26" y="1188666"/>
            <a:ext cx="10035786" cy="706964"/>
          </a:xfrm>
        </p:spPr>
        <p:txBody>
          <a:bodyPr/>
          <a:lstStyle/>
          <a:p>
            <a:pPr algn="ctr"/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Sample UIL test: Cash Flow Statement</a:t>
            </a:r>
            <a:b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14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EDEEC3-78D4-E2D7-3029-C188E81D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774" y="1440065"/>
            <a:ext cx="1925052" cy="3516946"/>
          </a:xfrm>
        </p:spPr>
        <p:txBody>
          <a:bodyPr/>
          <a:lstStyle/>
          <a:p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Sample UIL test: </a:t>
            </a:r>
            <a:b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Cash Flow Statement (part 3)</a:t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FFD94-2CF9-1C62-9C71-F4AA0A59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290" y="-2750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pic>
        <p:nvPicPr>
          <p:cNvPr id="13" name="Picture 12" descr="A document with text on it&#10;&#10;Description automatically generated">
            <a:extLst>
              <a:ext uri="{FF2B5EF4-FFF2-40B4-BE49-F238E27FC236}">
                <a16:creationId xmlns:a16="http://schemas.microsoft.com/office/drawing/2014/main" id="{F156A99D-FF57-2ADA-455E-E496EAC4C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308" y="740185"/>
            <a:ext cx="8656019" cy="53776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E67BCF-08E8-F244-9DA1-B9F420345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015" y="2829382"/>
            <a:ext cx="1819275" cy="2276475"/>
          </a:xfrm>
          <a:prstGeom prst="rect">
            <a:avLst/>
          </a:prstGeom>
          <a:ln>
            <a:solidFill>
              <a:srgbClr val="33CC33"/>
            </a:solidFill>
          </a:ln>
        </p:spPr>
      </p:pic>
    </p:spTree>
    <p:extLst>
      <p:ext uri="{BB962C8B-B14F-4D97-AF65-F5344CB8AC3E}">
        <p14:creationId xmlns:p14="http://schemas.microsoft.com/office/powerpoint/2010/main" val="3840340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592873" y="2567969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75809</TotalTime>
  <Words>434</Words>
  <Application>Microsoft Office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A.C.M.E. Explosive</vt:lpstr>
      <vt:lpstr>Arial</vt:lpstr>
      <vt:lpstr>Calibri</vt:lpstr>
      <vt:lpstr>Century Gothic</vt:lpstr>
      <vt:lpstr>Trebuchet MS</vt:lpstr>
      <vt:lpstr>Wingdings 3</vt:lpstr>
      <vt:lpstr>Ion Boardroom</vt:lpstr>
      <vt:lpstr>UIL Accounting   Statement of Cash Flows </vt:lpstr>
      <vt:lpstr>Cash Flows IN… and OUT</vt:lpstr>
      <vt:lpstr>the Statement of Cash Flows summarizes…</vt:lpstr>
      <vt:lpstr>Sample Statement of Cash Flows (outflows or net decreases are shown in parentheses)</vt:lpstr>
      <vt:lpstr>3 types of Activities  on the Cash Flow Statement:</vt:lpstr>
      <vt:lpstr>(chant) Cash Flow F I O </vt:lpstr>
      <vt:lpstr>Operating Activities</vt:lpstr>
      <vt:lpstr>Examples of Operating Activities</vt:lpstr>
      <vt:lpstr>Examples of Investing Activities</vt:lpstr>
      <vt:lpstr>Examples of Financing Activities</vt:lpstr>
      <vt:lpstr>PowerPoint Presentation</vt:lpstr>
      <vt:lpstr>PowerPoint Presentation</vt:lpstr>
      <vt:lpstr>Sample UIL test: Cash Flow Statement </vt:lpstr>
      <vt:lpstr>Sample UIL test: Cash Flow Statement </vt:lpstr>
      <vt:lpstr>Sample UIL test:  Cash Flow Statement (part 3) 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 Flows Statement</dc:title>
  <dc:creator>Kay Whitton</dc:creator>
  <cp:lastModifiedBy>Kay Whitton</cp:lastModifiedBy>
  <cp:revision>59</cp:revision>
  <dcterms:created xsi:type="dcterms:W3CDTF">2023-06-10T02:30:28Z</dcterms:created>
  <dcterms:modified xsi:type="dcterms:W3CDTF">2024-05-05T18:30:07Z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