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0" r:id="rId4"/>
  </p:sldMasterIdLst>
  <p:notesMasterIdLst>
    <p:notesMasterId r:id="rId23"/>
  </p:notesMasterIdLst>
  <p:handoutMasterIdLst>
    <p:handoutMasterId r:id="rId24"/>
  </p:handoutMasterIdLst>
  <p:sldIdLst>
    <p:sldId id="256" r:id="rId5"/>
    <p:sldId id="391" r:id="rId6"/>
    <p:sldId id="379" r:id="rId7"/>
    <p:sldId id="392" r:id="rId8"/>
    <p:sldId id="390" r:id="rId9"/>
    <p:sldId id="367" r:id="rId10"/>
    <p:sldId id="393" r:id="rId11"/>
    <p:sldId id="308" r:id="rId12"/>
    <p:sldId id="394" r:id="rId13"/>
    <p:sldId id="368" r:id="rId14"/>
    <p:sldId id="395" r:id="rId15"/>
    <p:sldId id="396" r:id="rId16"/>
    <p:sldId id="398" r:id="rId17"/>
    <p:sldId id="399" r:id="rId18"/>
    <p:sldId id="400" r:id="rId19"/>
    <p:sldId id="401" r:id="rId20"/>
    <p:sldId id="403" r:id="rId21"/>
    <p:sldId id="38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2508" autoAdjust="0"/>
  </p:normalViewPr>
  <p:slideViewPr>
    <p:cSldViewPr snapToGrid="0">
      <p:cViewPr varScale="1">
        <p:scale>
          <a:sx n="52" d="100"/>
          <a:sy n="52" d="100"/>
        </p:scale>
        <p:origin x="11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4/25/2024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4/25/2024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4/25/2024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4/25/2024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4/25/2024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4/25/2024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4/25/2024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4/25/2024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4/25/2024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4/25/2024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4/25/2024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4/25/2024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4/25/2024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4/25/2024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4/25/2024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4/25/2024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4/25/2024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4/25/2024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4/25/2024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9B41E-FC51-4047-9C2D-7FA6782DA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993327"/>
            <a:ext cx="9850896" cy="2677648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UIL Accounting 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br>
              <a:rPr lang="en-US" sz="25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Regional Concept #2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Writing Off Bad Debts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en-US" sz="3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Kay Whitton </a:t>
            </a:r>
          </a:p>
          <a:p>
            <a:r>
              <a:rPr lang="en-US" sz="2400" dirty="0">
                <a:latin typeface="Trebuchet MS" panose="020B0603020202020204" pitchFamily="34" charset="0"/>
              </a:rPr>
              <a:t>state contest director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Graphic 4" descr="Dollar with solid fill">
            <a:extLst>
              <a:ext uri="{FF2B5EF4-FFF2-40B4-BE49-F238E27FC236}">
                <a16:creationId xmlns:a16="http://schemas.microsoft.com/office/drawing/2014/main" id="{AB9F3F74-18CB-9F35-7E09-7901EDD5D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1112" y="11586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8ED6C-7525-92CE-E6E5-65EE039C5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9385361" cy="706964"/>
          </a:xfrm>
        </p:spPr>
        <p:txBody>
          <a:bodyPr/>
          <a:lstStyle/>
          <a:p>
            <a:pPr algn="ctr"/>
            <a:r>
              <a:rPr lang="en-US" sz="5500" b="1" dirty="0">
                <a:latin typeface="Trebuchet MS" panose="020B0603020202020204" pitchFamily="34" charset="0"/>
              </a:rPr>
              <a:t>Accounts Receivable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06ABE-EC8A-9AF0-91CE-D5767F44E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B20BF-D35E-DCD0-896C-0D28F95FB7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5782" y="2629072"/>
            <a:ext cx="11611626" cy="3477682"/>
          </a:xfrm>
        </p:spPr>
        <p:txBody>
          <a:bodyPr>
            <a:normAutofit fontScale="85000" lnSpcReduction="10000"/>
          </a:bodyPr>
          <a:lstStyle/>
          <a:p>
            <a:pPr marR="0" lvl="0" algn="l">
              <a:spcBef>
                <a:spcPts val="300"/>
              </a:spcBef>
              <a:spcAft>
                <a:spcPts val="1500"/>
              </a:spcAft>
              <a:buClr>
                <a:schemeClr val="tx2"/>
              </a:buClr>
              <a:tabLst>
                <a:tab pos="228600" algn="l"/>
              </a:tabLst>
            </a:pPr>
            <a:r>
              <a:rPr lang="en-US" sz="38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businesses sell their services on credit:</a:t>
            </a:r>
          </a:p>
          <a:p>
            <a:pPr marR="0" lvl="0" algn="l">
              <a:spcBef>
                <a:spcPts val="300"/>
              </a:spcBef>
              <a:spcAft>
                <a:spcPts val="1500"/>
              </a:spcAft>
              <a:buClr>
                <a:schemeClr val="tx2"/>
              </a:buClr>
              <a:tabLst>
                <a:tab pos="228600" algn="l"/>
              </a:tabLst>
            </a:pPr>
            <a:r>
              <a:rPr lang="en-US" sz="38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 Accounts Receivable</a:t>
            </a:r>
            <a:endParaRPr lang="en-US" sz="3800" b="1" dirty="0">
              <a:solidFill>
                <a:schemeClr val="tx2"/>
              </a:solidFill>
              <a:effectLst/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>
              <a:spcBef>
                <a:spcPts val="300"/>
              </a:spcBef>
              <a:spcAft>
                <a:spcPts val="1500"/>
              </a:spcAft>
              <a:buClr>
                <a:schemeClr val="tx2"/>
              </a:buClr>
              <a:tabLst>
                <a:tab pos="228600" algn="l"/>
              </a:tabLst>
            </a:pPr>
            <a:r>
              <a:rPr lang="en-US" sz="38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800" b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 Sales, Fees, or other revenue account</a:t>
            </a:r>
            <a:endParaRPr lang="en-US" sz="3800" b="0" dirty="0">
              <a:effectLst/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300"/>
              </a:spcBef>
              <a:buClr>
                <a:schemeClr val="tx2"/>
              </a:buClr>
              <a:tabLst>
                <a:tab pos="228600" algn="l"/>
                <a:tab pos="914400" algn="l"/>
                <a:tab pos="1143000" algn="l"/>
              </a:tabLst>
            </a:pPr>
            <a:r>
              <a:rPr lang="en-US" sz="3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400" b="1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Realization of Revenue CPA </a:t>
            </a:r>
            <a:r>
              <a:rPr lang="en-US" sz="3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states that revenue is earned when a sale is made, not when the receivable is collected. </a:t>
            </a:r>
          </a:p>
          <a:p>
            <a:pPr algn="l">
              <a:spcBef>
                <a:spcPts val="300"/>
              </a:spcBef>
              <a:buClr>
                <a:schemeClr val="tx2"/>
              </a:buClr>
              <a:tabLst>
                <a:tab pos="228600" algn="l"/>
                <a:tab pos="914400" algn="l"/>
                <a:tab pos="1143000" algn="l"/>
              </a:tabLst>
            </a:pPr>
            <a:r>
              <a:rPr lang="en-US" sz="3400" b="1" dirty="0">
                <a:solidFill>
                  <a:schemeClr val="tx2"/>
                </a:solidFill>
                <a:effectLst/>
                <a:highlight>
                  <a:srgbClr val="00FFFF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Failing to collect the $ does not cancel the sale, or the revenue.</a:t>
            </a:r>
          </a:p>
          <a:p>
            <a:pPr marR="0" lvl="0" algn="l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tabLst>
                <a:tab pos="228600" algn="l"/>
                <a:tab pos="914400" algn="l"/>
                <a:tab pos="1143000" algn="l"/>
              </a:tabLst>
            </a:pPr>
            <a:endParaRPr lang="en-US" sz="3800" b="1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07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2" y="944033"/>
            <a:ext cx="6656429" cy="767687"/>
          </a:xfrm>
        </p:spPr>
        <p:txBody>
          <a:bodyPr>
            <a:noAutofit/>
          </a:bodyPr>
          <a:lstStyle/>
          <a:p>
            <a:pPr marL="58738">
              <a:spcBef>
                <a:spcPts val="300"/>
              </a:spcBef>
              <a:buClr>
                <a:schemeClr val="tx2"/>
              </a:buClr>
              <a:tabLst>
                <a:tab pos="228600" algn="l"/>
              </a:tabLst>
            </a:pPr>
            <a:r>
              <a:rPr lang="en-US" sz="28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Businesses run on credit, both for buying (A/P) &amp; selling (A/R)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56429" cy="767687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  <a:buClr>
                <a:schemeClr val="tx2"/>
              </a:buClr>
              <a:tabLst>
                <a:tab pos="228600" algn="l"/>
              </a:tabLst>
            </a:pPr>
            <a:r>
              <a:rPr lang="en-US" sz="28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Before selling on credit, biz’s should investigate customers’ credit ratings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56426" cy="767687"/>
          </a:xfrm>
        </p:spPr>
        <p:txBody>
          <a:bodyPr>
            <a:noAutofit/>
          </a:bodyPr>
          <a:lstStyle/>
          <a:p>
            <a:pPr marR="0" lvl="0" algn="l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tabLst>
                <a:tab pos="228600" algn="l"/>
              </a:tabLst>
            </a:pPr>
            <a:r>
              <a:rPr lang="en-US" sz="28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 will always be someone who doesn’t pay their debts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3" y="4331306"/>
            <a:ext cx="6656426" cy="811380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  <a:buClr>
                <a:schemeClr val="tx2"/>
              </a:buClr>
              <a:tabLst>
                <a:tab pos="228600" algn="l"/>
              </a:tabLst>
            </a:pPr>
            <a:r>
              <a:rPr lang="en-US" sz="2500" b="1" spc="-5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Canceling the balance of a non-paying credit customer is called </a:t>
            </a:r>
            <a:r>
              <a:rPr lang="en-US" sz="2500" b="1" spc="-50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writing off an account</a:t>
            </a:r>
            <a:endParaRPr lang="en-US" sz="2800" b="1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438743"/>
            <a:ext cx="6656426" cy="811380"/>
          </a:xfrm>
        </p:spPr>
        <p:txBody>
          <a:bodyPr>
            <a:noAutofit/>
          </a:bodyPr>
          <a:lstStyle/>
          <a:p>
            <a:r>
              <a:rPr lang="en-US" sz="2500" b="1" kern="0" dirty="0">
                <a:solidFill>
                  <a:schemeClr val="tx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Failure to write off bad debts results in an </a:t>
            </a:r>
            <a:r>
              <a:rPr lang="en-US" sz="2500" b="1" kern="0" dirty="0">
                <a:solidFill>
                  <a:schemeClr val="tx2"/>
                </a:solidFill>
                <a:highlight>
                  <a:srgbClr val="00FFFF"/>
                </a:highlight>
                <a:latin typeface="Trebuchet MS" panose="020B0603020202020204" pitchFamily="34" charset="0"/>
                <a:cs typeface="Times New Roman" panose="02020603050405020304" pitchFamily="18" charset="0"/>
              </a:rPr>
              <a:t>OVERSTATEMENT of Assets &amp; Net Income</a:t>
            </a:r>
            <a:endParaRPr lang="en-US" sz="2500" dirty="0">
              <a:solidFill>
                <a:schemeClr val="tx2"/>
              </a:solidFill>
              <a:highlight>
                <a:srgbClr val="00FFFF"/>
              </a:highlight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722" y="1327876"/>
            <a:ext cx="3438881" cy="3871163"/>
          </a:xfrm>
        </p:spPr>
        <p:txBody>
          <a:bodyPr/>
          <a:lstStyle/>
          <a:p>
            <a:pPr algn="ctr"/>
            <a:r>
              <a:rPr lang="en-US" sz="5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Bad Debts</a:t>
            </a:r>
            <a:br>
              <a:rPr lang="en-US" sz="5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r>
              <a:rPr lang="en-US" sz="34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a/k/a</a:t>
            </a:r>
            <a:br>
              <a:rPr lang="en-US" sz="34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r>
              <a:rPr lang="en-US" sz="3400" b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uncollectible accounts or doubtful accts</a:t>
            </a:r>
            <a:br>
              <a:rPr lang="en-US" sz="24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endParaRPr lang="en-US" sz="2400" b="1" dirty="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3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920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8ED6C-7525-92CE-E6E5-65EE039C5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9385361" cy="706964"/>
          </a:xfrm>
        </p:spPr>
        <p:txBody>
          <a:bodyPr/>
          <a:lstStyle/>
          <a:p>
            <a:pPr algn="ctr"/>
            <a:r>
              <a:rPr lang="en-US" sz="4800" b="1" dirty="0">
                <a:latin typeface="Trebuchet MS" panose="020B0603020202020204" pitchFamily="34" charset="0"/>
              </a:rPr>
              <a:t>Two methods of accounting 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latin typeface="Trebuchet MS" panose="020B0603020202020204" pitchFamily="34" charset="0"/>
              </a:rPr>
              <a:t>for bad debts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06ABE-EC8A-9AF0-91CE-D5767F44E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4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B20BF-D35E-DCD0-896C-0D28F95FB7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7242" y="2629072"/>
            <a:ext cx="11102068" cy="3477682"/>
          </a:xfrm>
        </p:spPr>
        <p:txBody>
          <a:bodyPr>
            <a:normAutofit/>
          </a:bodyPr>
          <a:lstStyle/>
          <a:p>
            <a:pPr marR="0" lvl="0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tabLst>
                <a:tab pos="228600" algn="l"/>
              </a:tabLst>
            </a:pPr>
            <a:r>
              <a:rPr lang="en-US" sz="48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Direct Write-off Method </a:t>
            </a:r>
            <a:endParaRPr lang="en-US" sz="4800" b="1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buClr>
                <a:schemeClr val="tx2"/>
              </a:buClr>
              <a:tabLst>
                <a:tab pos="228600" algn="l"/>
              </a:tabLst>
            </a:pPr>
            <a:r>
              <a:rPr lang="en-US" sz="35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tabLst>
                <a:tab pos="228600" algn="l"/>
              </a:tabLst>
            </a:pPr>
            <a:r>
              <a:rPr lang="en-US" sz="48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Allowance Method</a:t>
            </a:r>
            <a:endParaRPr lang="en-US" sz="4800" b="1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075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8ED6C-7525-92CE-E6E5-65EE039C5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9385361" cy="706964"/>
          </a:xfrm>
        </p:spPr>
        <p:txBody>
          <a:bodyPr/>
          <a:lstStyle/>
          <a:p>
            <a:pPr algn="ctr"/>
            <a:r>
              <a:rPr lang="en-US" sz="4800" b="1" dirty="0">
                <a:latin typeface="Trebuchet MS" panose="020B0603020202020204" pitchFamily="34" charset="0"/>
              </a:rPr>
              <a:t>The AJE depends on which of the two methods is used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06ABE-EC8A-9AF0-91CE-D5767F44E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5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B20BF-D35E-DCD0-896C-0D28F95FB7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966" y="2274567"/>
            <a:ext cx="11102068" cy="4390373"/>
          </a:xfrm>
        </p:spPr>
        <p:txBody>
          <a:bodyPr>
            <a:normAutofit/>
          </a:bodyPr>
          <a:lstStyle/>
          <a:p>
            <a:pPr marR="0" lvl="0" algn="l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tabLst>
                <a:tab pos="228600" algn="l"/>
              </a:tabLst>
            </a:pPr>
            <a:r>
              <a:rPr lang="en-US" sz="38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DIRECT WRITE-OFF</a:t>
            </a:r>
          </a:p>
          <a:p>
            <a:pPr marR="0" lvl="0" algn="l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tabLst>
                <a:tab pos="228600" algn="l"/>
              </a:tabLst>
            </a:pPr>
            <a:r>
              <a:rPr lang="en-US" sz="38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 Bad Debt Expense </a:t>
            </a:r>
            <a:r>
              <a:rPr lang="en-US" sz="32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(or Uncollectible Accounts Exp.)</a:t>
            </a:r>
            <a:endParaRPr lang="en-US" sz="3200" b="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tabLst>
                <a:tab pos="228600" algn="l"/>
                <a:tab pos="914400" algn="l"/>
                <a:tab pos="1143000" algn="l"/>
              </a:tabLst>
            </a:pPr>
            <a:r>
              <a:rPr lang="en-US" sz="38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CR Accounts Receivable</a:t>
            </a:r>
            <a:endParaRPr lang="en-US" sz="3800" b="1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buClr>
                <a:schemeClr val="tx2"/>
              </a:buClr>
              <a:tabLst>
                <a:tab pos="228600" algn="l"/>
              </a:tabLst>
            </a:pPr>
            <a:r>
              <a:rPr lang="en-US" sz="38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tabLst>
                <a:tab pos="228600" algn="l"/>
              </a:tabLst>
            </a:pPr>
            <a:r>
              <a:rPr lang="en-US" sz="38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ALLOWANCE METHOD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tabLst>
                <a:tab pos="228600" algn="l"/>
              </a:tabLst>
            </a:pPr>
            <a:r>
              <a:rPr lang="en-US" sz="38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 Bad Debt Expense</a:t>
            </a:r>
            <a:endParaRPr lang="en-US" sz="3200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tabLst>
                <a:tab pos="228600" algn="l"/>
              </a:tabLst>
            </a:pPr>
            <a:r>
              <a:rPr lang="en-US" sz="38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CR Allowance for Uncollectible Accounts (AUA)</a:t>
            </a:r>
          </a:p>
        </p:txBody>
      </p:sp>
    </p:spTree>
    <p:extLst>
      <p:ext uri="{BB962C8B-B14F-4D97-AF65-F5344CB8AC3E}">
        <p14:creationId xmlns:p14="http://schemas.microsoft.com/office/powerpoint/2010/main" val="836787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2" y="944033"/>
            <a:ext cx="6656429" cy="767687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Used by small businesses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56429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With fewer accounts receivable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56426" cy="767687"/>
          </a:xfrm>
        </p:spPr>
        <p:txBody>
          <a:bodyPr>
            <a:normAutofit fontScale="92500"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DR Bad Debt Expense to record the loss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3" y="4331306"/>
            <a:ext cx="6656426" cy="81138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CR A/R directly to cancel the balance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438743"/>
            <a:ext cx="6656426" cy="811380"/>
          </a:xfrm>
        </p:spPr>
        <p:txBody>
          <a:bodyPr>
            <a:noAutofit/>
          </a:bodyPr>
          <a:lstStyle/>
          <a:p>
            <a:r>
              <a:rPr lang="en-US" sz="2800" b="1" kern="0" dirty="0">
                <a:solidFill>
                  <a:schemeClr val="tx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No year-end adjustment needed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722" y="1327876"/>
            <a:ext cx="3438881" cy="3871163"/>
          </a:xfrm>
        </p:spPr>
        <p:txBody>
          <a:bodyPr/>
          <a:lstStyle/>
          <a:p>
            <a:pPr algn="ctr"/>
            <a:r>
              <a:rPr lang="en-US" sz="5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Direct </a:t>
            </a:r>
            <a:br>
              <a:rPr lang="en-US" sz="5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r>
              <a:rPr lang="en-US" sz="5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Write-Off</a:t>
            </a:r>
            <a:br>
              <a:rPr lang="en-US" sz="5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r>
              <a:rPr lang="en-US" sz="5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Method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6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726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2" y="944033"/>
            <a:ext cx="6656429" cy="767687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Used by larger businesses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56429" cy="767687"/>
          </a:xfrm>
        </p:spPr>
        <p:txBody>
          <a:bodyPr>
            <a:noAutofit/>
          </a:bodyPr>
          <a:lstStyle/>
          <a:p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Sets aside an estimated uncollectible amount in a contra-A/R account called…</a:t>
            </a:r>
            <a:endParaRPr lang="en-US" sz="26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56426" cy="767687"/>
          </a:xfrm>
        </p:spPr>
        <p:txBody>
          <a:bodyPr>
            <a:normAutofit fontScale="77500" lnSpcReduction="20000"/>
          </a:bodyPr>
          <a:lstStyle/>
          <a:p>
            <a:r>
              <a:rPr lang="en-US" sz="33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Allowance for Uncollectible Accounts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(AUA)</a:t>
            </a:r>
            <a:endParaRPr lang="en-US" sz="26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3" y="4331306"/>
            <a:ext cx="6656426" cy="81138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AR –- DR balance; AUA –- CR balance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438743"/>
            <a:ext cx="6656426" cy="811380"/>
          </a:xfrm>
        </p:spPr>
        <p:txBody>
          <a:bodyPr>
            <a:noAutofit/>
          </a:bodyPr>
          <a:lstStyle/>
          <a:p>
            <a:r>
              <a:rPr lang="en-US" sz="2800" b="1" kern="0" dirty="0">
                <a:solidFill>
                  <a:schemeClr val="tx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Year-end adjustment replenishes AUA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722" y="1327876"/>
            <a:ext cx="3666648" cy="3871163"/>
          </a:xfrm>
        </p:spPr>
        <p:txBody>
          <a:bodyPr/>
          <a:lstStyle/>
          <a:p>
            <a:pPr algn="ctr"/>
            <a:r>
              <a:rPr lang="en-US" sz="5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Allowance Method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7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389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8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679572"/>
            <a:ext cx="10961226" cy="1219074"/>
          </a:xfrm>
        </p:spPr>
        <p:txBody>
          <a:bodyPr/>
          <a:lstStyle/>
          <a:p>
            <a:pPr algn="ctr"/>
            <a:r>
              <a:rPr lang="en-US" sz="55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Contra-Asset Accounts</a:t>
            </a:r>
            <a:br>
              <a:rPr lang="en-US" sz="55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reduce the value of a related account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B7130E-AFFF-D4A7-15A4-B01C7C3234C9}"/>
              </a:ext>
            </a:extLst>
          </p:cNvPr>
          <p:cNvSpPr txBox="1"/>
          <p:nvPr/>
        </p:nvSpPr>
        <p:spPr>
          <a:xfrm>
            <a:off x="325677" y="2282489"/>
            <a:ext cx="1156419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>
              <a:spcBef>
                <a:spcPts val="300"/>
              </a:spcBef>
              <a:spcAft>
                <a:spcPts val="0"/>
              </a:spcAft>
              <a:tabLst>
                <a:tab pos="228600" algn="l"/>
                <a:tab pos="285750" algn="l"/>
              </a:tabLst>
            </a:pPr>
            <a:r>
              <a:rPr lang="en-US" sz="45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5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Depreciation lesson introduced a new contra-asset account called </a:t>
            </a:r>
          </a:p>
          <a:p>
            <a:pPr marR="0" lvl="0" algn="ctr">
              <a:spcBef>
                <a:spcPts val="300"/>
              </a:spcBef>
              <a:spcAft>
                <a:spcPts val="0"/>
              </a:spcAft>
              <a:tabLst>
                <a:tab pos="228600" algn="l"/>
                <a:tab pos="285750" algn="l"/>
              </a:tabLst>
            </a:pPr>
            <a:r>
              <a:rPr lang="en-US" sz="45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Accumulated Depreciation</a:t>
            </a:r>
          </a:p>
          <a:p>
            <a:pPr marR="0" lvl="0" algn="ctr">
              <a:spcBef>
                <a:spcPts val="300"/>
              </a:spcBef>
              <a:spcAft>
                <a:spcPts val="0"/>
              </a:spcAft>
              <a:tabLst>
                <a:tab pos="228600" algn="l"/>
                <a:tab pos="285750" algn="l"/>
              </a:tabLst>
            </a:pPr>
            <a:r>
              <a:rPr lang="en-US" sz="45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Equipment – A/D – Eqp =  Book Value of Eqp</a:t>
            </a:r>
          </a:p>
          <a:p>
            <a:pPr marR="0" lvl="0" algn="ctr">
              <a:spcBef>
                <a:spcPts val="300"/>
              </a:spcBef>
              <a:spcAft>
                <a:spcPts val="0"/>
              </a:spcAft>
              <a:tabLst>
                <a:tab pos="228600" algn="l"/>
                <a:tab pos="285750" algn="l"/>
              </a:tabLst>
            </a:pPr>
            <a:r>
              <a:rPr lang="en-US" sz="45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the same manner,</a:t>
            </a:r>
          </a:p>
          <a:p>
            <a:pPr marR="0" lvl="0" algn="ctr">
              <a:spcBef>
                <a:spcPts val="300"/>
              </a:spcBef>
              <a:spcAft>
                <a:spcPts val="0"/>
              </a:spcAft>
              <a:tabLst>
                <a:tab pos="228600" algn="l"/>
                <a:tab pos="285750" algn="l"/>
              </a:tabLst>
            </a:pPr>
            <a:r>
              <a:rPr lang="en-US" sz="45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Accts/Rec. – AUA = Book Value of A/R</a:t>
            </a:r>
            <a:endParaRPr lang="en-US" sz="4500" dirty="0">
              <a:solidFill>
                <a:srgbClr val="FF0000"/>
              </a:solidFill>
              <a:effectLst/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616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9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679572"/>
            <a:ext cx="10961226" cy="1219074"/>
          </a:xfrm>
        </p:spPr>
        <p:txBody>
          <a:bodyPr/>
          <a:lstStyle/>
          <a:p>
            <a:pPr algn="ctr"/>
            <a:r>
              <a:rPr lang="en-US" sz="5500" dirty="0">
                <a:solidFill>
                  <a:schemeClr val="bg1"/>
                </a:solidFill>
                <a:latin typeface="Trebuchet MS" panose="020B0603020202020204" pitchFamily="34" charset="0"/>
              </a:rPr>
              <a:t>Two options available </a:t>
            </a:r>
            <a:br>
              <a:rPr lang="en-US" sz="55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5500" dirty="0">
                <a:solidFill>
                  <a:schemeClr val="bg1"/>
                </a:solidFill>
                <a:latin typeface="Trebuchet MS" panose="020B0603020202020204" pitchFamily="34" charset="0"/>
              </a:rPr>
              <a:t>using the Allowance Method</a:t>
            </a:r>
            <a:endParaRPr lang="en-US" sz="3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B7130E-AFFF-D4A7-15A4-B01C7C3234C9}"/>
              </a:ext>
            </a:extLst>
          </p:cNvPr>
          <p:cNvSpPr txBox="1"/>
          <p:nvPr/>
        </p:nvSpPr>
        <p:spPr>
          <a:xfrm>
            <a:off x="325677" y="2282489"/>
            <a:ext cx="11564190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>
              <a:spcBef>
                <a:spcPts val="300"/>
              </a:spcBef>
              <a:spcAft>
                <a:spcPts val="0"/>
              </a:spcAft>
              <a:tabLst>
                <a:tab pos="228600" algn="l"/>
                <a:tab pos="285750" algn="l"/>
              </a:tabLst>
            </a:pPr>
            <a:r>
              <a:rPr lang="en-US" sz="45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Percentage of Sales method </a:t>
            </a:r>
            <a:r>
              <a:rPr lang="en-US" sz="45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(Guess)</a:t>
            </a:r>
          </a:p>
          <a:p>
            <a:pPr marR="0" lvl="0" algn="ctr">
              <a:spcBef>
                <a:spcPts val="300"/>
              </a:spcBef>
              <a:spcAft>
                <a:spcPts val="0"/>
              </a:spcAft>
              <a:tabLst>
                <a:tab pos="228600" algn="l"/>
                <a:tab pos="285750" algn="l"/>
              </a:tabLst>
            </a:pPr>
            <a:r>
              <a:rPr lang="en-US" sz="45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  <a:p>
            <a:pPr marR="0" lvl="0" algn="ctr">
              <a:spcBef>
                <a:spcPts val="300"/>
              </a:spcBef>
              <a:spcAft>
                <a:spcPts val="0"/>
              </a:spcAft>
              <a:tabLst>
                <a:tab pos="228600" algn="l"/>
                <a:tab pos="285750" algn="l"/>
              </a:tabLst>
            </a:pPr>
            <a:r>
              <a:rPr lang="en-US" sz="4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Aging of A/R method </a:t>
            </a:r>
            <a:r>
              <a:rPr lang="en-US" sz="45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(Better guess!)</a:t>
            </a:r>
          </a:p>
          <a:p>
            <a:pPr marR="0" lvl="0" algn="ctr">
              <a:spcBef>
                <a:spcPts val="300"/>
              </a:spcBef>
              <a:spcAft>
                <a:spcPts val="0"/>
              </a:spcAft>
              <a:tabLst>
                <a:tab pos="228600" algn="l"/>
                <a:tab pos="285750" algn="l"/>
              </a:tabLst>
            </a:pPr>
            <a:endParaRPr lang="en-US" sz="3800" dirty="0">
              <a:solidFill>
                <a:srgbClr val="FF0000"/>
              </a:solidFill>
              <a:effectLst/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ctr">
              <a:spcBef>
                <a:spcPts val="300"/>
              </a:spcBef>
              <a:spcAft>
                <a:spcPts val="0"/>
              </a:spcAft>
              <a:tabLst>
                <a:tab pos="228600" algn="l"/>
                <a:tab pos="285750" algn="l"/>
              </a:tabLst>
            </a:pPr>
            <a:r>
              <a:rPr lang="en-US" sz="35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Obviously, if a biz knew who wouldn’t pay what is owed, the biz. wouldn’t let them charge to begin with!</a:t>
            </a:r>
            <a:endParaRPr lang="en-US" sz="3500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617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17B316-2F3D-CCB4-92F2-5E2F8F103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81416" y="-40737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10</a:t>
            </a:fld>
            <a:endParaRPr lang="en-US" noProof="0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A947640E-BB30-76F7-E129-9CC8FCE91D02}"/>
              </a:ext>
            </a:extLst>
          </p:cNvPr>
          <p:cNvSpPr txBox="1">
            <a:spLocks/>
          </p:cNvSpPr>
          <p:nvPr/>
        </p:nvSpPr>
        <p:spPr bwMode="gray">
          <a:xfrm>
            <a:off x="677592" y="1145647"/>
            <a:ext cx="3948944" cy="45057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857250" algn="l"/>
              </a:tabLst>
            </a:pPr>
            <a:r>
              <a:rPr lang="en-US" sz="34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Percent of Sales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857250" algn="l"/>
              </a:tabLst>
            </a:pPr>
            <a:r>
              <a:rPr lang="en-US" sz="34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estimation method</a:t>
            </a:r>
            <a:endParaRPr lang="en-US" sz="3400" dirty="0">
              <a:solidFill>
                <a:srgbClr val="FF0000"/>
              </a:solidFill>
              <a:effectLst/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857250" algn="l"/>
              </a:tabLst>
            </a:pPr>
            <a:r>
              <a:rPr lang="en-US" sz="3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Calculated amount becomes the AJE:</a:t>
            </a:r>
          </a:p>
          <a:p>
            <a:pPr marR="0" lvl="0">
              <a:spcBef>
                <a:spcPts val="1000"/>
              </a:spcBef>
              <a:spcAft>
                <a:spcPts val="0"/>
              </a:spcAft>
              <a:tabLst>
                <a:tab pos="857250" algn="l"/>
              </a:tabLst>
            </a:pPr>
            <a:r>
              <a:rPr lang="en-US" sz="34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sz="3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Bad Debt Exp    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857250" algn="l"/>
              </a:tabLst>
            </a:pPr>
            <a:r>
              <a:rPr lang="en-US" sz="34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CR </a:t>
            </a:r>
            <a:r>
              <a:rPr lang="en-US" sz="3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AUA</a:t>
            </a:r>
          </a:p>
          <a:p>
            <a:pPr marR="0" lvl="0">
              <a:spcBef>
                <a:spcPts val="1000"/>
              </a:spcBef>
              <a:spcAft>
                <a:spcPts val="0"/>
              </a:spcAft>
              <a:tabLst>
                <a:tab pos="857250" algn="l"/>
              </a:tabLst>
            </a:pPr>
            <a:r>
              <a:rPr lang="en-US" sz="2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(add to the previous balance of AUA)</a:t>
            </a:r>
          </a:p>
        </p:txBody>
      </p:sp>
      <p:pic>
        <p:nvPicPr>
          <p:cNvPr id="4" name="Picture 3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C793465F-6313-6AED-577B-B383030C3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4077" y="296058"/>
            <a:ext cx="4714375" cy="620495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11FA3E1-311B-FEC4-72CC-BD5D95F32AEB}"/>
              </a:ext>
            </a:extLst>
          </p:cNvPr>
          <p:cNvSpPr txBox="1">
            <a:spLocks/>
          </p:cNvSpPr>
          <p:nvPr/>
        </p:nvSpPr>
        <p:spPr bwMode="gray">
          <a:xfrm>
            <a:off x="7769526" y="1277494"/>
            <a:ext cx="3948944" cy="45057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857250" algn="l"/>
              </a:tabLst>
            </a:pPr>
            <a:r>
              <a:rPr lang="en-US" sz="34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Aging of A/R </a:t>
            </a:r>
            <a:r>
              <a:rPr lang="en-US" sz="34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estimation</a:t>
            </a:r>
            <a:r>
              <a:rPr lang="en-US" sz="34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endParaRPr lang="en-US" sz="3400" dirty="0">
              <a:solidFill>
                <a:srgbClr val="FF0000"/>
              </a:solidFill>
              <a:effectLst/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857250" algn="l"/>
              </a:tabLst>
            </a:pPr>
            <a:r>
              <a:rPr lang="en-US" sz="3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Calculated amount becomes AUA’s ending balance:</a:t>
            </a:r>
          </a:p>
          <a:p>
            <a:pPr marR="0" lvl="0">
              <a:spcBef>
                <a:spcPts val="1000"/>
              </a:spcBef>
              <a:spcAft>
                <a:spcPts val="0"/>
              </a:spcAft>
              <a:tabLst>
                <a:tab pos="857250" algn="l"/>
              </a:tabLst>
            </a:pPr>
            <a:r>
              <a:rPr lang="en-US" sz="34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sz="3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Bad Debt Exp    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857250" algn="l"/>
              </a:tabLst>
            </a:pPr>
            <a:r>
              <a:rPr lang="en-US" sz="34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CR </a:t>
            </a:r>
            <a:r>
              <a:rPr lang="en-US" sz="3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AUA </a:t>
            </a:r>
          </a:p>
          <a:p>
            <a:pPr marR="0" lvl="0">
              <a:spcBef>
                <a:spcPts val="1000"/>
              </a:spcBef>
              <a:spcAft>
                <a:spcPts val="0"/>
              </a:spcAft>
              <a:tabLst>
                <a:tab pos="857250" algn="l"/>
              </a:tabLst>
            </a:pPr>
            <a:r>
              <a:rPr lang="en-US" sz="2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(AGING = ENDING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857250" algn="l"/>
              </a:tabLst>
            </a:pPr>
            <a:r>
              <a:rPr lang="en-US" sz="2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bal</a:t>
            </a:r>
            <a:r>
              <a:rPr lang="en-US" sz="2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ance of AUA)</a:t>
            </a:r>
          </a:p>
        </p:txBody>
      </p:sp>
    </p:spTree>
    <p:extLst>
      <p:ext uri="{BB962C8B-B14F-4D97-AF65-F5344CB8AC3E}">
        <p14:creationId xmlns:p14="http://schemas.microsoft.com/office/powerpoint/2010/main" val="2180138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E4F3B-D006-B392-BC0B-E044821D9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784" y="2287088"/>
            <a:ext cx="3980054" cy="2283824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Adjustment for </a:t>
            </a:r>
            <a:b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% of Sales </a:t>
            </a:r>
            <a:b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Method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486463-895B-926D-16D3-B2860611A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11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5B3A16A-CE2B-7413-48E0-E81865838022}"/>
              </a:ext>
            </a:extLst>
          </p:cNvPr>
          <p:cNvCxnSpPr>
            <a:cxnSpLocks/>
          </p:cNvCxnSpPr>
          <p:nvPr/>
        </p:nvCxnSpPr>
        <p:spPr>
          <a:xfrm flipV="1">
            <a:off x="7998185" y="1891807"/>
            <a:ext cx="68359" cy="420836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3B72116-93E2-86F6-97ED-0E8652853D14}"/>
              </a:ext>
            </a:extLst>
          </p:cNvPr>
          <p:cNvSpPr txBox="1"/>
          <p:nvPr/>
        </p:nvSpPr>
        <p:spPr>
          <a:xfrm>
            <a:off x="5780548" y="1278033"/>
            <a:ext cx="4571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Allow for </a:t>
            </a:r>
            <a:r>
              <a:rPr lang="en-US" sz="2800" b="1" dirty="0" err="1">
                <a:solidFill>
                  <a:schemeClr val="tx2"/>
                </a:solidFill>
                <a:latin typeface="Trebuchet MS" panose="020B0603020202020204" pitchFamily="34" charset="0"/>
              </a:rPr>
              <a:t>Uncoll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. Accts.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8B383C-99AF-D1B4-DB8D-E24FF46E12FC}"/>
              </a:ext>
            </a:extLst>
          </p:cNvPr>
          <p:cNvSpPr txBox="1"/>
          <p:nvPr/>
        </p:nvSpPr>
        <p:spPr>
          <a:xfrm>
            <a:off x="5022937" y="2015870"/>
            <a:ext cx="707385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        -         B+             </a:t>
            </a:r>
          </a:p>
          <a:p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                   125  B4 adj.</a:t>
            </a:r>
          </a:p>
          <a:p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(calc. amt is AJE)  + 750 adj. amt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                            (e.g.3% X 25,000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                 ______          Net Sales)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                   875 Ending Balance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                 ======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                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D8F6DBC-3C95-A655-8ED0-343306B1C374}"/>
              </a:ext>
            </a:extLst>
          </p:cNvPr>
          <p:cNvCxnSpPr>
            <a:cxnSpLocks/>
          </p:cNvCxnSpPr>
          <p:nvPr/>
        </p:nvCxnSpPr>
        <p:spPr>
          <a:xfrm>
            <a:off x="5899759" y="1897307"/>
            <a:ext cx="445278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571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E4F3B-D006-B392-BC0B-E044821D9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784" y="513575"/>
            <a:ext cx="3980054" cy="59035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Adjustment for </a:t>
            </a:r>
            <a:b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Aging of A/R</a:t>
            </a:r>
            <a:b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</a:rPr>
              <a:t>(since this method relates directly to A/R, it is a ‘better’ guess, so it becomes the ending balance.)</a:t>
            </a:r>
            <a:b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AGING-ENDING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486463-895B-926D-16D3-B2860611A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12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5B3A16A-CE2B-7413-48E0-E81865838022}"/>
              </a:ext>
            </a:extLst>
          </p:cNvPr>
          <p:cNvCxnSpPr>
            <a:cxnSpLocks/>
          </p:cNvCxnSpPr>
          <p:nvPr/>
        </p:nvCxnSpPr>
        <p:spPr>
          <a:xfrm flipV="1">
            <a:off x="7998185" y="1891807"/>
            <a:ext cx="68359" cy="420836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3B72116-93E2-86F6-97ED-0E8652853D14}"/>
              </a:ext>
            </a:extLst>
          </p:cNvPr>
          <p:cNvSpPr txBox="1"/>
          <p:nvPr/>
        </p:nvSpPr>
        <p:spPr>
          <a:xfrm>
            <a:off x="5780548" y="1278033"/>
            <a:ext cx="4571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Allow for </a:t>
            </a:r>
            <a:r>
              <a:rPr lang="en-US" sz="2800" b="1" dirty="0" err="1">
                <a:solidFill>
                  <a:schemeClr val="tx2"/>
                </a:solidFill>
                <a:latin typeface="Trebuchet MS" panose="020B0603020202020204" pitchFamily="34" charset="0"/>
              </a:rPr>
              <a:t>Uncoll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. Accts.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8B383C-99AF-D1B4-DB8D-E24FF46E12FC}"/>
              </a:ext>
            </a:extLst>
          </p:cNvPr>
          <p:cNvSpPr txBox="1"/>
          <p:nvPr/>
        </p:nvSpPr>
        <p:spPr>
          <a:xfrm>
            <a:off x="5010411" y="2015870"/>
            <a:ext cx="735277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        -           B+             </a:t>
            </a:r>
          </a:p>
          <a:p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                   125  B4 adj.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                              (</a:t>
            </a:r>
            <a:r>
              <a:rPr lang="en-US" sz="2800" b="1">
                <a:solidFill>
                  <a:schemeClr val="tx2"/>
                </a:solidFill>
                <a:latin typeface="Trebuchet MS" panose="020B0603020202020204" pitchFamily="34" charset="0"/>
              </a:rPr>
              <a:t>aging amt. 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of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                  + 625   $750 less 125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                              (3% of 25,000)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                 ______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(calc. amt is           875 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Ending Balance)   ======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                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D8F6DBC-3C95-A655-8ED0-343306B1C374}"/>
              </a:ext>
            </a:extLst>
          </p:cNvPr>
          <p:cNvCxnSpPr>
            <a:cxnSpLocks/>
          </p:cNvCxnSpPr>
          <p:nvPr/>
        </p:nvCxnSpPr>
        <p:spPr>
          <a:xfrm>
            <a:off x="5899759" y="1897307"/>
            <a:ext cx="445278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362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7B862-1467-7F7A-94BD-5B6161076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102" y="1421027"/>
            <a:ext cx="3438881" cy="3149885"/>
          </a:xfrm>
        </p:spPr>
        <p:txBody>
          <a:bodyPr/>
          <a:lstStyle/>
          <a:p>
            <a:r>
              <a:rPr lang="en-US" sz="5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Collecting Accounts previously written off</a:t>
            </a:r>
            <a:endParaRPr lang="en-US" sz="5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E5BA93-702C-4EA1-04FF-110A2332E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13</a:t>
            </a:fld>
            <a:endParaRPr lang="en-US" noProof="0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18559D7-B5F3-B268-58CD-95B7D2FF3C77}"/>
              </a:ext>
            </a:extLst>
          </p:cNvPr>
          <p:cNvSpPr txBox="1">
            <a:spLocks/>
          </p:cNvSpPr>
          <p:nvPr/>
        </p:nvSpPr>
        <p:spPr>
          <a:xfrm>
            <a:off x="5148647" y="1063416"/>
            <a:ext cx="7043353" cy="522617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If a customer comes back later and pays an account that had been written off previously</a:t>
            </a:r>
          </a:p>
          <a:p>
            <a:pPr marL="0" indent="0">
              <a:buNone/>
            </a:pPr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Simply reverse whatever entry you did to write it off:</a:t>
            </a:r>
          </a:p>
          <a:p>
            <a:pPr marL="0" indent="0">
              <a:buNone/>
            </a:pPr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For example, if you used</a:t>
            </a:r>
          </a:p>
          <a:p>
            <a:pPr marL="0" indent="0">
              <a:spcBef>
                <a:spcPts val="300"/>
              </a:spcBef>
              <a:buClr>
                <a:schemeClr val="tx2"/>
              </a:buClr>
              <a:buNone/>
              <a:tabLst>
                <a:tab pos="228600" algn="l"/>
              </a:tabLst>
            </a:pPr>
            <a:r>
              <a:rPr lang="en-US" sz="3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DIRECT WRITE-OFF method</a:t>
            </a:r>
          </a:p>
          <a:p>
            <a:pPr marL="0" indent="0">
              <a:spcBef>
                <a:spcPts val="300"/>
              </a:spcBef>
              <a:buClr>
                <a:schemeClr val="tx2"/>
              </a:buClr>
              <a:buNone/>
              <a:tabLst>
                <a:tab pos="228600" algn="l"/>
              </a:tabLst>
            </a:pPr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 Bad Debt Expense </a:t>
            </a:r>
            <a:r>
              <a:rPr lang="en-US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(or Uncollectible Accts Exp.)</a:t>
            </a:r>
            <a:endParaRPr lang="en-US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300"/>
              </a:spcBef>
              <a:buClr>
                <a:schemeClr val="tx2"/>
              </a:buClr>
              <a:buNone/>
              <a:tabLst>
                <a:tab pos="228600" algn="l"/>
                <a:tab pos="914400" algn="l"/>
                <a:tab pos="1143000" algn="l"/>
              </a:tabLst>
            </a:pPr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CR Accounts Receivable-Cust. Name</a:t>
            </a:r>
            <a:endParaRPr lang="en-US" sz="3000" b="1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0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789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7B862-1467-7F7A-94BD-5B6161076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102" y="1421027"/>
            <a:ext cx="3438881" cy="3149885"/>
          </a:xfrm>
        </p:spPr>
        <p:txBody>
          <a:bodyPr/>
          <a:lstStyle/>
          <a:p>
            <a:r>
              <a:rPr lang="en-US" sz="5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Collecting Accounts previously written off</a:t>
            </a:r>
            <a:endParaRPr lang="en-US" sz="5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E5BA93-702C-4EA1-04FF-110A2332E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0184" y="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14</a:t>
            </a:fld>
            <a:endParaRPr lang="en-US" noProof="0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18559D7-B5F3-B268-58CD-95B7D2FF3C77}"/>
              </a:ext>
            </a:extLst>
          </p:cNvPr>
          <p:cNvSpPr txBox="1">
            <a:spLocks/>
          </p:cNvSpPr>
          <p:nvPr/>
        </p:nvSpPr>
        <p:spPr>
          <a:xfrm>
            <a:off x="5362832" y="939848"/>
            <a:ext cx="6190735" cy="542388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None/>
            </a:pPr>
            <a:r>
              <a:rPr lang="en-US" sz="4000" dirty="0">
                <a:solidFill>
                  <a:schemeClr val="tx2"/>
                </a:solidFill>
                <a:latin typeface="Trebuchet MS" panose="020B0603020202020204" pitchFamily="34" charset="0"/>
              </a:rPr>
              <a:t>Then you do the opposite: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DR A/R – Cust. Name</a:t>
            </a:r>
            <a:endParaRPr lang="en-US" sz="4000" b="1" dirty="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None/>
              <a:tabLst>
                <a:tab pos="228600" algn="l"/>
              </a:tabLst>
            </a:pPr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CR Bad Debt Expense</a:t>
            </a:r>
          </a:p>
          <a:p>
            <a:pPr marL="0" marR="0" lvl="0" indent="0" algn="l">
              <a:spcBef>
                <a:spcPts val="1500"/>
              </a:spcBef>
              <a:spcAft>
                <a:spcPts val="0"/>
              </a:spcAft>
              <a:buClr>
                <a:schemeClr val="tx2"/>
              </a:buClr>
              <a:buNone/>
              <a:tabLst>
                <a:tab pos="228600" algn="l"/>
              </a:tabLst>
            </a:pPr>
            <a:r>
              <a:rPr lang="en-US" sz="40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record the receipt of cash normally…</a:t>
            </a: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None/>
              <a:tabLst>
                <a:tab pos="228600" algn="l"/>
              </a:tabLst>
            </a:pPr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 Cash</a:t>
            </a: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None/>
              <a:tabLst>
                <a:tab pos="228600" algn="l"/>
              </a:tabLst>
            </a:pPr>
            <a:r>
              <a:rPr lang="en-US" sz="4000" b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CR  A/R – Cust. Name</a:t>
            </a:r>
            <a:endParaRPr lang="en-US" sz="4000" dirty="0">
              <a:solidFill>
                <a:schemeClr val="tx2"/>
              </a:solidFill>
              <a:effectLst/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95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7B862-1467-7F7A-94BD-5B6161076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102" y="1421027"/>
            <a:ext cx="3438881" cy="3149885"/>
          </a:xfrm>
        </p:spPr>
        <p:txBody>
          <a:bodyPr/>
          <a:lstStyle/>
          <a:p>
            <a:r>
              <a:rPr lang="en-US" sz="5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Collecting Accounts previously written off</a:t>
            </a:r>
            <a:endParaRPr lang="en-US" sz="5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E5BA93-702C-4EA1-04FF-110A2332E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0184" y="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15</a:t>
            </a:fld>
            <a:endParaRPr lang="en-US" noProof="0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18559D7-B5F3-B268-58CD-95B7D2FF3C77}"/>
              </a:ext>
            </a:extLst>
          </p:cNvPr>
          <p:cNvSpPr txBox="1">
            <a:spLocks/>
          </p:cNvSpPr>
          <p:nvPr/>
        </p:nvSpPr>
        <p:spPr>
          <a:xfrm>
            <a:off x="5362832" y="939848"/>
            <a:ext cx="6499654" cy="600464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400" dirty="0">
                <a:solidFill>
                  <a:schemeClr val="tx2"/>
                </a:solidFill>
                <a:latin typeface="Trebuchet MS" panose="020B0603020202020204" pitchFamily="34" charset="0"/>
              </a:rPr>
              <a:t>Or, if you used</a:t>
            </a:r>
          </a:p>
          <a:p>
            <a:pPr marL="0" indent="0">
              <a:buNone/>
            </a:pPr>
            <a:endParaRPr lang="en-US" sz="34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None/>
              <a:tabLst>
                <a:tab pos="228600" algn="l"/>
              </a:tabLst>
            </a:pPr>
            <a:r>
              <a:rPr lang="en-US" sz="36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ALLOWANCE METHOD</a:t>
            </a:r>
            <a:r>
              <a:rPr lang="en-US" sz="3600" b="1" dirty="0">
                <a:solidFill>
                  <a:srgbClr val="FF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None/>
              <a:tabLst>
                <a:tab pos="228600" algn="l"/>
              </a:tabLst>
            </a:pP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you previously</a:t>
            </a: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None/>
              <a:tabLst>
                <a:tab pos="228600" algn="l"/>
              </a:tabLst>
            </a:pPr>
            <a:endParaRPr lang="en-US" sz="3600" b="1" dirty="0">
              <a:solidFill>
                <a:schemeClr val="tx2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Clr>
                <a:schemeClr val="tx2"/>
              </a:buClr>
              <a:buNone/>
              <a:tabLst>
                <a:tab pos="228600" algn="l"/>
              </a:tabLst>
            </a:pP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 AUA </a:t>
            </a:r>
            <a:r>
              <a:rPr lang="en-US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(Allowance for Uncollectible Accounts)</a:t>
            </a:r>
          </a:p>
          <a:p>
            <a:pPr marL="0" marR="0" lvl="0" indent="0" algn="l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tabLst>
                <a:tab pos="228600" algn="l"/>
              </a:tabLst>
            </a:pPr>
            <a:r>
              <a:rPr lang="en-US" sz="36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CR A/R – Cust. Name</a:t>
            </a:r>
            <a:endParaRPr lang="en-US" sz="3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870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7B862-1467-7F7A-94BD-5B6161076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102" y="1421027"/>
            <a:ext cx="3438881" cy="3149885"/>
          </a:xfrm>
        </p:spPr>
        <p:txBody>
          <a:bodyPr/>
          <a:lstStyle/>
          <a:p>
            <a:r>
              <a:rPr lang="en-US" sz="5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Collecting Accounts previously written off</a:t>
            </a:r>
            <a:endParaRPr lang="en-US" sz="5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E5BA93-702C-4EA1-04FF-110A2332E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0184" y="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16</a:t>
            </a:fld>
            <a:endParaRPr lang="en-US" noProof="0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18559D7-B5F3-B268-58CD-95B7D2FF3C77}"/>
              </a:ext>
            </a:extLst>
          </p:cNvPr>
          <p:cNvSpPr txBox="1">
            <a:spLocks/>
          </p:cNvSpPr>
          <p:nvPr/>
        </p:nvSpPr>
        <p:spPr>
          <a:xfrm>
            <a:off x="5078628" y="939848"/>
            <a:ext cx="6474940" cy="542388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None/>
            </a:pPr>
            <a:r>
              <a:rPr lang="en-US" sz="4000" dirty="0">
                <a:solidFill>
                  <a:schemeClr val="tx2"/>
                </a:solidFill>
                <a:latin typeface="Trebuchet MS" panose="020B0603020202020204" pitchFamily="34" charset="0"/>
              </a:rPr>
              <a:t>Then you do the opposite: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DR A/R – Cust. Name</a:t>
            </a:r>
            <a:endParaRPr lang="en-US" sz="4000" b="1" dirty="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Clr>
                <a:schemeClr val="tx2"/>
              </a:buClr>
              <a:buNone/>
              <a:tabLst>
                <a:tab pos="228600" algn="l"/>
              </a:tabLst>
            </a:pPr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CR AUA </a:t>
            </a:r>
            <a:r>
              <a:rPr lang="en-US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(Allowance for Uncollectible Accts)</a:t>
            </a: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None/>
              <a:tabLst>
                <a:tab pos="228600" algn="l"/>
              </a:tabLst>
            </a:pPr>
            <a:endParaRPr lang="en-US" sz="4000" b="1" dirty="0">
              <a:solidFill>
                <a:schemeClr val="tx2"/>
              </a:solidFill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>
              <a:spcBef>
                <a:spcPts val="1500"/>
              </a:spcBef>
              <a:spcAft>
                <a:spcPts val="0"/>
              </a:spcAft>
              <a:buClr>
                <a:schemeClr val="tx2"/>
              </a:buClr>
              <a:buNone/>
              <a:tabLst>
                <a:tab pos="228600" algn="l"/>
              </a:tabLst>
            </a:pPr>
            <a:r>
              <a:rPr lang="en-US" sz="40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record the receipt of cash normally…</a:t>
            </a: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None/>
              <a:tabLst>
                <a:tab pos="228600" algn="l"/>
              </a:tabLst>
            </a:pPr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 Cash</a:t>
            </a: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None/>
              <a:tabLst>
                <a:tab pos="228600" algn="l"/>
              </a:tabLst>
            </a:pPr>
            <a:r>
              <a:rPr lang="en-US" sz="4000" b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CR  A/R – Cust. Name</a:t>
            </a:r>
            <a:endParaRPr lang="en-US" sz="4000" dirty="0">
              <a:solidFill>
                <a:schemeClr val="tx2"/>
              </a:solidFill>
              <a:effectLst/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742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89" y="718822"/>
            <a:ext cx="6656429" cy="1534054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The </a:t>
            </a:r>
            <a:r>
              <a:rPr lang="en-US" sz="2400" u="sng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Allowance Method</a:t>
            </a: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of computing uncollectible accounts is an application of the </a:t>
            </a:r>
            <a:r>
              <a:rPr lang="en-US" sz="2400" u="sng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Matching Principle</a:t>
            </a: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(estimating this year’s losses against this year’s revenue </a:t>
            </a:r>
            <a:endParaRPr lang="en-US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2368169"/>
            <a:ext cx="6656426" cy="1240003"/>
          </a:xfrm>
        </p:spPr>
        <p:txBody>
          <a:bodyPr>
            <a:noAutofit/>
          </a:bodyPr>
          <a:lstStyle/>
          <a:p>
            <a:pPr marL="0" marR="0" lvl="2" indent="0">
              <a:spcBef>
                <a:spcPts val="200"/>
              </a:spcBef>
              <a:spcAft>
                <a:spcPts val="0"/>
              </a:spcAft>
              <a:buNone/>
              <a:tabLst>
                <a:tab pos="228600" algn="l"/>
              </a:tabLst>
            </a:pP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u="sng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Allowance Method</a:t>
            </a:r>
            <a:r>
              <a:rPr lang="en-US" sz="2400" u="sng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reports a Bal. Sheet amount that the biz expects to collect (an application of the </a:t>
            </a:r>
            <a:r>
              <a:rPr lang="en-US" sz="2400" u="sng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Conservatism</a:t>
            </a: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principle)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89" y="3798847"/>
            <a:ext cx="6656426" cy="1572360"/>
          </a:xfrm>
        </p:spPr>
        <p:txBody>
          <a:bodyPr>
            <a:noAutofit/>
          </a:bodyPr>
          <a:lstStyle/>
          <a:p>
            <a:pPr marL="61913" marR="0" lvl="2" indent="0">
              <a:spcBef>
                <a:spcPts val="200"/>
              </a:spcBef>
              <a:spcAft>
                <a:spcPts val="0"/>
              </a:spcAft>
              <a:buNone/>
              <a:tabLst>
                <a:tab pos="228600" algn="l"/>
              </a:tabLst>
            </a:pPr>
            <a:r>
              <a:rPr lang="en-US" sz="2400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Book value of A/R does not change when writing off an account using the allowance method</a:t>
            </a: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because the same amount is deducted from both the asset and contra.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529831"/>
            <a:ext cx="6656426" cy="881198"/>
          </a:xfrm>
        </p:spPr>
        <p:txBody>
          <a:bodyPr>
            <a:noAutofit/>
          </a:bodyPr>
          <a:lstStyle/>
          <a:p>
            <a:pPr marR="0" lvl="0">
              <a:spcBef>
                <a:spcPts val="30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Before selling on credit, businesses should investigate customers’ credit ratings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17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B29ABE8F-EA34-3AD2-D247-0E17C1143271}"/>
              </a:ext>
            </a:extLst>
          </p:cNvPr>
          <p:cNvSpPr txBox="1">
            <a:spLocks/>
          </p:cNvSpPr>
          <p:nvPr/>
        </p:nvSpPr>
        <p:spPr bwMode="gray">
          <a:xfrm>
            <a:off x="961366" y="2387702"/>
            <a:ext cx="3438881" cy="2283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Other Facts about </a:t>
            </a:r>
          </a:p>
          <a:p>
            <a:r>
              <a:rPr lang="en-US" sz="5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Bad Debts</a:t>
            </a:r>
          </a:p>
        </p:txBody>
      </p:sp>
    </p:spTree>
    <p:extLst>
      <p:ext uri="{BB962C8B-B14F-4D97-AF65-F5344CB8AC3E}">
        <p14:creationId xmlns:p14="http://schemas.microsoft.com/office/powerpoint/2010/main" val="3768359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18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500" dirty="0"/>
              <a:t>      SUCCESS!</a:t>
            </a:r>
          </a:p>
        </p:txBody>
      </p:sp>
      <p:pic>
        <p:nvPicPr>
          <p:cNvPr id="13314" name="Picture 2" descr="Check Mark Green | Great PowerPoint ClipArt for Presentations -  PresenterMedia.com">
            <a:extLst>
              <a:ext uri="{FF2B5EF4-FFF2-40B4-BE49-F238E27FC236}">
                <a16:creationId xmlns:a16="http://schemas.microsoft.com/office/drawing/2014/main" id="{CD36D335-45A7-E119-10BB-C634F7C88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297">
            <a:off x="3592873" y="2567969"/>
            <a:ext cx="4843521" cy="477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6952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70D0EAE-52CD-493E-A174-3A7CD0E9C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83CA34-C6E2-49BA-ACFF-78ADEC0C28FA}">
  <ds:schemaRefs>
    <ds:schemaRef ds:uri="http://purl.org/dc/terms/"/>
    <ds:schemaRef ds:uri="http://purl.org/dc/elements/1.1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71af3243-3dd4-4a8d-8c0d-dd76da1f02a5"/>
    <ds:schemaRef ds:uri="http://www.w3.org/XML/1998/namespace"/>
    <ds:schemaRef ds:uri="http://schemas.microsoft.com/office/2006/documentManagement/types"/>
    <ds:schemaRef ds:uri="16c05727-aa75-4e4a-9b5f-8a80a11658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84931</TotalTime>
  <Words>893</Words>
  <Application>Microsoft Office PowerPoint</Application>
  <PresentationFormat>Widescreen</PresentationFormat>
  <Paragraphs>141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Century Gothic</vt:lpstr>
      <vt:lpstr>Trebuchet MS</vt:lpstr>
      <vt:lpstr>Wingdings 3</vt:lpstr>
      <vt:lpstr>Ion Boardroom</vt:lpstr>
      <vt:lpstr>UIL Accounting   Regional Concept #2 Writing Off Bad Debts </vt:lpstr>
      <vt:lpstr>Accounts Receivable</vt:lpstr>
      <vt:lpstr>Bad Debts a/k/a uncollectible accounts or doubtful accts </vt:lpstr>
      <vt:lpstr>Two methods of accounting  for bad debts</vt:lpstr>
      <vt:lpstr>The AJE depends on which of the two methods is used </vt:lpstr>
      <vt:lpstr>Direct  Write-Off Method</vt:lpstr>
      <vt:lpstr>Allowance Method</vt:lpstr>
      <vt:lpstr>Contra-Asset Accounts reduce the value of a related account</vt:lpstr>
      <vt:lpstr>Two options available  using the Allowance Method</vt:lpstr>
      <vt:lpstr>PowerPoint Presentation</vt:lpstr>
      <vt:lpstr>Adjustment for  % of Sales  Method</vt:lpstr>
      <vt:lpstr>Adjustment for  Aging of A/R (since this method relates directly to A/R, it is a ‘better’ guess, so it becomes the ending balance.) AGING-ENDING</vt:lpstr>
      <vt:lpstr>Collecting Accounts previously written off</vt:lpstr>
      <vt:lpstr>Collecting Accounts previously written off</vt:lpstr>
      <vt:lpstr>Collecting Accounts previously written off</vt:lpstr>
      <vt:lpstr>Collecting Accounts previously written off</vt:lpstr>
      <vt:lpstr>PowerPoint Presentation</vt:lpstr>
      <vt:lpstr>      SUCCESS!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Bad Debts</dc:title>
  <dc:creator>Kay Whitton</dc:creator>
  <cp:lastModifiedBy>Kay Whitton</cp:lastModifiedBy>
  <cp:revision>76</cp:revision>
  <dcterms:created xsi:type="dcterms:W3CDTF">2023-06-10T02:30:28Z</dcterms:created>
  <dcterms:modified xsi:type="dcterms:W3CDTF">2024-04-25T16:49:06Z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