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  <p:sldMasterId id="2147483867" r:id="rId5"/>
  </p:sldMasterIdLst>
  <p:notesMasterIdLst>
    <p:notesMasterId r:id="rId25"/>
  </p:notesMasterIdLst>
  <p:handoutMasterIdLst>
    <p:handoutMasterId r:id="rId26"/>
  </p:handoutMasterIdLst>
  <p:sldIdLst>
    <p:sldId id="256" r:id="rId6"/>
    <p:sldId id="362" r:id="rId7"/>
    <p:sldId id="363" r:id="rId8"/>
    <p:sldId id="364" r:id="rId9"/>
    <p:sldId id="388" r:id="rId10"/>
    <p:sldId id="373" r:id="rId11"/>
    <p:sldId id="343" r:id="rId12"/>
    <p:sldId id="378" r:id="rId13"/>
    <p:sldId id="389" r:id="rId14"/>
    <p:sldId id="379" r:id="rId15"/>
    <p:sldId id="391" r:id="rId16"/>
    <p:sldId id="392" r:id="rId17"/>
    <p:sldId id="390" r:id="rId18"/>
    <p:sldId id="387" r:id="rId19"/>
    <p:sldId id="393" r:id="rId20"/>
    <p:sldId id="394" r:id="rId21"/>
    <p:sldId id="351" r:id="rId22"/>
    <p:sldId id="396" r:id="rId23"/>
    <p:sldId id="39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6" autoAdjust="0"/>
    <p:restoredTop sz="92508" autoAdjust="0"/>
  </p:normalViewPr>
  <p:slideViewPr>
    <p:cSldViewPr snapToGrid="0">
      <p:cViewPr varScale="1">
        <p:scale>
          <a:sx n="96" d="100"/>
          <a:sy n="96" d="100"/>
        </p:scale>
        <p:origin x="21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8FAAA-DEB3-8640-B309-E0F5C6D719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54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6/24/2025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40146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767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16774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080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221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860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0660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31606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00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719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74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6/24/2025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F0FB6EF-BDBC-EF42-9B62-9C8C94E019B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7CF6CE0-0610-BB49-A61A-04FD7747882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2892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598691"/>
            <a:ext cx="8825658" cy="2677648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UIL Accounting</a:t>
            </a:r>
            <a:br>
              <a:rPr lang="en-US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Game Plan for </a:t>
            </a:r>
            <a:br>
              <a:rPr lang="en-US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b="1" dirty="0" smtClean="0">
                <a:latin typeface="Trebuchet MS" panose="020B0603020202020204" pitchFamily="34" charset="0"/>
              </a:rPr>
              <a:t>Accounting </a:t>
            </a:r>
            <a:r>
              <a:rPr lang="en-US" b="1" dirty="0">
                <a:latin typeface="Trebuchet MS" panose="020B0603020202020204" pitchFamily="34" charset="0"/>
              </a:rPr>
              <a:t>Rocks! </a:t>
            </a: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 </a:t>
            </a:r>
          </a:p>
          <a:p>
            <a:r>
              <a:rPr lang="en-US" sz="2400" dirty="0">
                <a:latin typeface="Trebuchet MS" panose="020B0603020202020204" pitchFamily="34" charset="0"/>
              </a:rPr>
              <a:t>state contest director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AB9F3F74-18CB-9F35-7E09-7901EDD5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112" y="1158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white sign with a dome&#10;&#10;Description automatically generated">
            <a:extLst>
              <a:ext uri="{FF2B5EF4-FFF2-40B4-BE49-F238E27FC236}">
                <a16:creationId xmlns:a16="http://schemas.microsoft.com/office/drawing/2014/main" id="{546D4EDD-EE33-C9FD-9D8F-4F739E5D95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5894"/>
          <a:stretch>
            <a:fillRect/>
          </a:stretch>
        </p:blipFill>
        <p:spPr>
          <a:xfrm>
            <a:off x="20" y="10"/>
            <a:ext cx="12191980" cy="3549201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pic>
        <p:nvPicPr>
          <p:cNvPr id="2" name="Content Placeholder 4" descr="A blue sign with text&#10;&#10;AI-generated content may be incorrect.">
            <a:extLst>
              <a:ext uri="{FF2B5EF4-FFF2-40B4-BE49-F238E27FC236}">
                <a16:creationId xmlns:a16="http://schemas.microsoft.com/office/drawing/2014/main" id="{A22868F9-C2DA-9525-C66D-4B62292DE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46" y="6132293"/>
            <a:ext cx="3055050" cy="5325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9A251E5-F68C-74EF-638E-05D7CED9099E}"/>
              </a:ext>
            </a:extLst>
          </p:cNvPr>
          <p:cNvSpPr/>
          <p:nvPr/>
        </p:nvSpPr>
        <p:spPr>
          <a:xfrm>
            <a:off x="2164301" y="6054189"/>
            <a:ext cx="141174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665CFB-53F7-4552-A307-03B6F19FE463}"/>
              </a:ext>
            </a:extLst>
          </p:cNvPr>
          <p:cNvSpPr txBox="1"/>
          <p:nvPr/>
        </p:nvSpPr>
        <p:spPr>
          <a:xfrm>
            <a:off x="742014" y="2319625"/>
            <a:ext cx="6274606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Register your attendance.</a:t>
            </a:r>
          </a:p>
          <a:p>
            <a:pPr algn="ctr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Complete this form for EACH session you attend today. </a:t>
            </a:r>
          </a:p>
          <a:p>
            <a:pPr algn="ctr"/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Session numbers are listed in schedule before titles.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257B78-3335-DBEA-46C6-1E307ABB0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8614" y="3448022"/>
            <a:ext cx="3990866" cy="29505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D59043-4302-116F-2068-76E247382937}"/>
              </a:ext>
            </a:extLst>
          </p:cNvPr>
          <p:cNvSpPr/>
          <p:nvPr/>
        </p:nvSpPr>
        <p:spPr>
          <a:xfrm>
            <a:off x="8090181" y="6145447"/>
            <a:ext cx="3247598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SCAN FOR ATTENDANCE CREDIT</a:t>
            </a:r>
          </a:p>
        </p:txBody>
      </p:sp>
    </p:spTree>
    <p:extLst>
      <p:ext uri="{BB962C8B-B14F-4D97-AF65-F5344CB8AC3E}">
        <p14:creationId xmlns:p14="http://schemas.microsoft.com/office/powerpoint/2010/main" val="389380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E5B0D8-E008-4FF4-8803-9816BD5F6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67" y="-936470"/>
            <a:ext cx="11313041" cy="874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phone&#10;&#10;AI-generated content may be incorrect.">
            <a:extLst>
              <a:ext uri="{FF2B5EF4-FFF2-40B4-BE49-F238E27FC236}">
                <a16:creationId xmlns:a16="http://schemas.microsoft.com/office/drawing/2014/main" id="{AB8BDE02-0AE9-E45A-659F-9510C4D306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3672" b="19753"/>
          <a:stretch>
            <a:fillRect/>
          </a:stretch>
        </p:blipFill>
        <p:spPr>
          <a:xfrm>
            <a:off x="720009" y="1696427"/>
            <a:ext cx="2944814" cy="4929508"/>
          </a:xfrm>
          <a:ln>
            <a:solidFill>
              <a:schemeClr val="accent1"/>
            </a:solidFill>
          </a:ln>
        </p:spPr>
      </p:pic>
      <p:pic>
        <p:nvPicPr>
          <p:cNvPr id="7" name="Picture 6" descr="A screenshot of a phone&#10;&#10;AI-generated content may be incorrect.">
            <a:extLst>
              <a:ext uri="{FF2B5EF4-FFF2-40B4-BE49-F238E27FC236}">
                <a16:creationId xmlns:a16="http://schemas.microsoft.com/office/drawing/2014/main" id="{6A782D70-CD36-E85F-1B5B-F6CBC81FE9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7306"/>
          <a:stretch>
            <a:fillRect/>
          </a:stretch>
        </p:blipFill>
        <p:spPr>
          <a:xfrm>
            <a:off x="8544845" y="1696427"/>
            <a:ext cx="2782897" cy="4678710"/>
          </a:xfrm>
          <a:prstGeom prst="rect">
            <a:avLst/>
          </a:prstGeom>
        </p:spPr>
      </p:pic>
      <p:pic>
        <p:nvPicPr>
          <p:cNvPr id="32" name="Picture 31" descr="A screenshot of a sports schedule&#10;&#10;AI-generated content may be incorrect.">
            <a:extLst>
              <a:ext uri="{FF2B5EF4-FFF2-40B4-BE49-F238E27FC236}">
                <a16:creationId xmlns:a16="http://schemas.microsoft.com/office/drawing/2014/main" id="{D014AEF4-2F5C-8CA0-8970-89056E9E4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6245" y="1696427"/>
            <a:ext cx="3197178" cy="4730576"/>
          </a:xfrm>
          <a:prstGeom prst="rect">
            <a:avLst/>
          </a:prstGeom>
        </p:spPr>
      </p:pic>
      <p:grpSp>
        <p:nvGrpSpPr>
          <p:cNvPr id="145" name="Group 144">
            <a:extLst>
              <a:ext uri="{FF2B5EF4-FFF2-40B4-BE49-F238E27FC236}">
                <a16:creationId xmlns:a16="http://schemas.microsoft.com/office/drawing/2014/main" id="{0919DDCC-6F32-10A2-6880-07F7CB55C4CA}"/>
              </a:ext>
            </a:extLst>
          </p:cNvPr>
          <p:cNvGrpSpPr/>
          <p:nvPr/>
        </p:nvGrpSpPr>
        <p:grpSpPr>
          <a:xfrm>
            <a:off x="-21266" y="44777"/>
            <a:ext cx="12192001" cy="1080671"/>
            <a:chOff x="0" y="5775074"/>
            <a:chExt cx="12192001" cy="1080671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FAA0AA42-2503-044B-9E94-3BD67C5A0F38}"/>
                </a:ext>
              </a:extLst>
            </p:cNvPr>
            <p:cNvSpPr/>
            <p:nvPr/>
          </p:nvSpPr>
          <p:spPr>
            <a:xfrm>
              <a:off x="1" y="5920413"/>
              <a:ext cx="12192000" cy="9350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09DFB85-88E8-833B-0DCF-B7EDC00E5081}"/>
                </a:ext>
              </a:extLst>
            </p:cNvPr>
            <p:cNvSpPr txBox="1"/>
            <p:nvPr/>
          </p:nvSpPr>
          <p:spPr>
            <a:xfrm>
              <a:off x="3964681" y="5920413"/>
              <a:ext cx="76288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UIL STATE APP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7" name="Picture 36" descr="A logo with a map and a star&#10;&#10;AI-generated content may be incorrect.">
              <a:extLst>
                <a:ext uri="{FF2B5EF4-FFF2-40B4-BE49-F238E27FC236}">
                  <a16:creationId xmlns:a16="http://schemas.microsoft.com/office/drawing/2014/main" id="{E8186A0D-C18E-5C09-D399-25B6C9304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5776283"/>
              <a:ext cx="1058863" cy="1079147"/>
            </a:xfrm>
            <a:prstGeom prst="rect">
              <a:avLst/>
            </a:prstGeom>
          </p:spPr>
        </p:pic>
        <p:pic>
          <p:nvPicPr>
            <p:cNvPr id="39" name="Picture 38" descr="A close up of a logo&#10;&#10;AI-generated content may be incorrect.">
              <a:extLst>
                <a:ext uri="{FF2B5EF4-FFF2-40B4-BE49-F238E27FC236}">
                  <a16:creationId xmlns:a16="http://schemas.microsoft.com/office/drawing/2014/main" id="{E3B324FC-8897-13F3-F40A-91AEA6C09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1874" y="5775074"/>
              <a:ext cx="2714753" cy="648522"/>
            </a:xfrm>
            <a:prstGeom prst="rect">
              <a:avLst/>
            </a:prstGeom>
          </p:spPr>
        </p:pic>
        <p:pic>
          <p:nvPicPr>
            <p:cNvPr id="88" name="Picture 87" descr="A white background with black and white clouds&#10;&#10;AI-generated content may be incorrect.">
              <a:extLst>
                <a:ext uri="{FF2B5EF4-FFF2-40B4-BE49-F238E27FC236}">
                  <a16:creationId xmlns:a16="http://schemas.microsoft.com/office/drawing/2014/main" id="{7DBCC4AE-995F-B5CA-CDED-FE8ED56BB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28827" y="6406190"/>
              <a:ext cx="2717800" cy="449555"/>
            </a:xfrm>
            <a:prstGeom prst="rect">
              <a:avLst/>
            </a:prstGeom>
          </p:spPr>
        </p:pic>
      </p:grp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B85FECA2-12F2-9AB8-56EB-E141827EA12B}"/>
              </a:ext>
            </a:extLst>
          </p:cNvPr>
          <p:cNvCxnSpPr>
            <a:cxnSpLocks/>
          </p:cNvCxnSpPr>
          <p:nvPr/>
        </p:nvCxnSpPr>
        <p:spPr>
          <a:xfrm>
            <a:off x="149317" y="1224486"/>
            <a:ext cx="562041" cy="502465"/>
          </a:xfrm>
          <a:prstGeom prst="straightConnector1">
            <a:avLst/>
          </a:prstGeom>
          <a:ln w="857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48FED858-0F1F-9990-77F3-BA0CABD25281}"/>
              </a:ext>
            </a:extLst>
          </p:cNvPr>
          <p:cNvCxnSpPr>
            <a:cxnSpLocks/>
          </p:cNvCxnSpPr>
          <p:nvPr/>
        </p:nvCxnSpPr>
        <p:spPr>
          <a:xfrm>
            <a:off x="3943414" y="2294020"/>
            <a:ext cx="562041" cy="502465"/>
          </a:xfrm>
          <a:prstGeom prst="straightConnector1">
            <a:avLst/>
          </a:prstGeom>
          <a:ln w="857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9" name="Picture 148" descr="A blue and white sign with a dome&#10;&#10;Description automatically generated">
            <a:extLst>
              <a:ext uri="{FF2B5EF4-FFF2-40B4-BE49-F238E27FC236}">
                <a16:creationId xmlns:a16="http://schemas.microsoft.com/office/drawing/2014/main" id="{8AAA542B-5091-10DD-D928-0B4914CFA23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9013" t="16705" b="-11151"/>
          <a:stretch>
            <a:fillRect/>
          </a:stretch>
        </p:blipFill>
        <p:spPr>
          <a:xfrm>
            <a:off x="11029776" y="0"/>
            <a:ext cx="1174256" cy="1455821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Donut 2">
            <a:extLst>
              <a:ext uri="{FF2B5EF4-FFF2-40B4-BE49-F238E27FC236}">
                <a16:creationId xmlns:a16="http://schemas.microsoft.com/office/drawing/2014/main" id="{D0378ACB-BC37-8E2A-8E32-0B1DAEECEB95}"/>
              </a:ext>
            </a:extLst>
          </p:cNvPr>
          <p:cNvSpPr/>
          <p:nvPr/>
        </p:nvSpPr>
        <p:spPr>
          <a:xfrm>
            <a:off x="711358" y="1564886"/>
            <a:ext cx="452424" cy="502465"/>
          </a:xfrm>
          <a:prstGeom prst="donut">
            <a:avLst>
              <a:gd name="adj" fmla="val 679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E73A2C-BDBE-B926-A46B-211C3F23FAE9}"/>
              </a:ext>
            </a:extLst>
          </p:cNvPr>
          <p:cNvSpPr txBox="1"/>
          <p:nvPr/>
        </p:nvSpPr>
        <p:spPr>
          <a:xfrm>
            <a:off x="8708673" y="282448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b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 Conference</a:t>
            </a:r>
            <a:endParaRPr lang="en-US" dirty="0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2F8E7215-B164-CBF5-F88D-F1BCC52CB864}"/>
              </a:ext>
            </a:extLst>
          </p:cNvPr>
          <p:cNvSpPr/>
          <p:nvPr/>
        </p:nvSpPr>
        <p:spPr>
          <a:xfrm>
            <a:off x="8144540" y="2294019"/>
            <a:ext cx="400305" cy="2867553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3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200" b="1" dirty="0" smtClean="0">
                <a:latin typeface="Trebuchet MS" panose="020B0603020202020204" pitchFamily="34" charset="0"/>
              </a:rPr>
              <a:t>Accounting Rocks</a:t>
            </a:r>
            <a:r>
              <a:rPr lang="en-US" sz="4200" b="1" dirty="0">
                <a:latin typeface="Trebuchet MS" panose="020B0603020202020204" pitchFamily="34" charset="0"/>
              </a:rPr>
              <a:t>!</a:t>
            </a:r>
            <a:endParaRPr lang="en-US" sz="4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5</a:t>
            </a:fld>
            <a:endParaRPr lang="en-US" noProof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240" y="2506980"/>
            <a:ext cx="8686800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9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48730" y="10141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6</a:t>
            </a:fld>
            <a:endParaRPr lang="en-US" noProof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53907" y="978011"/>
            <a:ext cx="3059953" cy="1753262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 smtClean="0">
                <a:latin typeface="Trebuchet MS" panose="020B0603020202020204" pitchFamily="34" charset="0"/>
              </a:rPr>
              <a:t>So many files…</a:t>
            </a:r>
            <a:endParaRPr lang="en-US" sz="4500" b="1" dirty="0"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54624" y="5429047"/>
            <a:ext cx="25488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AccountingRocks.net</a:t>
            </a:r>
            <a:endParaRPr lang="en-US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694" y="1441872"/>
            <a:ext cx="7322486" cy="453208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gray">
          <a:xfrm>
            <a:off x="1153907" y="3118238"/>
            <a:ext cx="3059953" cy="1477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b="1" dirty="0" smtClean="0">
                <a:latin typeface="Trebuchet MS" panose="020B0603020202020204" pitchFamily="34" charset="0"/>
              </a:rPr>
              <a:t>Where do we begin?</a:t>
            </a:r>
            <a:endParaRPr lang="en-US" sz="45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33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6350" y="8998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82" y="295729"/>
            <a:ext cx="8761413" cy="2003583"/>
          </a:xfrm>
        </p:spPr>
        <p:txBody>
          <a:bodyPr/>
          <a:lstStyle/>
          <a:p>
            <a:pPr algn="ctr"/>
            <a:r>
              <a:rPr lang="en-US" sz="6000" b="1" dirty="0"/>
              <a:t> Accounting Cycle</a:t>
            </a:r>
            <a:br>
              <a:rPr lang="en-US" sz="6000" b="1" dirty="0"/>
            </a:br>
            <a:r>
              <a:rPr lang="en-US" sz="6000" b="1" dirty="0"/>
              <a:t>C-A-R-P-T-W-F-A-C-T-R</a:t>
            </a:r>
            <a:endParaRPr lang="en-US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A92EE7-FE1E-76E2-E1BF-4AE15A30FDAA}"/>
              </a:ext>
            </a:extLst>
          </p:cNvPr>
          <p:cNvSpPr txBox="1"/>
          <p:nvPr/>
        </p:nvSpPr>
        <p:spPr>
          <a:xfrm>
            <a:off x="362857" y="3012112"/>
            <a:ext cx="599440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C</a:t>
            </a:r>
            <a:r>
              <a:rPr lang="en-US" sz="3000" b="1" dirty="0"/>
              <a:t> – Collect source documents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A</a:t>
            </a:r>
            <a:r>
              <a:rPr lang="en-US" sz="3000" b="1" dirty="0"/>
              <a:t> – Analyze into Drs and </a:t>
            </a:r>
            <a:r>
              <a:rPr lang="en-US" sz="3000" b="1" dirty="0" err="1"/>
              <a:t>Crs</a:t>
            </a:r>
            <a:endParaRPr lang="en-US" sz="3000" b="1" dirty="0"/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R</a:t>
            </a:r>
            <a:r>
              <a:rPr lang="en-US" sz="3000" b="1" dirty="0"/>
              <a:t> –  Record in Journal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P</a:t>
            </a:r>
            <a:r>
              <a:rPr lang="en-US" sz="3000" b="1" dirty="0"/>
              <a:t> –  Post to General Ledger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T</a:t>
            </a:r>
            <a:r>
              <a:rPr lang="en-US" sz="3000" b="1" dirty="0"/>
              <a:t>  –  Trial Balance</a:t>
            </a:r>
          </a:p>
          <a:p>
            <a:pPr>
              <a:lnSpc>
                <a:spcPts val="3900"/>
              </a:lnSpc>
            </a:pPr>
            <a:r>
              <a:rPr lang="en-US" sz="4000" b="1" dirty="0">
                <a:solidFill>
                  <a:srgbClr val="FF0000"/>
                </a:solidFill>
              </a:rPr>
              <a:t>W</a:t>
            </a:r>
            <a:r>
              <a:rPr lang="en-US" sz="3000" b="1" dirty="0"/>
              <a:t> – Worksheet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5C7E2-E9B3-61DF-0B32-D1CD1299DB3D}"/>
              </a:ext>
            </a:extLst>
          </p:cNvPr>
          <p:cNvSpPr txBox="1"/>
          <p:nvPr/>
        </p:nvSpPr>
        <p:spPr>
          <a:xfrm>
            <a:off x="6553200" y="3012112"/>
            <a:ext cx="59944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F</a:t>
            </a:r>
            <a:r>
              <a:rPr lang="en-US" sz="3000" b="1" dirty="0"/>
              <a:t> – Financial Statements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A</a:t>
            </a:r>
            <a:r>
              <a:rPr lang="en-US" sz="3000" b="1" dirty="0"/>
              <a:t> – Adjusting Entries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C</a:t>
            </a:r>
            <a:r>
              <a:rPr lang="en-US" sz="3000" b="1" dirty="0"/>
              <a:t> – Closing Entries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T</a:t>
            </a:r>
            <a:r>
              <a:rPr lang="en-US" sz="4000" b="1" dirty="0"/>
              <a:t> </a:t>
            </a:r>
            <a:r>
              <a:rPr lang="en-US" sz="3000" b="1" dirty="0"/>
              <a:t>– Post-closing </a:t>
            </a:r>
            <a:r>
              <a:rPr lang="en-US" sz="4000" b="1" dirty="0">
                <a:solidFill>
                  <a:srgbClr val="FF0000"/>
                </a:solidFill>
              </a:rPr>
              <a:t>T</a:t>
            </a:r>
            <a:r>
              <a:rPr lang="en-US" sz="3000" b="1" dirty="0"/>
              <a:t>rial Balance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R</a:t>
            </a:r>
            <a:r>
              <a:rPr lang="en-US" sz="3000" b="1" dirty="0"/>
              <a:t> – Reversing entries (state)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046A06-1A0D-8DB3-EE04-E89A049FAC07}"/>
              </a:ext>
            </a:extLst>
          </p:cNvPr>
          <p:cNvSpPr txBox="1"/>
          <p:nvPr/>
        </p:nvSpPr>
        <p:spPr>
          <a:xfrm>
            <a:off x="551543" y="2336806"/>
            <a:ext cx="1127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0000"/>
                </a:solidFill>
              </a:rPr>
              <a:t>Pronounce it </a:t>
            </a:r>
            <a:r>
              <a:rPr lang="en-US" sz="3400" b="1" dirty="0" err="1">
                <a:solidFill>
                  <a:srgbClr val="FF0000"/>
                </a:solidFill>
              </a:rPr>
              <a:t>Carp</a:t>
            </a:r>
            <a:r>
              <a:rPr lang="en-US" sz="3400" b="1" dirty="0" err="1">
                <a:solidFill>
                  <a:schemeClr val="bg1">
                    <a:lumMod val="85000"/>
                  </a:schemeClr>
                </a:solidFill>
              </a:rPr>
              <a:t>e</a:t>
            </a:r>
            <a:r>
              <a:rPr lang="en-US" sz="3400" b="1" dirty="0" err="1">
                <a:solidFill>
                  <a:srgbClr val="FF0000"/>
                </a:solidFill>
              </a:rPr>
              <a:t>tWFact</a:t>
            </a:r>
            <a:r>
              <a:rPr lang="en-US" sz="3400" b="1" dirty="0" err="1">
                <a:solidFill>
                  <a:schemeClr val="bg1">
                    <a:lumMod val="85000"/>
                  </a:schemeClr>
                </a:solidFill>
              </a:rPr>
              <a:t>o</a:t>
            </a:r>
            <a:r>
              <a:rPr lang="en-US" sz="3400" b="1" dirty="0" err="1">
                <a:solidFill>
                  <a:srgbClr val="FF0000"/>
                </a:solidFill>
              </a:rPr>
              <a:t>r</a:t>
            </a:r>
            <a:endParaRPr lang="en-US" sz="3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5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48730" y="-3574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73956" y="2218777"/>
            <a:ext cx="3438881" cy="22838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500" b="1" dirty="0" smtClean="0">
                <a:latin typeface="Trebuchet MS" panose="020B0603020202020204" pitchFamily="34" charset="0"/>
              </a:rPr>
              <a:t/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Invitational/District Accounting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Concepts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/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3000" b="1" dirty="0" smtClean="0">
                <a:latin typeface="Trebuchet MS" panose="020B0603020202020204" pitchFamily="34" charset="0"/>
              </a:rPr>
              <a:t>(former)</a:t>
            </a:r>
            <a:endParaRPr lang="en-US" sz="4500" b="1" dirty="0">
              <a:latin typeface="Trebuchet MS" panose="020B0603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80" y="3939204"/>
            <a:ext cx="6046469" cy="29187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670" y="156210"/>
            <a:ext cx="5044440" cy="371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5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48730" y="-3574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9</a:t>
            </a:fld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73956" y="2218777"/>
            <a:ext cx="3438881" cy="22838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500" b="1" dirty="0" smtClean="0">
                <a:latin typeface="Trebuchet MS" panose="020B0603020202020204" pitchFamily="34" charset="0"/>
              </a:rPr>
              <a:t/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Invitational/District Accounting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Concepts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/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3000" b="1" dirty="0" smtClean="0">
                <a:latin typeface="Trebuchet MS" panose="020B0603020202020204" pitchFamily="34" charset="0"/>
              </a:rPr>
              <a:t>(revised 6/25)</a:t>
            </a:r>
            <a:endParaRPr lang="en-US" sz="4500" b="1" dirty="0"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190" y="294597"/>
            <a:ext cx="5399540" cy="36825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480" y="3747582"/>
            <a:ext cx="5132070" cy="311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8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48730" y="-3574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13936" y="2070187"/>
            <a:ext cx="3438881" cy="22838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500" b="1" dirty="0" smtClean="0">
                <a:latin typeface="Trebuchet MS" panose="020B0603020202020204" pitchFamily="34" charset="0"/>
              </a:rPr>
              <a:t/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Regional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Accounting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Concepts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/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3000" b="1" dirty="0" smtClean="0">
                <a:latin typeface="Trebuchet MS" panose="020B0603020202020204" pitchFamily="34" charset="0"/>
              </a:rPr>
              <a:t>(former)</a:t>
            </a:r>
            <a:endParaRPr lang="en-US" sz="4500" b="1" dirty="0"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120" y="1529983"/>
            <a:ext cx="8026769" cy="475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5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48730" y="-3574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11</a:t>
            </a:fld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73956" y="2218777"/>
            <a:ext cx="3438881" cy="22838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500" b="1" dirty="0" smtClean="0">
                <a:latin typeface="Trebuchet MS" panose="020B0603020202020204" pitchFamily="34" charset="0"/>
              </a:rPr>
              <a:t/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Regional Accounting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Concepts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/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3000" b="1" dirty="0" smtClean="0">
                <a:latin typeface="Trebuchet MS" panose="020B0603020202020204" pitchFamily="34" charset="0"/>
              </a:rPr>
              <a:t>(revised 6/25)</a:t>
            </a:r>
            <a:endParaRPr lang="en-US" sz="4500" b="1" dirty="0"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279" y="771275"/>
            <a:ext cx="7911522" cy="549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48730" y="-3574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12</a:t>
            </a:fld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73956" y="2218777"/>
            <a:ext cx="3438881" cy="22838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500" b="1" dirty="0" smtClean="0">
                <a:latin typeface="Trebuchet MS" panose="020B0603020202020204" pitchFamily="34" charset="0"/>
              </a:rPr>
              <a:t>State Accounting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Concepts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/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3000" b="1" dirty="0" smtClean="0">
                <a:latin typeface="Trebuchet MS" panose="020B0603020202020204" pitchFamily="34" charset="0"/>
              </a:rPr>
              <a:t>(former)</a:t>
            </a:r>
            <a:endParaRPr lang="en-US" sz="4500" b="1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987" y="1607726"/>
            <a:ext cx="7863706" cy="446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04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48730" y="-3574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49166" y="2062567"/>
            <a:ext cx="3438881" cy="22838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500" b="1" dirty="0" smtClean="0">
                <a:latin typeface="Trebuchet MS" panose="020B0603020202020204" pitchFamily="34" charset="0"/>
              </a:rPr>
              <a:t/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State Accounting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Concepts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/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3000" b="1" dirty="0" smtClean="0">
                <a:latin typeface="Trebuchet MS" panose="020B0603020202020204" pitchFamily="34" charset="0"/>
              </a:rPr>
              <a:t>(revised 6/25)</a:t>
            </a:r>
            <a:endParaRPr lang="en-US" sz="4500" b="1" dirty="0">
              <a:latin typeface="Trebuchet MS" panose="020B0603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155" y="1337310"/>
            <a:ext cx="8408670" cy="465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8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48730" y="10141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5807" y="778932"/>
            <a:ext cx="3059953" cy="17356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500" b="1" dirty="0" smtClean="0">
                <a:latin typeface="Trebuchet MS" panose="020B0603020202020204" pitchFamily="34" charset="0"/>
              </a:rPr>
              <a:t>Accounting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Rocks!</a:t>
            </a:r>
            <a:endParaRPr lang="en-US" sz="4500" b="1" dirty="0"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3920" y="2675245"/>
            <a:ext cx="33680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Based mainly on the concepts list…</a:t>
            </a:r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9556" y="5470863"/>
            <a:ext cx="34964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https</a:t>
            </a:r>
            <a:r>
              <a:rPr lang="en-US" sz="2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://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accountingrocks.net/videos</a:t>
            </a:r>
            <a:r>
              <a:rPr lang="en-US" sz="2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/</a:t>
            </a:r>
            <a:endParaRPr lang="en-US" sz="2000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04969" y="288813"/>
            <a:ext cx="4142481" cy="1509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500" b="1" dirty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Accounting Rocks! </a:t>
            </a:r>
            <a:endParaRPr lang="en-US" sz="3500" b="1" dirty="0" smtClean="0">
              <a:solidFill>
                <a:srgbClr val="0070C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500" b="1" dirty="0" smtClean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Game Plan</a:t>
            </a:r>
          </a:p>
          <a:p>
            <a:pPr algn="ctr">
              <a:lnSpc>
                <a:spcPct val="80000"/>
              </a:lnSpc>
            </a:pPr>
            <a:r>
              <a:rPr lang="en-US" sz="25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500" b="1" dirty="0" err="1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CapCon</a:t>
            </a:r>
            <a:r>
              <a:rPr lang="en-US" sz="25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handout)</a:t>
            </a:r>
            <a:endParaRPr lang="en-US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61838" y="4294555"/>
            <a:ext cx="25488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Semester 1</a:t>
            </a:r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755" y="1798714"/>
            <a:ext cx="7447059" cy="460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4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48730" y="10141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5807" y="778932"/>
            <a:ext cx="3059953" cy="17356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500" b="1" dirty="0" smtClean="0">
                <a:latin typeface="Trebuchet MS" panose="020B0603020202020204" pitchFamily="34" charset="0"/>
              </a:rPr>
              <a:t>Accounting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Rocks!</a:t>
            </a:r>
            <a:endParaRPr lang="en-US" sz="4500" b="1" dirty="0"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3920" y="2675245"/>
            <a:ext cx="33680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Regional and</a:t>
            </a:r>
          </a:p>
          <a:p>
            <a:pPr algn="ctr"/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State concepts </a:t>
            </a:r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…</a:t>
            </a:r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9556" y="5470863"/>
            <a:ext cx="34964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https</a:t>
            </a:r>
            <a:r>
              <a:rPr lang="en-US" sz="2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://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accountingrocks.net/videos</a:t>
            </a:r>
            <a:r>
              <a:rPr lang="en-US" sz="2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/</a:t>
            </a:r>
            <a:endParaRPr lang="en-US" sz="2000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04969" y="288813"/>
            <a:ext cx="4142481" cy="1509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500" b="1" dirty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Accounting Rocks! </a:t>
            </a:r>
            <a:endParaRPr lang="en-US" sz="3500" b="1" dirty="0" smtClean="0">
              <a:solidFill>
                <a:srgbClr val="0070C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500" b="1" dirty="0" smtClean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Game Plan</a:t>
            </a:r>
          </a:p>
          <a:p>
            <a:pPr algn="ctr">
              <a:lnSpc>
                <a:spcPct val="80000"/>
              </a:lnSpc>
            </a:pPr>
            <a:r>
              <a:rPr lang="en-US" sz="25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500" b="1" dirty="0" err="1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CapCon</a:t>
            </a:r>
            <a:r>
              <a:rPr lang="en-US" sz="2500" b="1" dirty="0" smtClean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handout)</a:t>
            </a:r>
            <a:endParaRPr lang="en-US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61838" y="4294555"/>
            <a:ext cx="25488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Semester 2</a:t>
            </a:r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78" y="1980952"/>
            <a:ext cx="6138963" cy="450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86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48730" y="10141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5807" y="778932"/>
            <a:ext cx="3059953" cy="17356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500" b="1" dirty="0" smtClean="0">
                <a:latin typeface="Trebuchet MS" panose="020B0603020202020204" pitchFamily="34" charset="0"/>
              </a:rPr>
              <a:t>Accounting</a:t>
            </a:r>
            <a:br>
              <a:rPr lang="en-US" sz="4500" b="1" dirty="0" smtClean="0">
                <a:latin typeface="Trebuchet MS" panose="020B0603020202020204" pitchFamily="34" charset="0"/>
              </a:rPr>
            </a:br>
            <a:r>
              <a:rPr lang="en-US" sz="4500" b="1" dirty="0" smtClean="0">
                <a:latin typeface="Trebuchet MS" panose="020B0603020202020204" pitchFamily="34" charset="0"/>
              </a:rPr>
              <a:t>Rocks!</a:t>
            </a:r>
            <a:endParaRPr lang="en-US" sz="4500" b="1" dirty="0"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9556" y="5470863"/>
            <a:ext cx="44486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https://accountingrocks.net/videos/</a:t>
            </a:r>
            <a:endParaRPr lang="en-US" sz="2000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989" y="540586"/>
            <a:ext cx="5560827" cy="337228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95767" y="2876103"/>
            <a:ext cx="32504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Open your Game Plan handout while we look at the website…</a:t>
            </a:r>
            <a:endParaRPr lang="en-U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529" y="3444240"/>
            <a:ext cx="4245971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8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17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50" y="741499"/>
            <a:ext cx="11250930" cy="1361621"/>
          </a:xfrm>
        </p:spPr>
        <p:txBody>
          <a:bodyPr/>
          <a:lstStyle/>
          <a:p>
            <a:pPr algn="ctr"/>
            <a:r>
              <a:rPr lang="en-US" sz="4000" b="1" dirty="0" smtClean="0"/>
              <a:t>Bring your students to a SAC near you!</a:t>
            </a:r>
            <a:endParaRPr lang="en-US" sz="4000" b="1" dirty="0"/>
          </a:p>
        </p:txBody>
      </p:sp>
      <p:sp>
        <p:nvSpPr>
          <p:cNvPr id="2" name="Rectangle 1"/>
          <p:cNvSpPr/>
          <p:nvPr/>
        </p:nvSpPr>
        <p:spPr>
          <a:xfrm>
            <a:off x="685800" y="2828836"/>
            <a:ext cx="1064133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500" b="1" dirty="0">
                <a:solidFill>
                  <a:schemeClr val="accent3"/>
                </a:solidFill>
                <a:latin typeface="Trebuchet MS" panose="020B0603020202020204" pitchFamily="34" charset="0"/>
              </a:rPr>
              <a:t>Sept 13   University of Texas RGV, Edinburg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500" b="1" dirty="0">
                <a:solidFill>
                  <a:srgbClr val="660033"/>
                </a:solidFill>
                <a:latin typeface="Trebuchet MS" panose="020B0603020202020204" pitchFamily="34" charset="0"/>
              </a:rPr>
              <a:t>Sept 27   West Texas A&amp;M University, Canyon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5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</a:rPr>
              <a:t>Oct 25     University of Texas at Austin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500" b="1" dirty="0">
                <a:solidFill>
                  <a:srgbClr val="7030A0"/>
                </a:solidFill>
                <a:latin typeface="Trebuchet MS" panose="020B0603020202020204" pitchFamily="34" charset="0"/>
              </a:rPr>
              <a:t>Nov 1      Richland High School, Prosper</a:t>
            </a:r>
            <a:endParaRPr lang="en-US" sz="3500" b="1" i="0" dirty="0">
              <a:solidFill>
                <a:srgbClr val="7030A0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30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green lined paper&#10;&#10;Description automatically generated">
            <a:extLst>
              <a:ext uri="{FF2B5EF4-FFF2-40B4-BE49-F238E27FC236}">
                <a16:creationId xmlns:a16="http://schemas.microsoft.com/office/drawing/2014/main" id="{0902EAFA-91FD-DA13-625A-343B8FB5B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004" y="522551"/>
            <a:ext cx="9666483" cy="58128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79DE48-CF52-E7C1-A8B7-E6F6E5224AAB}"/>
              </a:ext>
            </a:extLst>
          </p:cNvPr>
          <p:cNvSpPr txBox="1"/>
          <p:nvPr/>
        </p:nvSpPr>
        <p:spPr>
          <a:xfrm>
            <a:off x="1792743" y="1275921"/>
            <a:ext cx="8379912" cy="1326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>
              <a:lnSpc>
                <a:spcPct val="95000"/>
              </a:lnSpc>
              <a:spcAft>
                <a:spcPts val="0"/>
              </a:spcAft>
            </a:pPr>
            <a:r>
              <a:rPr lang="en-US" sz="4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Contact Kay at</a:t>
            </a:r>
          </a:p>
          <a:p>
            <a:pPr marR="0" lvl="0" algn="ct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000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kaywhitton@gmail.com</a:t>
            </a:r>
            <a:endParaRPr lang="en-US" sz="40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D129E2-B3A1-B463-4DB1-12C0854EF2D9}"/>
              </a:ext>
            </a:extLst>
          </p:cNvPr>
          <p:cNvSpPr txBox="1"/>
          <p:nvPr/>
        </p:nvSpPr>
        <p:spPr>
          <a:xfrm>
            <a:off x="1796863" y="3677253"/>
            <a:ext cx="8379912" cy="1326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>
              <a:lnSpc>
                <a:spcPct val="95000"/>
              </a:lnSpc>
              <a:spcAft>
                <a:spcPts val="0"/>
              </a:spcAft>
            </a:pPr>
            <a:r>
              <a:rPr lang="en-US" sz="4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Free resources at</a:t>
            </a:r>
          </a:p>
          <a:p>
            <a:pPr marR="0" lvl="0" algn="ct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4000" dirty="0">
                <a:solidFill>
                  <a:schemeClr val="tx2"/>
                </a:solidFill>
                <a:latin typeface="Trebuchet MS" panose="020B0603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accountingrocks.net</a:t>
            </a:r>
            <a:endParaRPr lang="en-US" sz="40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35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19</a:t>
            </a:fld>
            <a:endParaRPr lang="en-US" noProof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979" y="200660"/>
            <a:ext cx="8691996" cy="643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7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Badg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83CA34-C6E2-49BA-ACFF-78ADEC0C28FA}">
  <ds:schemaRefs>
    <ds:schemaRef ds:uri="16c05727-aa75-4e4a-9b5f-8a80a1165891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71af3243-3dd4-4a8d-8c0d-dd76da1f02a5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56600</TotalTime>
  <Words>209</Words>
  <Application>Microsoft Office PowerPoint</Application>
  <PresentationFormat>Widescreen</PresentationFormat>
  <Paragraphs>79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Century Gothic</vt:lpstr>
      <vt:lpstr>Courier New</vt:lpstr>
      <vt:lpstr>Gill Sans MT</vt:lpstr>
      <vt:lpstr>Impact</vt:lpstr>
      <vt:lpstr>Times New Roman</vt:lpstr>
      <vt:lpstr>Trebuchet MS</vt:lpstr>
      <vt:lpstr>Wingdings 3</vt:lpstr>
      <vt:lpstr>Ion Boardroom</vt:lpstr>
      <vt:lpstr>Badge</vt:lpstr>
      <vt:lpstr>UIL Accounting Game Plan for  Accounting Rocks! </vt:lpstr>
      <vt:lpstr>PowerPoint Presentation</vt:lpstr>
      <vt:lpstr>PowerPoint Presentation</vt:lpstr>
      <vt:lpstr>PowerPoint Presentation</vt:lpstr>
      <vt:lpstr>Accounting Rocks!</vt:lpstr>
      <vt:lpstr>So many files…</vt:lpstr>
      <vt:lpstr> Accounting Cycle C-A-R-P-T-W-F-A-C-T-R</vt:lpstr>
      <vt:lpstr> Invitational/District Accounting Concepts  (former)</vt:lpstr>
      <vt:lpstr> Invitational/District Accounting Concepts  (revised 6/25)</vt:lpstr>
      <vt:lpstr> Regional Accounting Concepts  (former)</vt:lpstr>
      <vt:lpstr> Regional Accounting Concepts  (revised 6/25)</vt:lpstr>
      <vt:lpstr>State Accounting Concepts  (former)</vt:lpstr>
      <vt:lpstr> State Accounting Concepts  (revised 6/25)</vt:lpstr>
      <vt:lpstr>Accounting Rocks!</vt:lpstr>
      <vt:lpstr>Accounting Rocks!</vt:lpstr>
      <vt:lpstr>Accounting Rocks!</vt:lpstr>
      <vt:lpstr>Bring your students to a SAC near you!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 Plan for AccountingRocks website</dc:title>
  <dc:creator>Kay Whitton</dc:creator>
  <cp:lastModifiedBy>Kay Whitton</cp:lastModifiedBy>
  <cp:revision>96</cp:revision>
  <dcterms:created xsi:type="dcterms:W3CDTF">2023-06-10T02:30:28Z</dcterms:created>
  <dcterms:modified xsi:type="dcterms:W3CDTF">2025-06-25T03:16:42Z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