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6"/>
  </p:notesMasterIdLst>
  <p:handoutMasterIdLst>
    <p:handoutMasterId r:id="rId37"/>
  </p:handoutMasterIdLst>
  <p:sldIdLst>
    <p:sldId id="384" r:id="rId5"/>
    <p:sldId id="290" r:id="rId6"/>
    <p:sldId id="385" r:id="rId7"/>
    <p:sldId id="386" r:id="rId8"/>
    <p:sldId id="281" r:id="rId9"/>
    <p:sldId id="368" r:id="rId10"/>
    <p:sldId id="389" r:id="rId11"/>
    <p:sldId id="387" r:id="rId12"/>
    <p:sldId id="388" r:id="rId13"/>
    <p:sldId id="390" r:id="rId14"/>
    <p:sldId id="391" r:id="rId15"/>
    <p:sldId id="372" r:id="rId16"/>
    <p:sldId id="392" r:id="rId17"/>
    <p:sldId id="393" r:id="rId18"/>
    <p:sldId id="395" r:id="rId19"/>
    <p:sldId id="396" r:id="rId20"/>
    <p:sldId id="394" r:id="rId21"/>
    <p:sldId id="365" r:id="rId22"/>
    <p:sldId id="399" r:id="rId23"/>
    <p:sldId id="377" r:id="rId24"/>
    <p:sldId id="397" r:id="rId25"/>
    <p:sldId id="398" r:id="rId26"/>
    <p:sldId id="402" r:id="rId27"/>
    <p:sldId id="400" r:id="rId28"/>
    <p:sldId id="369" r:id="rId29"/>
    <p:sldId id="373" r:id="rId30"/>
    <p:sldId id="284" r:id="rId31"/>
    <p:sldId id="404" r:id="rId32"/>
    <p:sldId id="403" r:id="rId33"/>
    <p:sldId id="383" r:id="rId34"/>
    <p:sldId id="38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92508" autoAdjust="0"/>
  </p:normalViewPr>
  <p:slideViewPr>
    <p:cSldViewPr snapToGrid="0">
      <p:cViewPr>
        <p:scale>
          <a:sx n="60" d="100"/>
          <a:sy n="60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2/4/2025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2/4/2025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4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A4F10-58C3-9E8F-9EF9-31F20D732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A9594-317B-2663-49A4-626F70F46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FCF0C0-878F-539E-EAFB-051A64F32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DD9AB-2B1A-2409-0778-9CA30F0A4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8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42646-D08A-2AF5-2FDE-F5C4787C7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D7BB4-57CE-8568-3D70-D85A88806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90134-667E-D736-D8DD-CF326AF17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4D2F5-B848-B7FD-03FC-91107D463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78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82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81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28CE9-2D90-1881-79DA-2002529A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BFD67-E7DD-4036-575B-88DC0093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963FC-421A-AE73-0CE4-2D2EE40E5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2D514-9105-A452-28C5-C9BB2FA65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80702-EE3B-AFE7-ADE8-3086A7D4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E315A-8D8D-3D15-F592-90692A54C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99ED8A-DB1D-6B8A-2C18-E267EFFD9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1B2CE-F842-CE44-8A59-611824A06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87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D5B5-05BD-F420-C437-3DA0D003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4858FB-BCFA-682B-1FAC-2FA308E86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38E8C6-2BEE-7559-91A9-97CE1C82C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842D9-3517-5D1F-A3D5-B092D5966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894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29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8FBFF-EB68-A659-0596-FDEC83355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0C4F2-7AF3-213C-F5B8-81C037E0C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C770E-6969-5EA7-DD39-A03147317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F9747-CFF1-E2A1-AE1E-F7F638BFC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962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2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76B0A-F092-97DA-24E1-3CDE42B3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5D7B3-D930-171E-AC6B-C8F14BE1B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EB44AB-7F6B-5BB8-C3C0-A153DFEA2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06EBB-93A1-92D1-ADF8-5069E57C6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98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53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1E4D6-DE45-B160-139D-11EFD4D29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E880F-B24F-3CBA-273B-4CE04C351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E78690-9380-9B9E-7A0F-AC7FD3DD6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D77A6-2FB6-B631-A65D-B21834792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476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4786D-7703-0FA4-BF28-428A18EF0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31896D-C7EE-D352-6DB2-3EC06504C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9D2CE1-0A4C-E667-B7FA-38882150B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B511E-6762-C293-9718-81517CB38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66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62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effectLst/>
              <a:highlight>
                <a:srgbClr val="FFFF00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441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67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C0A68-B232-6AFB-A43A-4D261DA40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E3CD16-C017-F379-B42A-C4581C962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45823D-0E0D-4384-D12D-7ACEAE58E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95199-80E5-D2A2-8DB3-D2D99A36F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68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8904-5D9E-F41E-2758-873CBEFAB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AA1E4-9FEC-78EF-8CA0-1D90C40EE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41E78-C1FE-BFBC-9751-E996C0C3E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3D730-9244-09B5-C1D0-F087E3753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14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1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2/4/2025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2/4/2025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74216"/>
            <a:ext cx="8825658" cy="2677648"/>
          </a:xfrm>
        </p:spPr>
        <p:txBody>
          <a:bodyPr/>
          <a:lstStyle/>
          <a:p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Accounting UIL</a:t>
            </a:r>
            <a:b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500" dirty="0">
                <a:solidFill>
                  <a:schemeClr val="bg1"/>
                </a:solidFill>
                <a:latin typeface="Trebuchet MS" panose="020B0603020202020204" pitchFamily="34" charset="0"/>
              </a:rPr>
              <a:t>Petty Cash &amp; Change Fund Lesson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Kay Whitton</a:t>
            </a:r>
          </a:p>
          <a:p>
            <a:r>
              <a:rPr lang="en-US" dirty="0"/>
              <a:t>State accounting director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3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DEB520A0-144B-6A85-8E17-4127DA5FF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06" y="319166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129296-DCE2-C881-BE5C-BE7AE04BDF0F}"/>
              </a:ext>
            </a:extLst>
          </p:cNvPr>
          <p:cNvSpPr txBox="1"/>
          <p:nvPr/>
        </p:nvSpPr>
        <p:spPr>
          <a:xfrm>
            <a:off x="4953072" y="344434"/>
            <a:ext cx="193276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Most of a business’s cash is in its Cash in Bank account.</a:t>
            </a:r>
          </a:p>
          <a:p>
            <a:pPr algn="ctr"/>
            <a:endParaRPr lang="en-US" sz="30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But there are two other accounts it keeps $ in...</a:t>
            </a:r>
          </a:p>
        </p:txBody>
      </p:sp>
      <p:pic>
        <p:nvPicPr>
          <p:cNvPr id="4" name="Picture 3" descr="A blue cash box with money on it&#10;&#10;Description automatically generated">
            <a:extLst>
              <a:ext uri="{FF2B5EF4-FFF2-40B4-BE49-F238E27FC236}">
                <a16:creationId xmlns:a16="http://schemas.microsoft.com/office/drawing/2014/main" id="{03CCD921-9A84-FB45-5CE7-DACF5F53C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31" y="935029"/>
            <a:ext cx="2972924" cy="2456393"/>
          </a:xfrm>
          <a:prstGeom prst="rect">
            <a:avLst/>
          </a:prstGeom>
        </p:spPr>
      </p:pic>
      <p:pic>
        <p:nvPicPr>
          <p:cNvPr id="10" name="Picture 9" descr="A logo with a blue and black text&#10;&#10;Description automatically generated">
            <a:extLst>
              <a:ext uri="{FF2B5EF4-FFF2-40B4-BE49-F238E27FC236}">
                <a16:creationId xmlns:a16="http://schemas.microsoft.com/office/drawing/2014/main" id="{214CAD8D-615E-CB2E-2EB7-DB0BB45D4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3408" y="1214686"/>
            <a:ext cx="3023205" cy="1189127"/>
          </a:xfrm>
          <a:prstGeom prst="rect">
            <a:avLst/>
          </a:prstGeom>
        </p:spPr>
      </p:pic>
      <p:pic>
        <p:nvPicPr>
          <p:cNvPr id="8" name="Picture 7" descr="Cash register with cash and money&#10;&#10;Description automatically generated">
            <a:extLst>
              <a:ext uri="{FF2B5EF4-FFF2-40B4-BE49-F238E27FC236}">
                <a16:creationId xmlns:a16="http://schemas.microsoft.com/office/drawing/2014/main" id="{938FBEB7-94E3-D486-D6C7-11FF1766E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1016" y="999486"/>
            <a:ext cx="1954923" cy="18620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70D7A9-E467-D9BF-5D57-128E27F832F9}"/>
              </a:ext>
            </a:extLst>
          </p:cNvPr>
          <p:cNvSpPr txBox="1"/>
          <p:nvPr/>
        </p:nvSpPr>
        <p:spPr>
          <a:xfrm>
            <a:off x="807482" y="3951889"/>
            <a:ext cx="368913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 small amount of cash kept on hand for small or incidental expenses, with bills and small change kept in a lock box or safe.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D0A939-089C-3939-8316-81AE990305D4}"/>
              </a:ext>
            </a:extLst>
          </p:cNvPr>
          <p:cNvSpPr txBox="1"/>
          <p:nvPr/>
        </p:nvSpPr>
        <p:spPr>
          <a:xfrm>
            <a:off x="7525562" y="3877784"/>
            <a:ext cx="36891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A </a:t>
            </a:r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rebuchet MS" panose="020B0603020202020204" pitchFamily="34" charset="0"/>
              </a:rPr>
              <a:t>set amount of money kept on hand by stores </a:t>
            </a:r>
          </a:p>
          <a:p>
            <a:pPr algn="l" fontAlgn="ctr"/>
            <a:r>
              <a:rPr lang="en-US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Trebuchet MS" panose="020B0603020202020204" pitchFamily="34" charset="0"/>
              </a:rPr>
              <a:t>to make change for customers at cash registers.</a:t>
            </a:r>
          </a:p>
        </p:txBody>
      </p:sp>
    </p:spTree>
    <p:extLst>
      <p:ext uri="{BB962C8B-B14F-4D97-AF65-F5344CB8AC3E}">
        <p14:creationId xmlns:p14="http://schemas.microsoft.com/office/powerpoint/2010/main" val="1272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A479D-5A29-CCA0-DCDD-9D1103AF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5F1C88B0-1C89-1AF2-A4B8-3A6A23049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06" y="319166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9D7F2-73FE-C711-75B7-11AF55FA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AE48F1-83B8-C130-BF8B-E3C9F47963F0}"/>
              </a:ext>
            </a:extLst>
          </p:cNvPr>
          <p:cNvSpPr txBox="1"/>
          <p:nvPr/>
        </p:nvSpPr>
        <p:spPr>
          <a:xfrm>
            <a:off x="939303" y="3601766"/>
            <a:ext cx="2972924" cy="20159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To journalize the transaction:</a:t>
            </a:r>
          </a:p>
          <a:p>
            <a:pPr algn="ctr"/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500" dirty="0">
                <a:solidFill>
                  <a:schemeClr val="tx2"/>
                </a:solidFill>
                <a:highlight>
                  <a:srgbClr val="00FFFF"/>
                </a:highlight>
                <a:latin typeface="Trebuchet MS" panose="020B0603020202020204" pitchFamily="34" charset="0"/>
              </a:rPr>
              <a:t>DR Petty Cash</a:t>
            </a:r>
          </a:p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CR Cash     </a:t>
            </a:r>
          </a:p>
        </p:txBody>
      </p:sp>
      <p:pic>
        <p:nvPicPr>
          <p:cNvPr id="4" name="Picture 3" descr="A blue cash box with money on it&#10;&#10;Description automatically generated">
            <a:extLst>
              <a:ext uri="{FF2B5EF4-FFF2-40B4-BE49-F238E27FC236}">
                <a16:creationId xmlns:a16="http://schemas.microsoft.com/office/drawing/2014/main" id="{F03932B2-7342-33D3-0558-C6DF16503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548" y="702321"/>
            <a:ext cx="2972924" cy="2456393"/>
          </a:xfrm>
          <a:prstGeom prst="rect">
            <a:avLst/>
          </a:prstGeom>
        </p:spPr>
      </p:pic>
      <p:pic>
        <p:nvPicPr>
          <p:cNvPr id="10" name="Picture 9" descr="A logo with a blue and black text&#10;&#10;Description automatically generated">
            <a:extLst>
              <a:ext uri="{FF2B5EF4-FFF2-40B4-BE49-F238E27FC236}">
                <a16:creationId xmlns:a16="http://schemas.microsoft.com/office/drawing/2014/main" id="{C6EA6724-BBFD-14D1-75A3-D8B856924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3408" y="1214686"/>
            <a:ext cx="3023205" cy="1189127"/>
          </a:xfrm>
          <a:prstGeom prst="rect">
            <a:avLst/>
          </a:prstGeom>
        </p:spPr>
      </p:pic>
      <p:pic>
        <p:nvPicPr>
          <p:cNvPr id="8" name="Picture 7" descr="Cash register with cash and money&#10;&#10;Description automatically generated">
            <a:extLst>
              <a:ext uri="{FF2B5EF4-FFF2-40B4-BE49-F238E27FC236}">
                <a16:creationId xmlns:a16="http://schemas.microsoft.com/office/drawing/2014/main" id="{F6769B09-D856-FCF4-66C6-834841FA8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1016" y="999486"/>
            <a:ext cx="1954923" cy="18620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6E75E9-ED61-FA48-A87E-7CE360D5FE50}"/>
              </a:ext>
            </a:extLst>
          </p:cNvPr>
          <p:cNvSpPr txBox="1"/>
          <p:nvPr/>
        </p:nvSpPr>
        <p:spPr>
          <a:xfrm>
            <a:off x="4740582" y="702321"/>
            <a:ext cx="2343343" cy="54784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For each fund, the procedure to create the fund is the same:</a:t>
            </a:r>
          </a:p>
          <a:p>
            <a:pPr algn="ctr"/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Write a check to get cash from the bank…</a:t>
            </a:r>
          </a:p>
          <a:p>
            <a:pPr algn="ctr"/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Put the $ in the box or register.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16D9C-DF03-E2D5-F1D4-FF9192456BDD}"/>
              </a:ext>
            </a:extLst>
          </p:cNvPr>
          <p:cNvSpPr txBox="1"/>
          <p:nvPr/>
        </p:nvSpPr>
        <p:spPr>
          <a:xfrm>
            <a:off x="7931395" y="3627378"/>
            <a:ext cx="3162912" cy="20159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To journalize the transaction:</a:t>
            </a:r>
          </a:p>
          <a:p>
            <a:pPr algn="ctr"/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500" dirty="0">
                <a:solidFill>
                  <a:schemeClr val="tx2"/>
                </a:solidFill>
                <a:highlight>
                  <a:srgbClr val="00FFFF"/>
                </a:highlight>
                <a:latin typeface="Trebuchet MS" panose="020B0603020202020204" pitchFamily="34" charset="0"/>
              </a:rPr>
              <a:t>DR Change Fund </a:t>
            </a:r>
          </a:p>
          <a:p>
            <a:pPr algn="ctr"/>
            <a:r>
              <a:rPr lang="en-US" sz="2500" dirty="0">
                <a:solidFill>
                  <a:schemeClr val="tx2"/>
                </a:solidFill>
                <a:latin typeface="Trebuchet MS" panose="020B0603020202020204" pitchFamily="34" charset="0"/>
              </a:rPr>
              <a:t>CR Cash</a:t>
            </a:r>
          </a:p>
        </p:txBody>
      </p:sp>
    </p:spTree>
    <p:extLst>
      <p:ext uri="{BB962C8B-B14F-4D97-AF65-F5344CB8AC3E}">
        <p14:creationId xmlns:p14="http://schemas.microsoft.com/office/powerpoint/2010/main" val="388846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422C96-85C3-8D79-DE88-EBF19709B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F1718D3E-04FA-C224-B665-BDF989581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06" y="319166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D771C-1256-84F6-B15D-A02C3246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4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11B197-ADB5-9D1C-540F-A9F32331E14C}"/>
              </a:ext>
            </a:extLst>
          </p:cNvPr>
          <p:cNvSpPr txBox="1"/>
          <p:nvPr/>
        </p:nvSpPr>
        <p:spPr>
          <a:xfrm>
            <a:off x="4742547" y="1711602"/>
            <a:ext cx="2385848" cy="30469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Each fund has cash on hand used for different purposes…</a:t>
            </a:r>
          </a:p>
        </p:txBody>
      </p:sp>
      <p:pic>
        <p:nvPicPr>
          <p:cNvPr id="4" name="Picture 3" descr="A blue cash box with money on it&#10;&#10;Description automatically generated">
            <a:extLst>
              <a:ext uri="{FF2B5EF4-FFF2-40B4-BE49-F238E27FC236}">
                <a16:creationId xmlns:a16="http://schemas.microsoft.com/office/drawing/2014/main" id="{2174A2BB-A27B-B5B8-2931-F784B1BD3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31" y="935029"/>
            <a:ext cx="2972924" cy="2456393"/>
          </a:xfrm>
          <a:prstGeom prst="rect">
            <a:avLst/>
          </a:prstGeom>
        </p:spPr>
      </p:pic>
      <p:pic>
        <p:nvPicPr>
          <p:cNvPr id="10" name="Picture 9" descr="A logo with a blue and black text&#10;&#10;Description automatically generated">
            <a:extLst>
              <a:ext uri="{FF2B5EF4-FFF2-40B4-BE49-F238E27FC236}">
                <a16:creationId xmlns:a16="http://schemas.microsoft.com/office/drawing/2014/main" id="{0DF3077B-4F17-B744-6EE6-98D54E446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3408" y="1214686"/>
            <a:ext cx="3023205" cy="1189127"/>
          </a:xfrm>
          <a:prstGeom prst="rect">
            <a:avLst/>
          </a:prstGeom>
        </p:spPr>
      </p:pic>
      <p:pic>
        <p:nvPicPr>
          <p:cNvPr id="8" name="Picture 7" descr="Cash register with cash and money&#10;&#10;Description automatically generated">
            <a:extLst>
              <a:ext uri="{FF2B5EF4-FFF2-40B4-BE49-F238E27FC236}">
                <a16:creationId xmlns:a16="http://schemas.microsoft.com/office/drawing/2014/main" id="{D0784B01-6ABF-83E6-2F55-AAF33D870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1016" y="999486"/>
            <a:ext cx="1954923" cy="18620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FBFC39-6872-F2AD-3DD5-E7450E4FE9E2}"/>
              </a:ext>
            </a:extLst>
          </p:cNvPr>
          <p:cNvSpPr txBox="1"/>
          <p:nvPr/>
        </p:nvSpPr>
        <p:spPr>
          <a:xfrm>
            <a:off x="807482" y="3951889"/>
            <a:ext cx="368913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Typical transactions would be paying a delivery driver or taking cash to buy stamps or supplies.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119B04-4066-DFEE-C046-E77FECBBFD41}"/>
              </a:ext>
            </a:extLst>
          </p:cNvPr>
          <p:cNvSpPr txBox="1"/>
          <p:nvPr/>
        </p:nvSpPr>
        <p:spPr>
          <a:xfrm>
            <a:off x="7765896" y="3534169"/>
            <a:ext cx="328958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en-US" sz="25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Making change for customers or accepting payment from charge customers at the register.</a:t>
            </a:r>
            <a:endParaRPr lang="en-US" sz="2500" b="0" i="0" dirty="0">
              <a:solidFill>
                <a:schemeClr val="bg1">
                  <a:lumMod val="95000"/>
                </a:schemeClr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9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4" y="3576292"/>
            <a:ext cx="6742383" cy="1330932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Amounts on the cash register tape are used on the cash proof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74333" y="2162373"/>
            <a:ext cx="6742385" cy="1060898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 the end of each day, a cash </a:t>
            </a:r>
            <a:r>
              <a:rPr lang="en-US" sz="3300" spc="-5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proof is done to reconcile the cash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4333" y="5260245"/>
            <a:ext cx="6742382" cy="1084728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same amount of cash is left in the cash drawer for the next day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725861"/>
            <a:ext cx="6742385" cy="10608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300" dirty="0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cashier starts off with an exact amount of cash each day</a:t>
            </a:r>
            <a:endParaRPr lang="en-US" sz="3300" dirty="0">
              <a:solidFill>
                <a:srgbClr val="00206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>
                <a:solidFill>
                  <a:srgbClr val="002060"/>
                </a:solidFill>
              </a:rPr>
              <a:t>5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66" y="1377958"/>
            <a:ext cx="3567357" cy="3961297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  <a:t>Let’s start with reconciling the Change Fund…</a:t>
            </a:r>
          </a:p>
        </p:txBody>
      </p:sp>
    </p:spTree>
    <p:extLst>
      <p:ext uri="{BB962C8B-B14F-4D97-AF65-F5344CB8AC3E}">
        <p14:creationId xmlns:p14="http://schemas.microsoft.com/office/powerpoint/2010/main" val="13624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6" grpId="0" uiExpand="1" build="p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DEB520A0-144B-6A85-8E17-4127DA5FF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179" y="356744"/>
            <a:ext cx="5615452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6C487-50E2-BB3B-3788-DFE0A0E7B08F}"/>
              </a:ext>
            </a:extLst>
          </p:cNvPr>
          <p:cNvSpPr txBox="1"/>
          <p:nvPr/>
        </p:nvSpPr>
        <p:spPr>
          <a:xfrm>
            <a:off x="6342928" y="1356793"/>
            <a:ext cx="461960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tape shows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$370 </a:t>
            </a: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cash was received.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Cash counted in the drawer was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$470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Less: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starting cash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$100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= $370 </a:t>
            </a: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which matches the tape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A receipt and receipt with numbers&#10;&#10;Description automatically generated with medium confidence">
            <a:extLst>
              <a:ext uri="{FF2B5EF4-FFF2-40B4-BE49-F238E27FC236}">
                <a16:creationId xmlns:a16="http://schemas.microsoft.com/office/drawing/2014/main" id="{2CC2E31A-CD93-6165-F1EB-14E7E25B2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35" y="1594104"/>
            <a:ext cx="4281763" cy="3502203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A5DFA27F-E33C-20F8-EFF7-E174ABD92B4B}"/>
              </a:ext>
            </a:extLst>
          </p:cNvPr>
          <p:cNvSpPr/>
          <p:nvPr/>
        </p:nvSpPr>
        <p:spPr>
          <a:xfrm flipH="1">
            <a:off x="4761731" y="2690038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01909C4-3429-5318-BE45-91362307ED84}"/>
              </a:ext>
            </a:extLst>
          </p:cNvPr>
          <p:cNvSpPr/>
          <p:nvPr/>
        </p:nvSpPr>
        <p:spPr>
          <a:xfrm flipH="1">
            <a:off x="4116696" y="3001930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8B3214A-BD16-8023-E134-59B1E34331E6}"/>
              </a:ext>
            </a:extLst>
          </p:cNvPr>
          <p:cNvSpPr/>
          <p:nvPr/>
        </p:nvSpPr>
        <p:spPr>
          <a:xfrm flipH="1">
            <a:off x="4237197" y="3250027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5F421FA-DCA6-CEDF-87A4-31BC915B7853}"/>
              </a:ext>
            </a:extLst>
          </p:cNvPr>
          <p:cNvSpPr/>
          <p:nvPr/>
        </p:nvSpPr>
        <p:spPr>
          <a:xfrm flipH="1">
            <a:off x="4783002" y="3476858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5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4FE45-805A-4F74-34BF-30D3BF03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E8E16B10-D05F-3243-A2DE-9E171C5E1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66" y="1377958"/>
            <a:ext cx="3567357" cy="3961297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To journalize the day’s sales and sales tax…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8CCE68C8-09B6-D6F4-FBF1-DC2B141F7D5B}"/>
              </a:ext>
            </a:extLst>
          </p:cNvPr>
          <p:cNvSpPr txBox="1">
            <a:spLocks/>
          </p:cNvSpPr>
          <p:nvPr/>
        </p:nvSpPr>
        <p:spPr bwMode="gray">
          <a:xfrm>
            <a:off x="4869713" y="1530358"/>
            <a:ext cx="7219506" cy="396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Cash           370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             348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Tax Pay.   22     </a:t>
            </a:r>
          </a:p>
        </p:txBody>
      </p:sp>
    </p:spTree>
    <p:extLst>
      <p:ext uri="{BB962C8B-B14F-4D97-AF65-F5344CB8AC3E}">
        <p14:creationId xmlns:p14="http://schemas.microsoft.com/office/powerpoint/2010/main" val="13160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39D9C6-A11C-E7B5-3C3C-1E341BC1B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93042-C1E2-DF2C-428D-F1B7577180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7332" y="679572"/>
            <a:ext cx="4905125" cy="1241183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Cashier makes mistakes in making correct change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8E089E-9CE4-66C0-B0AF-57744B3B6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7332" y="2352763"/>
            <a:ext cx="4811672" cy="1241183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Customer says ‘keep the change’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7D4AE4-7D40-EAED-B922-1548EC7A30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77332" y="3977436"/>
            <a:ext cx="4811672" cy="91191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Coins get dropped accidentally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CA67D7-8002-3227-BBD6-9B3CD6E358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77332" y="5247124"/>
            <a:ext cx="4811672" cy="1034748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Cash is taken (it happens)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F1F88-228A-4DF4-82C9-29867DD64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8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F709BF-E328-4B41-A5E1-3D1751972EE8}"/>
              </a:ext>
            </a:extLst>
          </p:cNvPr>
          <p:cNvSpPr txBox="1"/>
          <p:nvPr/>
        </p:nvSpPr>
        <p:spPr>
          <a:xfrm>
            <a:off x="679048" y="2582214"/>
            <a:ext cx="39276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All cash received as shown on the tape would always equal the amount in the drawer… 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But mistakes happen:</a:t>
            </a:r>
          </a:p>
        </p:txBody>
      </p:sp>
      <p:pic>
        <p:nvPicPr>
          <p:cNvPr id="2" name="Picture 2" descr="Who We Are - Perfect World... - Free Transparent PNG Clipart Images Download">
            <a:extLst>
              <a:ext uri="{FF2B5EF4-FFF2-40B4-BE49-F238E27FC236}">
                <a16:creationId xmlns:a16="http://schemas.microsoft.com/office/drawing/2014/main" id="{4EEB3F0A-67A7-F690-53D6-F432EAB26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16" y="752270"/>
            <a:ext cx="3438537" cy="124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55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8" grpId="0" uiExpand="1" build="p"/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A99062-3CF4-3D28-76F9-920C498AB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FBA54F76-F01A-3B4B-FBB4-2AAC0CB7E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179" y="356744"/>
            <a:ext cx="5615452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53A09-F70D-1658-BB5B-DFABFE43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FE18B8-94EF-C979-D963-B33FFBFCAD19}"/>
              </a:ext>
            </a:extLst>
          </p:cNvPr>
          <p:cNvSpPr txBox="1"/>
          <p:nvPr/>
        </p:nvSpPr>
        <p:spPr>
          <a:xfrm>
            <a:off x="6342928" y="1356793"/>
            <a:ext cx="461960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tape shows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$370 </a:t>
            </a: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cash was received.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Cash counted in the drawer was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$471.50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Less: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starting cash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$100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= $371.50 </a:t>
            </a: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which means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 we have </a:t>
            </a:r>
            <a:r>
              <a:rPr lang="en-US" sz="3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1.50 cash OVER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A26D68-E254-1648-00EF-ACBA9BC4BCC1}"/>
              </a:ext>
            </a:extLst>
          </p:cNvPr>
          <p:cNvSpPr txBox="1"/>
          <p:nvPr/>
        </p:nvSpPr>
        <p:spPr>
          <a:xfrm>
            <a:off x="5422620" y="4271058"/>
            <a:ext cx="9203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800" dirty="0">
              <a:solidFill>
                <a:srgbClr val="002060"/>
              </a:solidFill>
              <a:latin typeface="fatboy" pitchFamily="2" charset="0"/>
            </a:endParaRPr>
          </a:p>
        </p:txBody>
      </p:sp>
      <p:pic>
        <p:nvPicPr>
          <p:cNvPr id="3" name="Picture 2" descr="A receipt and a receipt&#10;&#10;Description automatically generated">
            <a:extLst>
              <a:ext uri="{FF2B5EF4-FFF2-40B4-BE49-F238E27FC236}">
                <a16:creationId xmlns:a16="http://schemas.microsoft.com/office/drawing/2014/main" id="{3FE40F15-C3B8-ABD3-C7E4-9E83920CB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85" y="2511551"/>
            <a:ext cx="3828693" cy="31316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51DE78-934A-E41F-DFE0-D37955EDEEF7}"/>
              </a:ext>
            </a:extLst>
          </p:cNvPr>
          <p:cNvSpPr txBox="1"/>
          <p:nvPr/>
        </p:nvSpPr>
        <p:spPr>
          <a:xfrm>
            <a:off x="1077310" y="1263503"/>
            <a:ext cx="24739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Situation #2</a:t>
            </a:r>
            <a:endParaRPr lang="en-US" sz="3000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319CE81-FF4A-E7E1-B4ED-13640053367A}"/>
              </a:ext>
            </a:extLst>
          </p:cNvPr>
          <p:cNvSpPr/>
          <p:nvPr/>
        </p:nvSpPr>
        <p:spPr>
          <a:xfrm flipH="1">
            <a:off x="4517178" y="3487489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CFB9E6C-C27F-61E4-09D4-E0097C474765}"/>
              </a:ext>
            </a:extLst>
          </p:cNvPr>
          <p:cNvSpPr/>
          <p:nvPr/>
        </p:nvSpPr>
        <p:spPr>
          <a:xfrm flipH="1">
            <a:off x="3908775" y="3710772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CA9FA49-AEB9-B959-AA1F-761B58458931}"/>
              </a:ext>
            </a:extLst>
          </p:cNvPr>
          <p:cNvSpPr/>
          <p:nvPr/>
        </p:nvSpPr>
        <p:spPr>
          <a:xfrm flipH="1">
            <a:off x="3861635" y="3955321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8F83299-5BDF-70D5-3E90-8D8A78675F87}"/>
              </a:ext>
            </a:extLst>
          </p:cNvPr>
          <p:cNvSpPr/>
          <p:nvPr/>
        </p:nvSpPr>
        <p:spPr>
          <a:xfrm flipH="1">
            <a:off x="4534078" y="4209139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2A5D784-061E-3825-22A9-DDBC35E70C11}"/>
              </a:ext>
            </a:extLst>
          </p:cNvPr>
          <p:cNvSpPr/>
          <p:nvPr/>
        </p:nvSpPr>
        <p:spPr>
          <a:xfrm flipH="1">
            <a:off x="4409712" y="4550062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02EC7-1C6A-0654-F9FA-8C792C7F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402451-D99F-E803-B583-49645C59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D7D49AC8-8E87-3DFD-C93E-41E358ED9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2" y="654269"/>
            <a:ext cx="3822479" cy="5549462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When the amounts do not equal, we use an account called </a:t>
            </a:r>
            <a:r>
              <a:rPr lang="en-US" sz="48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Short and Over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400D2314-EE9E-9774-FA69-4B2DA0C5E2C1}"/>
              </a:ext>
            </a:extLst>
          </p:cNvPr>
          <p:cNvSpPr txBox="1">
            <a:spLocks/>
          </p:cNvSpPr>
          <p:nvPr/>
        </p:nvSpPr>
        <p:spPr bwMode="gray">
          <a:xfrm>
            <a:off x="4848447" y="1530358"/>
            <a:ext cx="7343553" cy="396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Cash          371.50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            348.00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Tax Pay   22.00 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Cash Over         1.50    </a:t>
            </a:r>
          </a:p>
        </p:txBody>
      </p:sp>
    </p:spTree>
    <p:extLst>
      <p:ext uri="{BB962C8B-B14F-4D97-AF65-F5344CB8AC3E}">
        <p14:creationId xmlns:p14="http://schemas.microsoft.com/office/powerpoint/2010/main" val="224514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6BAB76-3E2F-B748-951F-F9337763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5A55FA65-2580-801B-182F-84AC0DE15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06" y="319166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44BBE-5CCE-D366-3BBA-CBEF8FE8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11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3670E2-6E67-0E73-EE6D-D0142FC45478}"/>
              </a:ext>
            </a:extLst>
          </p:cNvPr>
          <p:cNvSpPr txBox="1"/>
          <p:nvPr/>
        </p:nvSpPr>
        <p:spPr>
          <a:xfrm>
            <a:off x="4742547" y="1711602"/>
            <a:ext cx="2385848" cy="35394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Cash Short and Over doesn’t have a normal 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DR or CR balance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71DD8-C440-627B-C39A-CF30539D66AA}"/>
              </a:ext>
            </a:extLst>
          </p:cNvPr>
          <p:cNvSpPr txBox="1"/>
          <p:nvPr/>
        </p:nvSpPr>
        <p:spPr>
          <a:xfrm>
            <a:off x="691530" y="1962049"/>
            <a:ext cx="36891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If there is more cash than the tape indicates, it is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OVER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, so it 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 Credited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(like extra revenue)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9B2DD2-D91C-9174-DE61-AD917C5DB3F5}"/>
              </a:ext>
            </a:extLst>
          </p:cNvPr>
          <p:cNvSpPr txBox="1"/>
          <p:nvPr/>
        </p:nvSpPr>
        <p:spPr>
          <a:xfrm>
            <a:off x="7502678" y="1841180"/>
            <a:ext cx="36891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If there is less cash than the tape indicates, it is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SHORT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, so it 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 Debited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(like extra expense)</a:t>
            </a:r>
          </a:p>
        </p:txBody>
      </p:sp>
    </p:spTree>
    <p:extLst>
      <p:ext uri="{BB962C8B-B14F-4D97-AF65-F5344CB8AC3E}">
        <p14:creationId xmlns:p14="http://schemas.microsoft.com/office/powerpoint/2010/main" val="181667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6CFA-E122-8797-B5D9-A677E705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97587" cy="961458"/>
          </a:xfrm>
        </p:spPr>
        <p:txBody>
          <a:bodyPr/>
          <a:lstStyle/>
          <a:p>
            <a:pPr algn="ctr"/>
            <a:r>
              <a:rPr lang="en-US" sz="4000" b="1" dirty="0">
                <a:latin typeface="Trebuchet MS" panose="020B0603020202020204" pitchFamily="34" charset="0"/>
              </a:rPr>
              <a:t>Sample Change Fund Problem</a:t>
            </a:r>
            <a:endParaRPr lang="en-US" sz="4000" dirty="0"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FCF09-3E31-1E59-0A13-DBDE47FD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pic>
        <p:nvPicPr>
          <p:cNvPr id="62" name="Content Placeholder 61" descr="A table with numbers and text&#10;&#10;Description automatically generated">
            <a:extLst>
              <a:ext uri="{FF2B5EF4-FFF2-40B4-BE49-F238E27FC236}">
                <a16:creationId xmlns:a16="http://schemas.microsoft.com/office/drawing/2014/main" id="{A0D53510-4484-AD13-ED66-2D6956DDEA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5190" y="2743947"/>
            <a:ext cx="11079993" cy="3140385"/>
          </a:xfrm>
        </p:spPr>
      </p:pic>
    </p:spTree>
    <p:extLst>
      <p:ext uri="{BB962C8B-B14F-4D97-AF65-F5344CB8AC3E}">
        <p14:creationId xmlns:p14="http://schemas.microsoft.com/office/powerpoint/2010/main" val="1846235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EDEB0-97C7-5C60-0551-72DF13B2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Content Placeholder 4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8ED8C5E0-570C-D7F4-CF80-62F702D9DA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9600" y="2963655"/>
            <a:ext cx="11657784" cy="286647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1B4A7D-60E4-CC1C-0192-671EE16F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800" b="1" dirty="0">
                <a:latin typeface="Trebuchet MS" panose="020B0603020202020204" pitchFamily="34" charset="0"/>
              </a:rPr>
              <a:t>And How To Solve It!</a:t>
            </a:r>
            <a:br>
              <a:rPr lang="en-US" dirty="0">
                <a:latin typeface="Trebuchet MS" panose="020B0603020202020204" pitchFamily="34" charset="0"/>
              </a:rPr>
            </a:br>
            <a:endParaRPr lang="en-US" sz="2500" dirty="0"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1DA3C-5EDF-7A98-1DAE-BA20506E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C014C-F5D1-03B9-C468-BD505C2FC9BF}"/>
              </a:ext>
            </a:extLst>
          </p:cNvPr>
          <p:cNvSpPr txBox="1"/>
          <p:nvPr/>
        </p:nvSpPr>
        <p:spPr>
          <a:xfrm>
            <a:off x="1906689" y="2241835"/>
            <a:ext cx="207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Sales </a:t>
            </a:r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(Rev.) </a:t>
            </a:r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Increased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81FE19-583D-96D7-97F1-6E83D963E999}"/>
              </a:ext>
            </a:extLst>
          </p:cNvPr>
          <p:cNvSpPr txBox="1"/>
          <p:nvPr/>
        </p:nvSpPr>
        <p:spPr>
          <a:xfrm>
            <a:off x="3616924" y="2256111"/>
            <a:ext cx="212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Sales Tax </a:t>
            </a:r>
            <a:r>
              <a:rPr lang="en-US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en-US" b="1" spc="-50" dirty="0" err="1">
                <a:solidFill>
                  <a:schemeClr val="tx2"/>
                </a:solidFill>
                <a:latin typeface="Trebuchet MS" panose="020B0603020202020204" pitchFamily="34" charset="0"/>
              </a:rPr>
              <a:t>Liab</a:t>
            </a:r>
            <a:r>
              <a:rPr lang="en-US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.)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Increased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BCA72E-1A55-85AC-7DE3-82B121FCD257}"/>
              </a:ext>
            </a:extLst>
          </p:cNvPr>
          <p:cNvSpPr txBox="1"/>
          <p:nvPr/>
        </p:nvSpPr>
        <p:spPr>
          <a:xfrm>
            <a:off x="5452268" y="2252306"/>
            <a:ext cx="1758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A/R (asset)  Decreased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E2BDB8-B0A0-31EB-76A7-FB60509DF430}"/>
              </a:ext>
            </a:extLst>
          </p:cNvPr>
          <p:cNvSpPr txBox="1"/>
          <p:nvPr/>
        </p:nvSpPr>
        <p:spPr>
          <a:xfrm>
            <a:off x="8703397" y="2318558"/>
            <a:ext cx="1758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Cash (asset) Increased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B29DD3-5ACF-6EBE-F24B-030D3F8779F7}"/>
              </a:ext>
            </a:extLst>
          </p:cNvPr>
          <p:cNvSpPr txBox="1"/>
          <p:nvPr/>
        </p:nvSpPr>
        <p:spPr>
          <a:xfrm>
            <a:off x="5343264" y="5572089"/>
            <a:ext cx="164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2511.47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7064B7-C923-17EA-6878-B64C431B4BB0}"/>
              </a:ext>
            </a:extLst>
          </p:cNvPr>
          <p:cNvSpPr txBox="1"/>
          <p:nvPr/>
        </p:nvSpPr>
        <p:spPr>
          <a:xfrm>
            <a:off x="3616924" y="5565342"/>
            <a:ext cx="164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600.00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0BAE3A-1E2F-354D-D0FB-E75F73F37ECD}"/>
              </a:ext>
            </a:extLst>
          </p:cNvPr>
          <p:cNvSpPr txBox="1"/>
          <p:nvPr/>
        </p:nvSpPr>
        <p:spPr>
          <a:xfrm>
            <a:off x="2124104" y="5570633"/>
            <a:ext cx="164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7500.00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B9D4AD-AD69-955D-C16E-F5AF14620D26}"/>
              </a:ext>
            </a:extLst>
          </p:cNvPr>
          <p:cNvSpPr txBox="1"/>
          <p:nvPr/>
        </p:nvSpPr>
        <p:spPr>
          <a:xfrm>
            <a:off x="2445488" y="1499379"/>
            <a:ext cx="66993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Trebuchet MS" panose="020B0603020202020204" pitchFamily="34" charset="0"/>
              </a:rPr>
              <a:t>(Amounts for 4 weeks added for monthly totals)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9C0AC-1CB1-AE87-56FD-05502FC48CBA}"/>
              </a:ext>
            </a:extLst>
          </p:cNvPr>
          <p:cNvSpPr txBox="1"/>
          <p:nvPr/>
        </p:nvSpPr>
        <p:spPr>
          <a:xfrm>
            <a:off x="8461815" y="5709357"/>
            <a:ext cx="2117579" cy="122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11,599.72</a:t>
            </a:r>
          </a:p>
          <a:p>
            <a:pPr algn="ctr">
              <a:lnSpc>
                <a:spcPts val="2200"/>
              </a:lnSpc>
            </a:pPr>
            <a:r>
              <a:rPr lang="en-US" sz="25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-</a:t>
            </a:r>
            <a:r>
              <a:rPr lang="en-US" sz="22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(4x250=1000)</a:t>
            </a:r>
          </a:p>
          <a:p>
            <a:pPr algn="ctr">
              <a:lnSpc>
                <a:spcPts val="2200"/>
              </a:lnSpc>
            </a:pPr>
            <a:r>
              <a:rPr lang="en-US" sz="24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= 10,599.72</a:t>
            </a:r>
          </a:p>
          <a:p>
            <a:pPr algn="ctr">
              <a:lnSpc>
                <a:spcPts val="2200"/>
              </a:lnSpc>
            </a:pPr>
            <a:r>
              <a:rPr lang="en-US" sz="14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To be deposited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764531-BD94-9AF5-CBF6-72FFB66DD375}"/>
              </a:ext>
            </a:extLst>
          </p:cNvPr>
          <p:cNvSpPr txBox="1"/>
          <p:nvPr/>
        </p:nvSpPr>
        <p:spPr>
          <a:xfrm>
            <a:off x="10352540" y="3097562"/>
            <a:ext cx="17122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</a:t>
            </a:r>
          </a:p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&lt;Short&gt;</a:t>
            </a:r>
          </a:p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Over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2AE265-0A63-30D4-7FD2-F35750960219}"/>
              </a:ext>
            </a:extLst>
          </p:cNvPr>
          <p:cNvSpPr txBox="1"/>
          <p:nvPr/>
        </p:nvSpPr>
        <p:spPr>
          <a:xfrm>
            <a:off x="2046719" y="3029911"/>
            <a:ext cx="4588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+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9CA7AA-0AC6-CB6C-EEA1-5BC1719ACD91}"/>
              </a:ext>
            </a:extLst>
          </p:cNvPr>
          <p:cNvSpPr txBox="1"/>
          <p:nvPr/>
        </p:nvSpPr>
        <p:spPr>
          <a:xfrm>
            <a:off x="3563003" y="3019278"/>
            <a:ext cx="4588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989476-6BFA-F40D-E054-8FF7B11A4D11}"/>
              </a:ext>
            </a:extLst>
          </p:cNvPr>
          <p:cNvSpPr txBox="1"/>
          <p:nvPr/>
        </p:nvSpPr>
        <p:spPr>
          <a:xfrm>
            <a:off x="5118523" y="3001918"/>
            <a:ext cx="4588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+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55D865-708B-03EC-6C0F-55B669B8C4A4}"/>
              </a:ext>
            </a:extLst>
          </p:cNvPr>
          <p:cNvSpPr txBox="1"/>
          <p:nvPr/>
        </p:nvSpPr>
        <p:spPr>
          <a:xfrm>
            <a:off x="6919269" y="3029911"/>
            <a:ext cx="4588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BEC0B3-85C3-B3CE-D06B-D1E0138B4A56}"/>
              </a:ext>
            </a:extLst>
          </p:cNvPr>
          <p:cNvSpPr txBox="1"/>
          <p:nvPr/>
        </p:nvSpPr>
        <p:spPr>
          <a:xfrm>
            <a:off x="7054253" y="3448824"/>
            <a:ext cx="1712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Expected Cash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476B66-1B01-F6B6-9DCF-859307EE053E}"/>
              </a:ext>
            </a:extLst>
          </p:cNvPr>
          <p:cNvSpPr txBox="1"/>
          <p:nvPr/>
        </p:nvSpPr>
        <p:spPr>
          <a:xfrm>
            <a:off x="8475037" y="3038275"/>
            <a:ext cx="4146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72C9BC-9A7E-AFA6-1029-0C42A5502ABA}"/>
              </a:ext>
            </a:extLst>
          </p:cNvPr>
          <p:cNvSpPr txBox="1"/>
          <p:nvPr/>
        </p:nvSpPr>
        <p:spPr>
          <a:xfrm>
            <a:off x="9033686" y="3041502"/>
            <a:ext cx="12147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Actual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EC4EEA-791C-B9B2-C057-A51E46D236CF}"/>
              </a:ext>
            </a:extLst>
          </p:cNvPr>
          <p:cNvSpPr txBox="1"/>
          <p:nvPr/>
        </p:nvSpPr>
        <p:spPr>
          <a:xfrm>
            <a:off x="6976415" y="4174899"/>
            <a:ext cx="17900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2242.18</a:t>
            </a:r>
          </a:p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2202.70</a:t>
            </a:r>
          </a:p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3806.99</a:t>
            </a:r>
          </a:p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3359.60</a:t>
            </a:r>
          </a:p>
          <a:p>
            <a:pPr algn="ctr">
              <a:spcBef>
                <a:spcPts val="600"/>
              </a:spcBef>
            </a:pPr>
            <a:r>
              <a:rPr lang="en-US" sz="2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11,611.47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0D8684-BD78-A5C2-10F2-632C574570D0}"/>
              </a:ext>
            </a:extLst>
          </p:cNvPr>
          <p:cNvSpPr txBox="1"/>
          <p:nvPr/>
        </p:nvSpPr>
        <p:spPr>
          <a:xfrm>
            <a:off x="10352540" y="4179986"/>
            <a:ext cx="171225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&lt; 3.42 &gt;</a:t>
            </a:r>
          </a:p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1.95</a:t>
            </a:r>
          </a:p>
          <a:p>
            <a:pPr algn="ctr">
              <a:lnSpc>
                <a:spcPts val="2800"/>
              </a:lnSpc>
            </a:pPr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&lt; 5.48 &gt;</a:t>
            </a:r>
          </a:p>
          <a:p>
            <a:pPr algn="ctr"/>
            <a:r>
              <a:rPr 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&lt; 4.80&gt;</a:t>
            </a:r>
          </a:p>
          <a:p>
            <a:pPr algn="ctr">
              <a:spcBef>
                <a:spcPts val="600"/>
              </a:spcBef>
            </a:pPr>
            <a:r>
              <a:rPr lang="en-US" sz="25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&lt;11.75 &gt;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4CFBD9-6F7F-9A88-1DE2-CA97EBE99452}"/>
              </a:ext>
            </a:extLst>
          </p:cNvPr>
          <p:cNvSpPr txBox="1"/>
          <p:nvPr/>
        </p:nvSpPr>
        <p:spPr>
          <a:xfrm>
            <a:off x="10259021" y="3044625"/>
            <a:ext cx="4588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43062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8" grpId="0"/>
      <p:bldP spid="19" grpId="0"/>
      <p:bldP spid="20" grpId="0"/>
      <p:bldP spid="31" grpId="0"/>
      <p:bldP spid="32" grpId="0"/>
      <p:bldP spid="37" grpId="0"/>
      <p:bldP spid="39" grpId="0"/>
      <p:bldP spid="40" grpId="0"/>
      <p:bldP spid="41" grpId="0"/>
      <p:bldP spid="42" grpId="0"/>
      <p:bldP spid="8" grpId="0"/>
      <p:bldP spid="25" grpId="0"/>
      <p:bldP spid="27" grpId="0"/>
      <p:bldP spid="28" grpId="0"/>
      <p:bldP spid="29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7FC10-22C3-6A1C-B6D9-D7BF7BBA8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DCBE87-E040-E37E-7FB0-5B84C792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F52FBF60-70B1-A648-817C-8DB8A648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2" y="654269"/>
            <a:ext cx="3822479" cy="5549462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So to journalize the month’s cash drawer:</a:t>
            </a:r>
            <a:endParaRPr lang="en-US" sz="4800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04F7639-9632-548E-1D6B-3AC53E5D0B96}"/>
              </a:ext>
            </a:extLst>
          </p:cNvPr>
          <p:cNvSpPr txBox="1">
            <a:spLocks/>
          </p:cNvSpPr>
          <p:nvPr/>
        </p:nvSpPr>
        <p:spPr bwMode="gray">
          <a:xfrm>
            <a:off x="4742122" y="1168851"/>
            <a:ext cx="7343553" cy="4126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Cash     10,599.72</a:t>
            </a:r>
          </a:p>
          <a:p>
            <a:r>
              <a:rPr lang="en-US" sz="48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Cash Short   11.75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         7,500.00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Sales Tax Pay 600.00 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A/R            2,511.47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</a:t>
            </a:r>
          </a:p>
        </p:txBody>
      </p:sp>
      <p:sp>
        <p:nvSpPr>
          <p:cNvPr id="2" name="Title 10">
            <a:extLst>
              <a:ext uri="{FF2B5EF4-FFF2-40B4-BE49-F238E27FC236}">
                <a16:creationId xmlns:a16="http://schemas.microsoft.com/office/drawing/2014/main" id="{4E02376C-7953-64F1-7FD0-498705E9C3D1}"/>
              </a:ext>
            </a:extLst>
          </p:cNvPr>
          <p:cNvSpPr txBox="1">
            <a:spLocks/>
          </p:cNvSpPr>
          <p:nvPr/>
        </p:nvSpPr>
        <p:spPr bwMode="gray">
          <a:xfrm>
            <a:off x="4880713" y="5234033"/>
            <a:ext cx="7343553" cy="1623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=10,611.47  </a:t>
            </a:r>
          </a:p>
          <a:p>
            <a:r>
              <a:rPr lang="en-US" sz="48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           CR = 10,611.47</a:t>
            </a:r>
          </a:p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4202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D50BB-1D56-1350-21AB-C1A6C1EEA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4E2773-49D9-FCF5-A7EF-44AC54FF3311}"/>
              </a:ext>
            </a:extLst>
          </p:cNvPr>
          <p:cNvSpPr txBox="1">
            <a:spLocks/>
          </p:cNvSpPr>
          <p:nvPr/>
        </p:nvSpPr>
        <p:spPr>
          <a:xfrm>
            <a:off x="1420767" y="186858"/>
            <a:ext cx="8761413" cy="70696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Sample Questions from a UIL test…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AB747D-D7F8-1653-467A-09FD55AC3557}"/>
              </a:ext>
            </a:extLst>
          </p:cNvPr>
          <p:cNvSpPr txBox="1"/>
          <p:nvPr/>
        </p:nvSpPr>
        <p:spPr>
          <a:xfrm>
            <a:off x="389170" y="1408163"/>
            <a:ext cx="595600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/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23. The total sales for the month of January are: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A. $6,500     </a:t>
            </a:r>
            <a:r>
              <a:rPr lang="en-US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$7,500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C. $8,100     D. $8,488.25     E. $8,500     F. $10,011.47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24. By what amount was a liability account increased for the month of January?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A. $0.00       B. $11.75     C. </a:t>
            </a:r>
            <a:r>
              <a:rPr lang="en-US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$600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$618.75        E. $2,511.47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25. By what amount was an asset account decreased for the month of January?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A. $0.00       B. $600        C. $1,000     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$2,511.47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E. $7,500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5274CC-C299-313B-A82C-6559AE4E5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534" y="1063416"/>
            <a:ext cx="1706809" cy="3826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B320A1-DA18-4970-25AF-492F0BC2C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916" y="2175484"/>
            <a:ext cx="1706809" cy="37527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11E1A4-B492-24FA-384F-19CF3B783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968" y="3309906"/>
            <a:ext cx="1706809" cy="354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8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95A6B-31FA-1414-A0FD-41FDBFAD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DD99E3-FF72-1820-C50B-AA1E6A83D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4482-7785-722E-709D-19F7008AF693}"/>
              </a:ext>
            </a:extLst>
          </p:cNvPr>
          <p:cNvSpPr txBox="1">
            <a:spLocks/>
          </p:cNvSpPr>
          <p:nvPr/>
        </p:nvSpPr>
        <p:spPr>
          <a:xfrm>
            <a:off x="1420767" y="186858"/>
            <a:ext cx="8761413" cy="70696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Questions from a UIL test…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AB2BCB-3087-0040-C729-446C25FBF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343" y="1062569"/>
            <a:ext cx="1706809" cy="3826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00DD00-71F3-75EE-1AD6-CD267EED2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657" y="1062569"/>
            <a:ext cx="1740276" cy="38263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28E886-A027-6BD2-E5B0-0456D7575506}"/>
              </a:ext>
            </a:extLst>
          </p:cNvPr>
          <p:cNvSpPr txBox="1"/>
          <p:nvPr/>
        </p:nvSpPr>
        <p:spPr>
          <a:xfrm>
            <a:off x="283830" y="1263640"/>
            <a:ext cx="54155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27. The sales tax rate is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A. 5%     B. 7.75%     </a:t>
            </a:r>
            <a:r>
              <a:rPr lang="en-US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8%     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8.25%     E. 8.75%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indent="-57150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*28. For the month of January, the cash fund was over or short and by what amount?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Amount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Over/Short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A.   zero			neither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B.  $3.42		   	short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 $11.75		     short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D.  $1.95    	      over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E.  $11.75	    	      over</a:t>
            </a:r>
          </a:p>
          <a:p>
            <a:pPr marL="0" marR="0" algn="just">
              <a:tabLst>
                <a:tab pos="27432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F.  $988.25	   	     short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55B65-9331-C4CA-6DD7-EA24C4751FB0}"/>
              </a:ext>
            </a:extLst>
          </p:cNvPr>
          <p:cNvSpPr txBox="1"/>
          <p:nvPr/>
        </p:nvSpPr>
        <p:spPr>
          <a:xfrm>
            <a:off x="5375327" y="4888945"/>
            <a:ext cx="3742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600 ÷ 7500 = .08  or 8%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8A3B39-58E2-4EF4-9684-89F865BE2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9997" y="3343292"/>
            <a:ext cx="1740276" cy="337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32DC6C0-9782-D198-5AAC-405CCDF46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Trebuchet MS" panose="020B0603020202020204" pitchFamily="34" charset="0"/>
              </a:rPr>
              <a:t>Now, let’s look at the Petty Cash fund: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6C6D1B-CED4-AE96-42E8-FD5080D7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pic>
        <p:nvPicPr>
          <p:cNvPr id="11" name="Picture 10" descr="A blue and white card with a few cash falling out of it&#10;&#10;Description automatically generated with medium confidence">
            <a:extLst>
              <a:ext uri="{FF2B5EF4-FFF2-40B4-BE49-F238E27FC236}">
                <a16:creationId xmlns:a16="http://schemas.microsoft.com/office/drawing/2014/main" id="{27BF25B5-4CE6-6A19-CAE3-9FF505D46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126" y="1326927"/>
            <a:ext cx="6563048" cy="436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10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3107" y="1381267"/>
            <a:ext cx="7036853" cy="63803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#2 Person/biz. payment goes to</a:t>
            </a:r>
            <a:endParaRPr lang="en-US" sz="36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106" y="3932026"/>
            <a:ext cx="7036851" cy="661241"/>
          </a:xfrm>
        </p:spPr>
        <p:txBody>
          <a:bodyPr>
            <a:noAutofit/>
          </a:bodyPr>
          <a:lstStyle/>
          <a:p>
            <a:pPr marR="0" lvl="0">
              <a:lnSpc>
                <a:spcPct val="104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#5 Account to be debited</a:t>
            </a:r>
            <a:endParaRPr lang="en-US" sz="36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4333" y="591671"/>
            <a:ext cx="7036853" cy="6380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#1 Date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132678"/>
            <a:ext cx="838199" cy="502225"/>
          </a:xfrm>
        </p:spPr>
        <p:txBody>
          <a:bodyPr/>
          <a:lstStyle/>
          <a:p>
            <a:fld id="{9FF96B15-8338-45D5-A943-561235072D66}" type="slidenum">
              <a:rPr lang="en-US" smtClean="0">
                <a:solidFill>
                  <a:schemeClr val="tx2"/>
                </a:solidFill>
              </a:rPr>
              <a:t>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88C289D-163C-2067-B5CD-05616658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38" y="829340"/>
            <a:ext cx="3567357" cy="1963332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  <a:t>Petty Cash</a:t>
            </a:r>
            <a:b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  <a:t>voucher:</a:t>
            </a:r>
            <a:b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  <a:t>(prepared for each payment)</a:t>
            </a:r>
            <a:endParaRPr lang="en-US" sz="4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4333" y="2251328"/>
            <a:ext cx="7036851" cy="56261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#3 Amount of the payment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53107" y="3062484"/>
            <a:ext cx="7036851" cy="661240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#4 Reason for the payment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99B4BB2-68B1-6CA6-2E51-1A5508CB1D76}"/>
              </a:ext>
            </a:extLst>
          </p:cNvPr>
          <p:cNvSpPr txBox="1">
            <a:spLocks/>
          </p:cNvSpPr>
          <p:nvPr/>
        </p:nvSpPr>
        <p:spPr>
          <a:xfrm>
            <a:off x="4953104" y="4771283"/>
            <a:ext cx="7036853" cy="6612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#6 signature of the petty cashier</a:t>
            </a:r>
          </a:p>
        </p:txBody>
      </p:sp>
      <p:pic>
        <p:nvPicPr>
          <p:cNvPr id="10" name="Picture 9" descr="A close-up of a cash voucher&#10;&#10;Description automatically generated">
            <a:extLst>
              <a:ext uri="{FF2B5EF4-FFF2-40B4-BE49-F238E27FC236}">
                <a16:creationId xmlns:a16="http://schemas.microsoft.com/office/drawing/2014/main" id="{0B1DF83B-577E-57CD-55EB-1CE41AC58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02" y="3751556"/>
            <a:ext cx="4208227" cy="1891726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B5FF1E9-857C-E8BA-0C9C-99B7E283A965}"/>
              </a:ext>
            </a:extLst>
          </p:cNvPr>
          <p:cNvSpPr txBox="1">
            <a:spLocks/>
          </p:cNvSpPr>
          <p:nvPr/>
        </p:nvSpPr>
        <p:spPr>
          <a:xfrm>
            <a:off x="4953103" y="5643282"/>
            <a:ext cx="7036853" cy="6612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#7 signature of person getting $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47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  <p:bldP spid="9" grpId="0" uiExpand="1" build="p"/>
      <p:bldP spid="3" grpId="0" uiExpand="1" build="p"/>
      <p:bldP spid="4" grpId="0" uiExpand="1" build="p"/>
      <p:bldP spid="2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5CC21-6691-CDCC-6E2F-A07955E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5B253C6E-1B11-1F53-C6C0-6E014FB51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179" y="356744"/>
            <a:ext cx="5615452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BAC0E-7E62-35FC-AE60-5D620689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19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94047-079A-549B-CA7A-A4295231896F}"/>
              </a:ext>
            </a:extLst>
          </p:cNvPr>
          <p:cNvSpPr txBox="1"/>
          <p:nvPr/>
        </p:nvSpPr>
        <p:spPr>
          <a:xfrm>
            <a:off x="6188149" y="1356793"/>
            <a:ext cx="500365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remaining Cash in the box is counted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vouchers are totaled and summarized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requisition form is completed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A check is obtained and cashed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$ is added back to the box</a:t>
            </a:r>
          </a:p>
          <a:p>
            <a:pPr algn="ctr"/>
            <a:endParaRPr lang="en-US" sz="3000" b="1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02BC3C-3E12-5F37-77FF-17635E7863B4}"/>
              </a:ext>
            </a:extLst>
          </p:cNvPr>
          <p:cNvSpPr txBox="1"/>
          <p:nvPr/>
        </p:nvSpPr>
        <p:spPr>
          <a:xfrm>
            <a:off x="5422620" y="4271058"/>
            <a:ext cx="9203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800" dirty="0">
              <a:solidFill>
                <a:srgbClr val="002060"/>
              </a:solidFill>
              <a:latin typeface="fatboy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F8DE6-2A4F-787D-282C-9F0853B197A7}"/>
              </a:ext>
            </a:extLst>
          </p:cNvPr>
          <p:cNvSpPr txBox="1"/>
          <p:nvPr/>
        </p:nvSpPr>
        <p:spPr>
          <a:xfrm>
            <a:off x="949689" y="856201"/>
            <a:ext cx="33324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dirty="0">
                <a:solidFill>
                  <a:schemeClr val="bg1"/>
                </a:solidFill>
                <a:latin typeface="Trebuchet MS" panose="020B0603020202020204" pitchFamily="34" charset="0"/>
              </a:rPr>
              <a:t>Time to Replenish…</a:t>
            </a:r>
            <a:endParaRPr lang="en-US" sz="3800" dirty="0"/>
          </a:p>
        </p:txBody>
      </p:sp>
      <p:pic>
        <p:nvPicPr>
          <p:cNvPr id="5" name="Picture 4" descr="A receipt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7AEE7462-4D50-A644-0974-8B585F236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797" y="2200939"/>
            <a:ext cx="2990187" cy="38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CF9ABE-09AF-5654-7525-1192A9B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pic>
        <p:nvPicPr>
          <p:cNvPr id="5" name="Picture 4" descr="A close-up of a cash register&#10;&#10;Description automatically generated">
            <a:extLst>
              <a:ext uri="{FF2B5EF4-FFF2-40B4-BE49-F238E27FC236}">
                <a16:creationId xmlns:a16="http://schemas.microsoft.com/office/drawing/2014/main" id="{293C40CA-9B04-A217-C136-DBF74ED70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545" y="416249"/>
            <a:ext cx="8847954" cy="639264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5207A8F-0CF2-72A1-0E9D-8EF4753B539D}"/>
              </a:ext>
            </a:extLst>
          </p:cNvPr>
          <p:cNvGrpSpPr/>
          <p:nvPr/>
        </p:nvGrpSpPr>
        <p:grpSpPr>
          <a:xfrm>
            <a:off x="292501" y="486136"/>
            <a:ext cx="3109919" cy="5228976"/>
            <a:chOff x="204850" y="486137"/>
            <a:chExt cx="4517621" cy="4884236"/>
          </a:xfrm>
        </p:grpSpPr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F31E6626-6C1C-D87A-2840-5EE0431C743E}"/>
                </a:ext>
              </a:extLst>
            </p:cNvPr>
            <p:cNvSpPr/>
            <p:nvPr/>
          </p:nvSpPr>
          <p:spPr>
            <a:xfrm>
              <a:off x="204850" y="486137"/>
              <a:ext cx="4517621" cy="4884236"/>
            </a:xfrm>
            <a:prstGeom prst="flowChartAlternateProcess">
              <a:avLst/>
            </a:prstGeom>
            <a:solidFill>
              <a:schemeClr val="tx2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65CE76-ED71-9962-AF66-9F95B86B37F3}"/>
                </a:ext>
              </a:extLst>
            </p:cNvPr>
            <p:cNvSpPr txBox="1"/>
            <p:nvPr/>
          </p:nvSpPr>
          <p:spPr>
            <a:xfrm>
              <a:off x="474992" y="846058"/>
              <a:ext cx="3941022" cy="4398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For some businesses,</a:t>
              </a:r>
            </a:p>
            <a:p>
              <a:r>
                <a:rPr lang="en-US" sz="30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the petty cashier completes a petty cash register with all the monthly disbursements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667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0D976-166F-EEA0-3C07-76447F78C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D6E369-6293-6385-FEDC-A74FA4D1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0EB685FB-B254-F8CE-0756-A8ADC8AB8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2" y="654269"/>
            <a:ext cx="3822479" cy="5549462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Either way, the fund is replenished at the end of the month and journalized:</a:t>
            </a:r>
            <a:endParaRPr lang="en-US" sz="4800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84ECDAA-48EF-96ED-0767-8C73288FE537}"/>
              </a:ext>
            </a:extLst>
          </p:cNvPr>
          <p:cNvSpPr txBox="1">
            <a:spLocks/>
          </p:cNvSpPr>
          <p:nvPr/>
        </p:nvSpPr>
        <p:spPr bwMode="gray">
          <a:xfrm>
            <a:off x="4848447" y="1530358"/>
            <a:ext cx="7343553" cy="396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Supplies     24.45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Del. Exp.    19.00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Misc. Exp.   29.50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Adv. Exp.    14.80 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Cash               87.75    </a:t>
            </a:r>
          </a:p>
        </p:txBody>
      </p:sp>
    </p:spTree>
    <p:extLst>
      <p:ext uri="{BB962C8B-B14F-4D97-AF65-F5344CB8AC3E}">
        <p14:creationId xmlns:p14="http://schemas.microsoft.com/office/powerpoint/2010/main" val="313422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87291-32BB-3908-5392-34C74071D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75EA1-39D8-9254-B55C-1B93879DA7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7332" y="679572"/>
            <a:ext cx="4905125" cy="1241183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Cashier makes mistakes in making correct change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38024-84BB-5AB5-D2F1-5D11EBA8A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7332" y="2352763"/>
            <a:ext cx="4811672" cy="1241183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Customer says ‘keep the change’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522982-856A-1B95-DE9E-7C2CCC3E24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77332" y="3977436"/>
            <a:ext cx="4811672" cy="91191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Coins get dropped accidentally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0F0B31-50E6-A941-25A5-6684A9C94D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77332" y="5247124"/>
            <a:ext cx="4811672" cy="1034748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Cash is taken (it happens)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27AC2-A544-6022-2F56-61DBEE2C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22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131412-7CF7-30A4-4024-D4AF70317091}"/>
              </a:ext>
            </a:extLst>
          </p:cNvPr>
          <p:cNvSpPr txBox="1"/>
          <p:nvPr/>
        </p:nvSpPr>
        <p:spPr>
          <a:xfrm>
            <a:off x="679048" y="2582214"/>
            <a:ext cx="39276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total of the petty cash vouchers would always balance with the amount shown on the register… </a:t>
            </a:r>
          </a:p>
          <a:p>
            <a:pPr algn="ctr"/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But mistakes happen:</a:t>
            </a:r>
          </a:p>
        </p:txBody>
      </p:sp>
      <p:pic>
        <p:nvPicPr>
          <p:cNvPr id="2" name="Picture 2" descr="Who We Are - Perfect World... - Free Transparent PNG Clipart Images Download">
            <a:extLst>
              <a:ext uri="{FF2B5EF4-FFF2-40B4-BE49-F238E27FC236}">
                <a16:creationId xmlns:a16="http://schemas.microsoft.com/office/drawing/2014/main" id="{61EE951F-1F6B-0F5E-DBF2-13F59ADE7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16" y="752270"/>
            <a:ext cx="3438537" cy="124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8" grpId="0" uiExpand="1" build="p"/>
      <p:bldP spid="1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7C456-95FB-18F2-15CF-4592E34A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E67DC401-747E-3DB2-7005-890C2C0EB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179" y="356744"/>
            <a:ext cx="5615452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C7C9C-58F5-9F97-8899-587D29D7B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FA618-AE89-41DF-30F4-ADC49971BEAB}"/>
              </a:ext>
            </a:extLst>
          </p:cNvPr>
          <p:cNvSpPr txBox="1"/>
          <p:nvPr/>
        </p:nvSpPr>
        <p:spPr>
          <a:xfrm>
            <a:off x="6342928" y="1356793"/>
            <a:ext cx="4619609" cy="43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The actual amount in the drawer is subtracted from the fund amount to know how much cash to replenish.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In this case there’s only 15.50 when there should be $17.00, so</a:t>
            </a:r>
          </a:p>
          <a:p>
            <a:pPr algn="ctr"/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IS SHORT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2F282-9EFE-5E76-6192-3C69CBA47D11}"/>
              </a:ext>
            </a:extLst>
          </p:cNvPr>
          <p:cNvSpPr txBox="1"/>
          <p:nvPr/>
        </p:nvSpPr>
        <p:spPr>
          <a:xfrm>
            <a:off x="5422620" y="4271058"/>
            <a:ext cx="9203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800" dirty="0">
              <a:solidFill>
                <a:srgbClr val="002060"/>
              </a:solidFill>
              <a:latin typeface="fatboy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757E46-2255-779D-DA08-C39C9F1A67A2}"/>
              </a:ext>
            </a:extLst>
          </p:cNvPr>
          <p:cNvSpPr txBox="1"/>
          <p:nvPr/>
        </p:nvSpPr>
        <p:spPr>
          <a:xfrm>
            <a:off x="1077310" y="1263503"/>
            <a:ext cx="333240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dirty="0">
                <a:solidFill>
                  <a:schemeClr val="bg1"/>
                </a:solidFill>
                <a:latin typeface="Trebuchet MS" panose="020B0603020202020204" pitchFamily="34" charset="0"/>
              </a:rPr>
              <a:t>Situation #2</a:t>
            </a:r>
            <a:endParaRPr lang="en-US" sz="3800" dirty="0"/>
          </a:p>
        </p:txBody>
      </p:sp>
      <p:pic>
        <p:nvPicPr>
          <p:cNvPr id="4" name="Picture 3" descr="A close-up of a cash register&#10;&#10;Description automatically generated">
            <a:extLst>
              <a:ext uri="{FF2B5EF4-FFF2-40B4-BE49-F238E27FC236}">
                <a16:creationId xmlns:a16="http://schemas.microsoft.com/office/drawing/2014/main" id="{8A37A937-B9BF-5F3F-0BA9-1CBD020C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00" y="2837611"/>
            <a:ext cx="5437054" cy="2156698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9462E862-6D6C-4D66-4F37-539931A69497}"/>
              </a:ext>
            </a:extLst>
          </p:cNvPr>
          <p:cNvSpPr/>
          <p:nvPr/>
        </p:nvSpPr>
        <p:spPr>
          <a:xfrm flipH="1">
            <a:off x="2795294" y="4387438"/>
            <a:ext cx="799092" cy="2445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6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D5BA3-D47B-1721-B6B7-E582C0F26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08D534-0D80-2142-71FF-7D33DF2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24</a:t>
            </a:fld>
            <a:endParaRPr lang="en-US" noProof="0" dirty="0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B9907977-6B88-D251-1800-ED5BDC618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2" y="654269"/>
            <a:ext cx="3822479" cy="5549462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The fund is replenished at the end of the month and journalized:</a:t>
            </a:r>
            <a:endParaRPr lang="en-US" sz="4800" dirty="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7CAD1A57-B481-0613-E4C9-90CE7D236E72}"/>
              </a:ext>
            </a:extLst>
          </p:cNvPr>
          <p:cNvSpPr txBox="1">
            <a:spLocks/>
          </p:cNvSpPr>
          <p:nvPr/>
        </p:nvSpPr>
        <p:spPr bwMode="gray">
          <a:xfrm>
            <a:off x="4848447" y="1530358"/>
            <a:ext cx="7343553" cy="39612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Supplies     15.75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Del. Exp.    20.45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Misc. Exp.   21.80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DR Adv. Exp.    25.00</a:t>
            </a:r>
          </a:p>
          <a:p>
            <a:r>
              <a:rPr lang="en-US" sz="4800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DR Cash Short    1.50 </a:t>
            </a:r>
          </a:p>
          <a:p>
            <a:r>
              <a:rPr lang="en-US" sz="4800" dirty="0">
                <a:solidFill>
                  <a:schemeClr val="tx2"/>
                </a:solidFill>
                <a:latin typeface="Trebuchet MS" panose="020B0603020202020204" pitchFamily="34" charset="0"/>
              </a:rPr>
              <a:t>   CR Cash               84.50    </a:t>
            </a:r>
          </a:p>
        </p:txBody>
      </p:sp>
    </p:spTree>
    <p:extLst>
      <p:ext uri="{BB962C8B-B14F-4D97-AF65-F5344CB8AC3E}">
        <p14:creationId xmlns:p14="http://schemas.microsoft.com/office/powerpoint/2010/main" val="41453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DEB520A0-144B-6A85-8E17-4127DA5FF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519" y="356744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25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129296-DCE2-C881-BE5C-BE7AE04BDF0F}"/>
              </a:ext>
            </a:extLst>
          </p:cNvPr>
          <p:cNvSpPr txBox="1"/>
          <p:nvPr/>
        </p:nvSpPr>
        <p:spPr>
          <a:xfrm>
            <a:off x="576805" y="3551709"/>
            <a:ext cx="39276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Petty Cash is only </a:t>
            </a:r>
            <a:r>
              <a:rPr lang="en-US" sz="3000" b="1" dirty="0" err="1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DR’d</a:t>
            </a:r>
            <a:r>
              <a:rPr lang="en-US" sz="3000" b="1" dirty="0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when it is established</a:t>
            </a:r>
          </a:p>
          <a:p>
            <a:pPr algn="ctr"/>
            <a:r>
              <a:rPr lang="en-US" sz="3000" b="1" dirty="0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OR </a:t>
            </a:r>
          </a:p>
          <a:p>
            <a:pPr algn="ctr"/>
            <a:r>
              <a:rPr lang="en-US" sz="3000" b="1" dirty="0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when it’s increased!</a:t>
            </a:r>
          </a:p>
        </p:txBody>
      </p:sp>
      <p:pic>
        <p:nvPicPr>
          <p:cNvPr id="3" name="Picture 2" descr="A close-up of a red card&#10;&#10;Description automatically generated">
            <a:extLst>
              <a:ext uri="{FF2B5EF4-FFF2-40B4-BE49-F238E27FC236}">
                <a16:creationId xmlns:a16="http://schemas.microsoft.com/office/drawing/2014/main" id="{B491F676-D251-2DD7-86C9-93318F4ED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630" y="982310"/>
            <a:ext cx="2454838" cy="5138795"/>
          </a:xfrm>
          <a:prstGeom prst="rect">
            <a:avLst/>
          </a:prstGeom>
        </p:spPr>
      </p:pic>
      <p:pic>
        <p:nvPicPr>
          <p:cNvPr id="5" name="Picture 4" descr="A cartoon elephant with tusks and text&#10;&#10;Description automatically generated">
            <a:extLst>
              <a:ext uri="{FF2B5EF4-FFF2-40B4-BE49-F238E27FC236}">
                <a16:creationId xmlns:a16="http://schemas.microsoft.com/office/drawing/2014/main" id="{B2DCAE2A-473B-60C2-CFBF-553087C01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354" y="633746"/>
            <a:ext cx="2185656" cy="2917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5B6D4-6123-1B0D-2B59-E3A6FE4AF7A3}"/>
              </a:ext>
            </a:extLst>
          </p:cNvPr>
          <p:cNvSpPr txBox="1"/>
          <p:nvPr/>
        </p:nvSpPr>
        <p:spPr>
          <a:xfrm>
            <a:off x="7206250" y="2397545"/>
            <a:ext cx="4286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NOT WHEN IT IS REPLENISHED!</a:t>
            </a:r>
          </a:p>
        </p:txBody>
      </p:sp>
    </p:spTree>
    <p:extLst>
      <p:ext uri="{BB962C8B-B14F-4D97-AF65-F5344CB8AC3E}">
        <p14:creationId xmlns:p14="http://schemas.microsoft.com/office/powerpoint/2010/main" val="354815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6CFA-E122-8797-B5D9-A677E705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rebuchet MS" panose="020B0603020202020204" pitchFamily="34" charset="0"/>
              </a:rPr>
              <a:t>Sample petty cash UIL test questions…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FCF09-3E31-1E59-0A13-DBDE47FD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26</a:t>
            </a:fld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0D77E23-78A9-6746-DD77-579793A5E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81" y="2500325"/>
            <a:ext cx="10970054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following chart summarizes the activity in the petty cash fund of 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business for two months.  Calculate the amounts needed to complete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blanks in each line. Cash short must be indicated by &lt; &gt; or ( ).  </a:t>
            </a:r>
            <a:endParaRPr kumimoji="0" lang="en-US" altLang="en-US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0" name="Picture 9" descr="A close up of a receipt&#10;&#10;Description automatically generated">
            <a:extLst>
              <a:ext uri="{FF2B5EF4-FFF2-40B4-BE49-F238E27FC236}">
                <a16:creationId xmlns:a16="http://schemas.microsoft.com/office/drawing/2014/main" id="{EF43373B-292B-BCC4-42A6-B53134544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58855"/>
            <a:ext cx="12275035" cy="21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88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7232EE-A8B0-76A0-B31C-02AF5EDF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2" y="1110949"/>
            <a:ext cx="10373432" cy="706964"/>
          </a:xfrm>
        </p:spPr>
        <p:txBody>
          <a:bodyPr/>
          <a:lstStyle/>
          <a:p>
            <a:pPr algn="ctr"/>
            <a:r>
              <a:rPr lang="en-US" sz="4800" dirty="0">
                <a:latin typeface="Trebuchet MS" panose="020B0603020202020204" pitchFamily="34" charset="0"/>
              </a:rPr>
              <a:t>KW’s shortcut way to do petty cash: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(April 30 line from chart)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1E11FC-9D07-17EA-F03E-1F1D934C0C03}"/>
              </a:ext>
            </a:extLst>
          </p:cNvPr>
          <p:cNvSpPr txBox="1"/>
          <p:nvPr/>
        </p:nvSpPr>
        <p:spPr>
          <a:xfrm>
            <a:off x="331383" y="2667421"/>
            <a:ext cx="113591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Summarize all payment categories as ‘Voucher’ Expense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DR </a:t>
            </a:r>
            <a:r>
              <a:rPr lang="en-US" sz="2800" dirty="0"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‘Voucher’ Expense 139.20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 </a:t>
            </a:r>
            <a:endParaRPr lang="en-US" sz="2800" dirty="0"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1" indent="-457200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2. Write Cash Short/Over to balance (do you need more DR or CR?)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                    </a:t>
            </a: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CR  Cash S/O   3.10 </a:t>
            </a: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(139.20 – 136.10)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endParaRPr lang="en-U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3. Credit Cash for the amount needed to replenish ($150 – $13.90)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                    </a:t>
            </a: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CR  Cash   136.10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</a:t>
            </a:r>
          </a:p>
        </p:txBody>
      </p:sp>
      <p:pic>
        <p:nvPicPr>
          <p:cNvPr id="3" name="Picture 2" descr="A close-up of some words&#10;&#10;Description automatically generated">
            <a:extLst>
              <a:ext uri="{FF2B5EF4-FFF2-40B4-BE49-F238E27FC236}">
                <a16:creationId xmlns:a16="http://schemas.microsoft.com/office/drawing/2014/main" id="{470161F3-F66B-7DFB-7610-5162CF421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355" y="2242860"/>
            <a:ext cx="2078220" cy="16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4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5B602-AF33-3FF6-62C6-28493745E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20D0D1-3DD1-6A9A-B8E2-54B1B063D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2" y="1110949"/>
            <a:ext cx="10373432" cy="706964"/>
          </a:xfrm>
        </p:spPr>
        <p:txBody>
          <a:bodyPr/>
          <a:lstStyle/>
          <a:p>
            <a:pPr algn="ctr"/>
            <a:r>
              <a:rPr lang="en-US" sz="4800" dirty="0">
                <a:latin typeface="Trebuchet MS" panose="020B0603020202020204" pitchFamily="34" charset="0"/>
              </a:rPr>
              <a:t>KW’s shortcut way to do petty cash: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(May 31 line from chart)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BFCE2-45C2-10FC-DD87-9CE3EEF46F3F}"/>
              </a:ext>
            </a:extLst>
          </p:cNvPr>
          <p:cNvSpPr txBox="1"/>
          <p:nvPr/>
        </p:nvSpPr>
        <p:spPr>
          <a:xfrm>
            <a:off x="416443" y="2568705"/>
            <a:ext cx="113591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NOTE: PETTY CASH WAS INCREASED BY $50 to $200!</a:t>
            </a:r>
            <a:endParaRPr lang="en-US" sz="2800" b="1" dirty="0">
              <a:solidFill>
                <a:srgbClr val="FF00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Summarize all voucher categories as ‘Voucher’ Expense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DR </a:t>
            </a:r>
            <a:r>
              <a:rPr lang="en-US" sz="2800" dirty="0"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‘Voucher’ Expense 183.60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 </a:t>
            </a:r>
            <a:endParaRPr lang="en-US" sz="2800" dirty="0">
              <a:highlight>
                <a:srgbClr val="FFFF00"/>
              </a:highlight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1" indent="-457200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2. Write Cash Short/Over to balance (do you need more DR or CR?)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DR  Cash S/O   1.50</a:t>
            </a: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(185.10 – 183.60)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endParaRPr lang="en-US" sz="28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0"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3. Credit Cash for the amount needed to replenish (given)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                    </a:t>
            </a:r>
            <a:r>
              <a:rPr lang="en-US" sz="2800" dirty="0"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CR  Cash   185.10</a:t>
            </a:r>
          </a:p>
          <a:p>
            <a:pPr lvl="1">
              <a:tabLst>
                <a:tab pos="228600" algn="l"/>
                <a:tab pos="457200" algn="l"/>
                <a:tab pos="1828800" algn="l"/>
                <a:tab pos="2057400" algn="l"/>
                <a:tab pos="2228850" algn="l"/>
                <a:tab pos="2514600" algn="l"/>
              </a:tabLst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8134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27075-7718-9F1D-AA51-F3EBA58A5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F210D1E1-FAF5-3904-1DE7-33EE4999C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06" y="319166"/>
            <a:ext cx="4884516" cy="6144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16BE8-67E5-2C4C-3B67-6B625079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610" y="-353453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29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7A9250-5115-6823-3493-821869FD0A7F}"/>
              </a:ext>
            </a:extLst>
          </p:cNvPr>
          <p:cNvSpPr txBox="1"/>
          <p:nvPr/>
        </p:nvSpPr>
        <p:spPr>
          <a:xfrm>
            <a:off x="4742547" y="1711602"/>
            <a:ext cx="2385848" cy="35394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Cash Short and Over doesn’t have a normal </a:t>
            </a:r>
          </a:p>
          <a:p>
            <a:pPr algn="ctr"/>
            <a:r>
              <a:rPr lang="en-US" sz="3200" dirty="0">
                <a:solidFill>
                  <a:schemeClr val="tx2"/>
                </a:solidFill>
                <a:latin typeface="Trebuchet MS" panose="020B0603020202020204" pitchFamily="34" charset="0"/>
              </a:rPr>
              <a:t>DR or CR balance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12E4A3-DC0C-3F9E-4598-C300C56455B1}"/>
              </a:ext>
            </a:extLst>
          </p:cNvPr>
          <p:cNvSpPr txBox="1"/>
          <p:nvPr/>
        </p:nvSpPr>
        <p:spPr>
          <a:xfrm>
            <a:off x="528578" y="1940784"/>
            <a:ext cx="39872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If you need more CREDITS to balance,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OVER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 Credited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(like extra revenue)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F39002-8786-29A7-43ED-8E4755E59271}"/>
              </a:ext>
            </a:extLst>
          </p:cNvPr>
          <p:cNvSpPr txBox="1"/>
          <p:nvPr/>
        </p:nvSpPr>
        <p:spPr>
          <a:xfrm>
            <a:off x="7355108" y="1968769"/>
            <a:ext cx="39492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If you need more DEBITS to balance,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SHORT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is Debited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(like extra expense)</a:t>
            </a:r>
          </a:p>
        </p:txBody>
      </p:sp>
    </p:spTree>
    <p:extLst>
      <p:ext uri="{BB962C8B-B14F-4D97-AF65-F5344CB8AC3E}">
        <p14:creationId xmlns:p14="http://schemas.microsoft.com/office/powerpoint/2010/main" val="22660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2A88-47A2-92EA-6331-C024347C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671" y="709934"/>
            <a:ext cx="9078562" cy="1219074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To solve other unknowns: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30</a:t>
            </a:fld>
            <a:endParaRPr lang="en-US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9354EF-237B-8FFC-1C3B-4EF93033BD38}"/>
              </a:ext>
            </a:extLst>
          </p:cNvPr>
          <p:cNvSpPr txBox="1">
            <a:spLocks/>
          </p:cNvSpPr>
          <p:nvPr/>
        </p:nvSpPr>
        <p:spPr bwMode="gray">
          <a:xfrm>
            <a:off x="185119" y="2968319"/>
            <a:ext cx="6141253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b="1" dirty="0">
                <a:solidFill>
                  <a:schemeClr val="tx2"/>
                </a:solidFill>
                <a:latin typeface="Trebuchet MS" panose="020B0603020202020204" pitchFamily="34" charset="0"/>
              </a:rPr>
              <a:t>Fund Balance</a:t>
            </a:r>
          </a:p>
          <a:p>
            <a:pPr algn="ctr"/>
            <a:r>
              <a:rPr lang="en-US" sz="42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-   Actual Cash</a:t>
            </a:r>
          </a:p>
          <a:p>
            <a:pPr algn="ctr"/>
            <a:r>
              <a:rPr lang="en-US" sz="4200" b="1" dirty="0">
                <a:solidFill>
                  <a:schemeClr val="tx2"/>
                </a:solidFill>
                <a:latin typeface="Trebuchet MS" panose="020B0603020202020204" pitchFamily="34" charset="0"/>
              </a:rPr>
              <a:t>= Amt. to Replenish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58F6D5-85C8-78F9-13A4-8B061916DE1B}"/>
              </a:ext>
            </a:extLst>
          </p:cNvPr>
          <p:cNvSpPr txBox="1">
            <a:spLocks/>
          </p:cNvSpPr>
          <p:nvPr/>
        </p:nvSpPr>
        <p:spPr bwMode="gray">
          <a:xfrm>
            <a:off x="5594744" y="4337317"/>
            <a:ext cx="5747849" cy="1376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b="1" dirty="0">
                <a:solidFill>
                  <a:schemeClr val="tx2"/>
                </a:solidFill>
                <a:latin typeface="Trebuchet MS" panose="020B0603020202020204" pitchFamily="34" charset="0"/>
              </a:rPr>
              <a:t>Fund Balance</a:t>
            </a:r>
          </a:p>
          <a:p>
            <a:pPr algn="ctr"/>
            <a:r>
              <a:rPr lang="en-US" sz="42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- Amt. to Replenish</a:t>
            </a:r>
          </a:p>
          <a:p>
            <a:pPr algn="ctr"/>
            <a:r>
              <a:rPr lang="en-US" sz="4200" b="1" dirty="0">
                <a:solidFill>
                  <a:schemeClr val="tx2"/>
                </a:solidFill>
                <a:latin typeface="Trebuchet MS" panose="020B0603020202020204" pitchFamily="34" charset="0"/>
              </a:rPr>
              <a:t>= Actual Cash</a:t>
            </a:r>
          </a:p>
        </p:txBody>
      </p:sp>
    </p:spTree>
    <p:extLst>
      <p:ext uri="{BB962C8B-B14F-4D97-AF65-F5344CB8AC3E}">
        <p14:creationId xmlns:p14="http://schemas.microsoft.com/office/powerpoint/2010/main" val="1966224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31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>
                <a:latin typeface="Trebuchet MS" panose="020B0603020202020204" pitchFamily="34" charset="0"/>
              </a:rPr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674239" y="2736524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246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purl.org/dc/elements/1.1/"/>
    <ds:schemaRef ds:uri="16c05727-aa75-4e4a-9b5f-8a80a1165891"/>
    <ds:schemaRef ds:uri="http://schemas.microsoft.com/office/infopath/2007/PartnerControls"/>
    <ds:schemaRef ds:uri="71af3243-3dd4-4a8d-8c0d-dd76da1f02a5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64737</TotalTime>
  <Words>1508</Words>
  <Application>Microsoft Office PowerPoint</Application>
  <PresentationFormat>Widescreen</PresentationFormat>
  <Paragraphs>277</Paragraphs>
  <Slides>31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Century Gothic</vt:lpstr>
      <vt:lpstr>fatboy</vt:lpstr>
      <vt:lpstr>Trebuchet MS</vt:lpstr>
      <vt:lpstr>Wingdings</vt:lpstr>
      <vt:lpstr>Wingdings 3</vt:lpstr>
      <vt:lpstr>Ion Boardroom</vt:lpstr>
      <vt:lpstr>Accounting UIL Petty Cash &amp; Change Fund Lesson</vt:lpstr>
      <vt:lpstr>PowerPoint Presentation</vt:lpstr>
      <vt:lpstr>PowerPoint Presentation</vt:lpstr>
      <vt:lpstr>PowerPoint Presentation</vt:lpstr>
      <vt:lpstr>Let’s start with reconciling the Change Fund…</vt:lpstr>
      <vt:lpstr>PowerPoint Presentation</vt:lpstr>
      <vt:lpstr>To journalize the day’s sales and sales tax…</vt:lpstr>
      <vt:lpstr>PowerPoint Presentation</vt:lpstr>
      <vt:lpstr>PowerPoint Presentation</vt:lpstr>
      <vt:lpstr>When the amounts do not equal, we use an account called Cash Short and Over</vt:lpstr>
      <vt:lpstr>PowerPoint Presentation</vt:lpstr>
      <vt:lpstr>Sample Change Fund Problem</vt:lpstr>
      <vt:lpstr>And How To Solve It! </vt:lpstr>
      <vt:lpstr>So to journalize the month’s cash drawer:</vt:lpstr>
      <vt:lpstr>PowerPoint Presentation</vt:lpstr>
      <vt:lpstr>PowerPoint Presentation</vt:lpstr>
      <vt:lpstr>Now, let’s look at the Petty Cash fund:</vt:lpstr>
      <vt:lpstr>Petty Cash voucher: (prepared for each payment)</vt:lpstr>
      <vt:lpstr>PowerPoint Presentation</vt:lpstr>
      <vt:lpstr>PowerPoint Presentation</vt:lpstr>
      <vt:lpstr>Either way, the fund is replenished at the end of the month and journalized:</vt:lpstr>
      <vt:lpstr>PowerPoint Presentation</vt:lpstr>
      <vt:lpstr>PowerPoint Presentation</vt:lpstr>
      <vt:lpstr>The fund is replenished at the end of the month and journalized:</vt:lpstr>
      <vt:lpstr>PowerPoint Presentation</vt:lpstr>
      <vt:lpstr>Sample petty cash UIL test questions…</vt:lpstr>
      <vt:lpstr>KW’s shortcut way to do petty cash: (April 30 line from chart)</vt:lpstr>
      <vt:lpstr>KW’s shortcut way to do petty cash: (May 31 line from chart)</vt:lpstr>
      <vt:lpstr>PowerPoint Presentation</vt:lpstr>
      <vt:lpstr>To solve other unknowns: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Petty Cash and Change Fund</dc:title>
  <dc:creator>Kay Whitton</dc:creator>
  <cp:lastModifiedBy>Kay Whitton</cp:lastModifiedBy>
  <cp:revision>71</cp:revision>
  <dcterms:created xsi:type="dcterms:W3CDTF">2023-06-10T02:30:28Z</dcterms:created>
  <dcterms:modified xsi:type="dcterms:W3CDTF">2025-02-05T04:02:15Z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