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3"/>
  </p:notesMasterIdLst>
  <p:handoutMasterIdLst>
    <p:handoutMasterId r:id="rId24"/>
  </p:handoutMasterIdLst>
  <p:sldIdLst>
    <p:sldId id="256" r:id="rId5"/>
    <p:sldId id="350" r:id="rId6"/>
    <p:sldId id="336" r:id="rId7"/>
    <p:sldId id="361" r:id="rId8"/>
    <p:sldId id="378" r:id="rId9"/>
    <p:sldId id="330" r:id="rId10"/>
    <p:sldId id="380" r:id="rId11"/>
    <p:sldId id="329" r:id="rId12"/>
    <p:sldId id="381" r:id="rId13"/>
    <p:sldId id="382" r:id="rId14"/>
    <p:sldId id="383" r:id="rId15"/>
    <p:sldId id="379" r:id="rId16"/>
    <p:sldId id="384" r:id="rId17"/>
    <p:sldId id="377" r:id="rId18"/>
    <p:sldId id="385" r:id="rId19"/>
    <p:sldId id="353" r:id="rId20"/>
    <p:sldId id="343" r:id="rId21"/>
    <p:sldId id="33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6" autoAdjust="0"/>
    <p:restoredTop sz="94049" autoAdjust="0"/>
  </p:normalViewPr>
  <p:slideViewPr>
    <p:cSldViewPr snapToGrid="0">
      <p:cViewPr>
        <p:scale>
          <a:sx n="60" d="100"/>
          <a:sy n="60" d="100"/>
        </p:scale>
        <p:origin x="876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95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9/30/2024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9/30/2024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1012055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PP 6 Closing Entries &amp; 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        Post-Closing Trial Balance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Kay Whitton </a:t>
            </a:r>
          </a:p>
          <a:p>
            <a:r>
              <a:rPr lang="en-US" sz="2400" dirty="0"/>
              <a:t>state contest director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5" y="2867537"/>
            <a:ext cx="6446521" cy="81095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Moves NI/NL to capital acct</a:t>
            </a:r>
            <a:endParaRPr lang="en-US" sz="36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5" y="3888829"/>
            <a:ext cx="6446520" cy="1170264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Post-Closing Trial Balance lists permanent accounts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3" y="1804686"/>
            <a:ext cx="6446521" cy="866178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Move balances to Inc. Summary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284539"/>
            <a:ext cx="6446519" cy="942190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Temporary accounts start over at 0 for next financial period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725861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WS is source for Closing Entries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3" y="460151"/>
            <a:ext cx="3798883" cy="5937698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4000" b="1" dirty="0">
                <a:latin typeface="Trebuchet MS" panose="020B0603020202020204" pitchFamily="34" charset="0"/>
              </a:rPr>
              <a:t>Final two steps of the accounting cycle…</a:t>
            </a:r>
            <a:br>
              <a:rPr lang="en-US" sz="4000" b="1" dirty="0">
                <a:latin typeface="Trebuchet MS" panose="020B0603020202020204" pitchFamily="34" charset="0"/>
              </a:rPr>
            </a:b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Closing Entries 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&amp; Post-Closing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Trial Balance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3000" b="1" dirty="0">
                <a:latin typeface="Trebuchet MS" panose="020B0603020202020204" pitchFamily="34" charset="0"/>
              </a:rPr>
              <a:t>(PCTB)</a:t>
            </a:r>
          </a:p>
        </p:txBody>
      </p:sp>
    </p:spTree>
    <p:extLst>
      <p:ext uri="{BB962C8B-B14F-4D97-AF65-F5344CB8AC3E}">
        <p14:creationId xmlns:p14="http://schemas.microsoft.com/office/powerpoint/2010/main" val="137482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uiExpand="1" build="p"/>
      <p:bldP spid="6" grpId="0" uiExpand="1" build="p"/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/>
              <a:t>CAPITAL FORMULA</a:t>
            </a:r>
            <a:br>
              <a:rPr lang="en-US" sz="6000" b="1" dirty="0"/>
            </a:br>
            <a:r>
              <a:rPr lang="en-US" sz="3000" b="1" dirty="0"/>
              <a:t>(the college kids come Home to Capital)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3066447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cs typeface="Arial" panose="020B0604020202020204" pitchFamily="34" charset="0"/>
              </a:rPr>
              <a:t>300 K.M., Capital - OE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2C4390-0FBA-003B-40DD-CD3AD69A3309}"/>
              </a:ext>
            </a:extLst>
          </p:cNvPr>
          <p:cNvGrpSpPr/>
          <p:nvPr/>
        </p:nvGrpSpPr>
        <p:grpSpPr>
          <a:xfrm>
            <a:off x="2748685" y="3136870"/>
            <a:ext cx="6262715" cy="3632475"/>
            <a:chOff x="2748685" y="3136870"/>
            <a:chExt cx="6262715" cy="363247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E6FC32C-753E-30F6-EB75-8432DC696A51}"/>
                </a:ext>
              </a:extLst>
            </p:cNvPr>
            <p:cNvGrpSpPr/>
            <p:nvPr/>
          </p:nvGrpSpPr>
          <p:grpSpPr>
            <a:xfrm>
              <a:off x="3209420" y="3165953"/>
              <a:ext cx="5659009" cy="3563147"/>
              <a:chOff x="3209420" y="3165953"/>
              <a:chExt cx="5659009" cy="3563147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DE6D5E2-AF07-CA20-84C1-1A3108A7C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9420" y="3165953"/>
                <a:ext cx="5659009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A18F49C-1452-C20A-7F33-15754C3966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4685" y="3165953"/>
                <a:ext cx="0" cy="3563147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371EE4-6ED1-8B92-798F-7243E9DAD9EC}"/>
                </a:ext>
              </a:extLst>
            </p:cNvPr>
            <p:cNvSpPr txBox="1"/>
            <p:nvPr/>
          </p:nvSpPr>
          <p:spPr>
            <a:xfrm>
              <a:off x="5206748" y="3136870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</a:rPr>
                <a:t>B+</a:t>
              </a:r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1D0DED-B185-50E6-DE3D-B05CB52E4915}"/>
                </a:ext>
              </a:extLst>
            </p:cNvPr>
            <p:cNvSpPr txBox="1"/>
            <p:nvPr/>
          </p:nvSpPr>
          <p:spPr>
            <a:xfrm>
              <a:off x="5670093" y="3229915"/>
              <a:ext cx="3341307" cy="35394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0      Beg. 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Cap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3,000    + Inv.</a:t>
              </a:r>
            </a:p>
            <a:p>
              <a:pPr algn="r"/>
              <a:r>
                <a:rPr lang="en-US" sz="2800" b="1" u="sng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1,800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 + Inv.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4,800 =  COW</a:t>
              </a:r>
            </a:p>
            <a:p>
              <a:pPr algn="ctr"/>
              <a:r>
                <a:rPr lang="en-US" sz="2800" b="1" u="sng" dirty="0">
                  <a:solidFill>
                    <a:schemeClr val="tx2"/>
                  </a:solidFill>
                  <a:latin typeface="+mj-lt"/>
                </a:rPr>
                <a:t>         300  +   NI </a:t>
              </a:r>
            </a:p>
            <a:p>
              <a:pPr algn="ctr"/>
              <a:r>
                <a:rPr lang="en-US" sz="2800" b="1" dirty="0">
                  <a:latin typeface="+mj-lt"/>
                </a:rPr>
                <a:t>          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</a:rPr>
                <a:t>5050   End. </a:t>
              </a: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+mj-lt"/>
                </a:rPr>
                <a:t>                     Cap</a:t>
              </a:r>
              <a:r>
                <a:rPr lang="en-US" sz="2800" b="1" dirty="0">
                  <a:latin typeface="+mj-lt"/>
                </a:rPr>
                <a:t>.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68B95A-1475-1D4D-22EB-90499EFFE3E1}"/>
                </a:ext>
              </a:extLst>
            </p:cNvPr>
            <p:cNvSpPr txBox="1"/>
            <p:nvPr/>
          </p:nvSpPr>
          <p:spPr>
            <a:xfrm>
              <a:off x="2748685" y="4126156"/>
              <a:ext cx="3128704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+mj-lt"/>
                </a:rPr>
                <a:t> 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</a:rPr>
                <a:t>- DRAW          50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</a:rPr>
                <a:t>- NL</a:t>
              </a:r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07F4E11-4810-8EEA-BB1A-DE2FE644FEFC}"/>
                </a:ext>
              </a:extLst>
            </p:cNvPr>
            <p:cNvGrpSpPr/>
            <p:nvPr/>
          </p:nvGrpSpPr>
          <p:grpSpPr>
            <a:xfrm>
              <a:off x="6107316" y="6352972"/>
              <a:ext cx="1719776" cy="68176"/>
              <a:chOff x="3903399" y="6292516"/>
              <a:chExt cx="1719776" cy="68176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3F43774-095E-4C78-E011-735FA83D6D9A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FD0192B-E959-1354-D718-B151DD6633F4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781408" cy="178140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2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2D583DE4-76C0-0FD6-57AA-BDDD3FB0DCD8}"/>
              </a:ext>
            </a:extLst>
          </p:cNvPr>
          <p:cNvSpPr/>
          <p:nvPr/>
        </p:nvSpPr>
        <p:spPr>
          <a:xfrm>
            <a:off x="4298739" y="1286540"/>
            <a:ext cx="3573517" cy="538007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1CF67-AE36-FA0D-0EA8-6345622AAC24}"/>
              </a:ext>
            </a:extLst>
          </p:cNvPr>
          <p:cNvSpPr txBox="1"/>
          <p:nvPr/>
        </p:nvSpPr>
        <p:spPr>
          <a:xfrm>
            <a:off x="4450886" y="2147603"/>
            <a:ext cx="326922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temp. capital accounts listed below Capital will be closed to zero.</a:t>
            </a:r>
          </a:p>
        </p:txBody>
      </p:sp>
    </p:spTree>
    <p:extLst>
      <p:ext uri="{BB962C8B-B14F-4D97-AF65-F5344CB8AC3E}">
        <p14:creationId xmlns:p14="http://schemas.microsoft.com/office/powerpoint/2010/main" val="97023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3647090"/>
            <a:ext cx="6807762" cy="105090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Close N</a:t>
            </a:r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/NL to capital acct</a:t>
            </a:r>
            <a:endParaRPr lang="en-US" sz="36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61372" y="2175641"/>
            <a:ext cx="6807764" cy="96842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Close IS </a:t>
            </a:r>
            <a:r>
              <a:rPr lang="en-US" sz="3200" b="1" dirty="0">
                <a:solidFill>
                  <a:schemeClr val="tx2"/>
                </a:solidFill>
                <a:highlight>
                  <a:srgbClr val="FFFF00"/>
                </a:highlight>
              </a:rPr>
              <a:t>D</a:t>
            </a:r>
            <a:r>
              <a:rPr lang="en-US" sz="3200" b="1" dirty="0">
                <a:solidFill>
                  <a:schemeClr val="tx2"/>
                </a:solidFill>
              </a:rPr>
              <a:t>Rs to Income Summary</a:t>
            </a:r>
            <a:endParaRPr lang="en-US" sz="32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097517"/>
            <a:ext cx="6807762" cy="1129212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Close </a:t>
            </a:r>
            <a:r>
              <a:rPr lang="en-US" sz="34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rawing to capital acct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788920"/>
            <a:ext cx="6807764" cy="9047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b="1" dirty="0">
                <a:solidFill>
                  <a:schemeClr val="tx2"/>
                </a:solidFill>
              </a:rPr>
              <a:t>Close IS </a:t>
            </a:r>
            <a:r>
              <a:rPr lang="en-US" sz="3200" b="1" dirty="0">
                <a:solidFill>
                  <a:schemeClr val="tx2"/>
                </a:solidFill>
                <a:highlight>
                  <a:srgbClr val="FFFF00"/>
                </a:highlight>
              </a:rPr>
              <a:t>C</a:t>
            </a:r>
            <a:r>
              <a:rPr lang="en-US" sz="3200" b="1" dirty="0">
                <a:solidFill>
                  <a:schemeClr val="tx2"/>
                </a:solidFill>
              </a:rPr>
              <a:t>Rs to Income Summary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57" y="1137684"/>
            <a:ext cx="4081190" cy="5431286"/>
          </a:xfrm>
        </p:spPr>
        <p:txBody>
          <a:bodyPr/>
          <a:lstStyle/>
          <a:p>
            <a:r>
              <a:rPr lang="en-US" sz="4000" b="1" dirty="0"/>
              <a:t>Order of Closing Entries to zero out the temporary capital accounts…</a:t>
            </a:r>
            <a:br>
              <a:rPr lang="en-US" sz="4000" b="1" dirty="0"/>
            </a:br>
            <a:br>
              <a:rPr lang="en-US" sz="4000" b="1" dirty="0"/>
            </a:br>
            <a:r>
              <a:rPr lang="en-US" sz="5000" b="1" dirty="0">
                <a:solidFill>
                  <a:srgbClr val="FF0000"/>
                </a:solidFill>
                <a:highlight>
                  <a:srgbClr val="FFFF00"/>
                </a:highlight>
              </a:rPr>
              <a:t>C-D-I-D</a:t>
            </a:r>
            <a:br>
              <a:rPr lang="en-US" sz="4000" b="1" dirty="0"/>
            </a:br>
            <a:br>
              <a:rPr lang="en-US" sz="4000" b="1" dirty="0"/>
            </a:b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4547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6" grpId="0" uiExpand="1" build="p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171CF-9602-928F-6036-43B393D4FAC2}"/>
              </a:ext>
            </a:extLst>
          </p:cNvPr>
          <p:cNvSpPr txBox="1"/>
          <p:nvPr/>
        </p:nvSpPr>
        <p:spPr>
          <a:xfrm>
            <a:off x="956936" y="706230"/>
            <a:ext cx="9420446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Closing Entry #1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Close Revenue accounts to Income Summary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71992C-F91D-94B4-ADE5-18B345896C9D}"/>
              </a:ext>
            </a:extLst>
          </p:cNvPr>
          <p:cNvGrpSpPr/>
          <p:nvPr/>
        </p:nvGrpSpPr>
        <p:grpSpPr>
          <a:xfrm>
            <a:off x="5835046" y="2626591"/>
            <a:ext cx="5944953" cy="3369890"/>
            <a:chOff x="5835046" y="2626591"/>
            <a:chExt cx="5944953" cy="336989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7B7F5E-4D40-D991-8124-8841EF1BAAA2}"/>
                </a:ext>
              </a:extLst>
            </p:cNvPr>
            <p:cNvGrpSpPr/>
            <p:nvPr/>
          </p:nvGrpSpPr>
          <p:grpSpPr>
            <a:xfrm>
              <a:off x="9320575" y="5928305"/>
              <a:ext cx="1719776" cy="68176"/>
              <a:chOff x="3903399" y="6292516"/>
              <a:chExt cx="1719776" cy="68176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25524AF-9C98-0A00-B86B-1D8A59FC867A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167AC06-E5DE-04B3-B5EE-6D5DF69DD348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BDF6D29-43B2-3B93-0476-49FFF2AD6A68}"/>
                </a:ext>
              </a:extLst>
            </p:cNvPr>
            <p:cNvGrpSpPr/>
            <p:nvPr/>
          </p:nvGrpSpPr>
          <p:grpSpPr>
            <a:xfrm>
              <a:off x="5835046" y="2626591"/>
              <a:ext cx="5944953" cy="3295302"/>
              <a:chOff x="5984691" y="2688809"/>
              <a:chExt cx="5944953" cy="3295302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28DE00A-DFEE-3A70-ED98-7C5F8D825771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5AFB983F-9FCB-4A08-EE8D-943F389039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B8E8A90-AF82-D09A-3033-757E863D0C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69853D-DF89-A99C-A8B8-EF370C657F92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B+</a:t>
                </a:r>
                <a:endParaRPr lang="en-US" dirty="0"/>
              </a:p>
            </p:txBody>
          </p:sp>
          <p:sp>
            <p:nvSpPr>
              <p:cNvPr id="36" name="Title 1">
                <a:extLst>
                  <a:ext uri="{FF2B5EF4-FFF2-40B4-BE49-F238E27FC236}">
                    <a16:creationId xmlns:a16="http://schemas.microsoft.com/office/drawing/2014/main" id="{3FE0613F-ECCE-B657-D601-A41C3D6B87A8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35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310 Inc. Summary -OE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0A31A5E-BA11-193B-F558-B7E04CF9828B}"/>
                  </a:ext>
                </a:extLst>
              </p:cNvPr>
              <p:cNvSpPr txBox="1"/>
              <p:nvPr/>
            </p:nvSpPr>
            <p:spPr>
              <a:xfrm>
                <a:off x="9013613" y="4081542"/>
                <a:ext cx="243231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  </a:t>
                </a:r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3D76CE7-347A-330F-3A56-C1806C8D2E22}"/>
                </a:ext>
              </a:extLst>
            </p:cNvPr>
            <p:cNvCxnSpPr/>
            <p:nvPr/>
          </p:nvCxnSpPr>
          <p:spPr>
            <a:xfrm>
              <a:off x="9320575" y="533076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4E8A35A-0DC1-7565-B99E-C8426A67C02D}"/>
                </a:ext>
              </a:extLst>
            </p:cNvPr>
            <p:cNvSpPr txBox="1"/>
            <p:nvPr/>
          </p:nvSpPr>
          <p:spPr>
            <a:xfrm>
              <a:off x="9261372" y="3958948"/>
              <a:ext cx="2413175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500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CR 400 - R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885402-731B-6596-FD53-ED738CF59015}"/>
              </a:ext>
            </a:extLst>
          </p:cNvPr>
          <p:cNvGrpSpPr/>
          <p:nvPr/>
        </p:nvGrpSpPr>
        <p:grpSpPr>
          <a:xfrm>
            <a:off x="3550622" y="5974375"/>
            <a:ext cx="1719776" cy="68176"/>
            <a:chOff x="3903399" y="6292516"/>
            <a:chExt cx="1719776" cy="6817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BE36175-84F9-051B-D371-18A20E3A71A5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0617C49-4173-CCC5-2E36-57E03AFE3E25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158CD8E-D45C-C4FF-D784-44B85B0D5D2F}"/>
              </a:ext>
            </a:extLst>
          </p:cNvPr>
          <p:cNvGrpSpPr/>
          <p:nvPr/>
        </p:nvGrpSpPr>
        <p:grpSpPr>
          <a:xfrm>
            <a:off x="65093" y="2672661"/>
            <a:ext cx="5944953" cy="3295302"/>
            <a:chOff x="5984691" y="2688809"/>
            <a:chExt cx="5944953" cy="329530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C145A7-0087-3723-8611-21272AC3734D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6891F0C-F9CD-3638-12BF-D6038C5EC7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5A1AFD5-5364-E829-8691-59968F0D1A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E41A770-A08C-A947-F5BD-AAD55F137887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</a:rPr>
                <a:t>B+</a:t>
              </a:r>
              <a:endParaRPr lang="en-US" dirty="0"/>
            </a:p>
          </p:txBody>
        </p:sp>
        <p:sp>
          <p:nvSpPr>
            <p:cNvPr id="49" name="Title 1">
              <a:extLst>
                <a:ext uri="{FF2B5EF4-FFF2-40B4-BE49-F238E27FC236}">
                  <a16:creationId xmlns:a16="http://schemas.microsoft.com/office/drawing/2014/main" id="{704D31FE-C70A-8905-F4A3-52A124AD89D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400 Prof. Fees - R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1CD05C-4297-A490-D27C-919AAB49469C}"/>
                </a:ext>
              </a:extLst>
            </p:cNvPr>
            <p:cNvSpPr txBox="1"/>
            <p:nvPr/>
          </p:nvSpPr>
          <p:spPr>
            <a:xfrm>
              <a:off x="9013613" y="4081542"/>
              <a:ext cx="2432311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100  (10)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300  (11)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400    </a:t>
              </a: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AD4FEEC-D4D8-9EC3-C294-A1D5A267BEBD}"/>
              </a:ext>
            </a:extLst>
          </p:cNvPr>
          <p:cNvCxnSpPr/>
          <p:nvPr/>
        </p:nvCxnSpPr>
        <p:spPr>
          <a:xfrm>
            <a:off x="3550622" y="5376832"/>
            <a:ext cx="1711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6D8CE20-3BAF-1391-4F83-DC3B5455847F}"/>
              </a:ext>
            </a:extLst>
          </p:cNvPr>
          <p:cNvSpPr txBox="1"/>
          <p:nvPr/>
        </p:nvSpPr>
        <p:spPr>
          <a:xfrm>
            <a:off x="1105016" y="4175225"/>
            <a:ext cx="184619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>
                <a:solidFill>
                  <a:srgbClr val="FF0000"/>
                </a:solidFill>
                <a:latin typeface="Trebuchet MS" panose="020B0603020202020204" pitchFamily="34" charset="0"/>
              </a:rPr>
              <a:t>DR 400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02214E-42E9-18CD-DE52-B2734BAE8304}"/>
              </a:ext>
            </a:extLst>
          </p:cNvPr>
          <p:cNvSpPr txBox="1"/>
          <p:nvPr/>
        </p:nvSpPr>
        <p:spPr>
          <a:xfrm>
            <a:off x="3424203" y="5739473"/>
            <a:ext cx="184619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dirty="0">
                <a:solidFill>
                  <a:srgbClr val="FF0000"/>
                </a:solidFill>
                <a:latin typeface="Trebuchet MS" panose="020B0603020202020204" pitchFamily="34" charset="0"/>
              </a:rPr>
              <a:t>ZERO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2ECE3F-D1AB-B642-20B5-5781925F7B27}"/>
              </a:ext>
            </a:extLst>
          </p:cNvPr>
          <p:cNvSpPr txBox="1"/>
          <p:nvPr/>
        </p:nvSpPr>
        <p:spPr>
          <a:xfrm>
            <a:off x="5074511" y="2243639"/>
            <a:ext cx="184619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DR = CR</a:t>
            </a:r>
          </a:p>
        </p:txBody>
      </p:sp>
    </p:spTree>
    <p:extLst>
      <p:ext uri="{BB962C8B-B14F-4D97-AF65-F5344CB8AC3E}">
        <p14:creationId xmlns:p14="http://schemas.microsoft.com/office/powerpoint/2010/main" val="30528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4" y="818707"/>
            <a:ext cx="10685720" cy="951673"/>
          </a:xfrm>
        </p:spPr>
        <p:txBody>
          <a:bodyPr/>
          <a:lstStyle/>
          <a:p>
            <a:pPr algn="ctr"/>
            <a:r>
              <a:rPr lang="en-US" sz="5000" dirty="0">
                <a:latin typeface="Trebuchet MS" panose="020B0603020202020204" pitchFamily="34" charset="0"/>
              </a:rPr>
              <a:t>Closing Entry #1 Journalized</a:t>
            </a:r>
            <a:endParaRPr lang="en-US" sz="5000" dirty="0"/>
          </a:p>
        </p:txBody>
      </p:sp>
      <p:pic>
        <p:nvPicPr>
          <p:cNvPr id="3" name="Picture 2" descr="A blank general journal with lines&#10;&#10;Description automatically generated with medium confidence">
            <a:extLst>
              <a:ext uri="{FF2B5EF4-FFF2-40B4-BE49-F238E27FC236}">
                <a16:creationId xmlns:a16="http://schemas.microsoft.com/office/drawing/2014/main" id="{386FD5DC-688F-0EEF-4F37-0F950290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1" y="2309773"/>
            <a:ext cx="10887740" cy="43036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2317898" y="3338398"/>
            <a:ext cx="445504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Entries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D22520-DEBA-C3A2-4FD4-5EFE6BAA2F11}"/>
              </a:ext>
            </a:extLst>
          </p:cNvPr>
          <p:cNvSpPr txBox="1">
            <a:spLocks/>
          </p:cNvSpPr>
          <p:nvPr/>
        </p:nvSpPr>
        <p:spPr bwMode="gray">
          <a:xfrm>
            <a:off x="1169584" y="368219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Professional Fees                                         400—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B9FBD7-44FC-D894-CFEC-60F07143BEAE}"/>
              </a:ext>
            </a:extLst>
          </p:cNvPr>
          <p:cNvSpPr txBox="1">
            <a:spLocks/>
          </p:cNvSpPr>
          <p:nvPr/>
        </p:nvSpPr>
        <p:spPr bwMode="gray">
          <a:xfrm>
            <a:off x="1146546" y="4025986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Income Summary                                                     400—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DD03E9-130A-BB89-1187-6B0D57592EA3}"/>
              </a:ext>
            </a:extLst>
          </p:cNvPr>
          <p:cNvSpPr txBox="1">
            <a:spLocks/>
          </p:cNvSpPr>
          <p:nvPr/>
        </p:nvSpPr>
        <p:spPr bwMode="gray">
          <a:xfrm>
            <a:off x="1158065" y="4371019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D0533C-E942-97E5-BE2E-E58FFC3C52F1}"/>
              </a:ext>
            </a:extLst>
          </p:cNvPr>
          <p:cNvSpPr txBox="1">
            <a:spLocks/>
          </p:cNvSpPr>
          <p:nvPr/>
        </p:nvSpPr>
        <p:spPr bwMode="gray">
          <a:xfrm>
            <a:off x="1304260" y="470423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600" b="1" spc="-50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EC68EE-CB35-1FD1-D407-F8CF438E7D8F}"/>
              </a:ext>
            </a:extLst>
          </p:cNvPr>
          <p:cNvSpPr txBox="1">
            <a:spLocks/>
          </p:cNvSpPr>
          <p:nvPr/>
        </p:nvSpPr>
        <p:spPr bwMode="gray">
          <a:xfrm>
            <a:off x="1146546" y="5070502"/>
            <a:ext cx="11554047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FA5D0B-8C9B-DE5D-09C3-0FFC7B0C41D5}"/>
              </a:ext>
            </a:extLst>
          </p:cNvPr>
          <p:cNvSpPr txBox="1">
            <a:spLocks/>
          </p:cNvSpPr>
          <p:nvPr/>
        </p:nvSpPr>
        <p:spPr bwMode="gray">
          <a:xfrm>
            <a:off x="2817630" y="5420442"/>
            <a:ext cx="941690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600" b="1" spc="-50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59584" y="2390956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endParaRPr lang="en-US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1604144" y="3383339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9365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BCDF9-8180-41D8-84DE-741ED4006776}"/>
              </a:ext>
            </a:extLst>
          </p:cNvPr>
          <p:cNvGrpSpPr/>
          <p:nvPr/>
        </p:nvGrpSpPr>
        <p:grpSpPr>
          <a:xfrm>
            <a:off x="865828" y="3875051"/>
            <a:ext cx="1719776" cy="68176"/>
            <a:chOff x="3903399" y="6292516"/>
            <a:chExt cx="1719776" cy="6817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B9009-CF48-94C5-017D-71A55B510E0B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6940947-0C3C-00F0-556D-401569F678B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3352756" y="5191330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0FA340E-9435-66E6-D356-D365F39BE514}"/>
              </a:ext>
            </a:extLst>
          </p:cNvPr>
          <p:cNvGrpSpPr/>
          <p:nvPr/>
        </p:nvGrpSpPr>
        <p:grpSpPr>
          <a:xfrm>
            <a:off x="2822946" y="4180480"/>
            <a:ext cx="4499172" cy="1369945"/>
            <a:chOff x="254993" y="3546479"/>
            <a:chExt cx="2441915" cy="2397889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A5746F-1057-D4BC-0BBC-BE869C5409FA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6AA0035-F55C-FC05-332F-1A864B1B44D1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37048EF-8D66-9282-E966-E0714F4E4829}"/>
              </a:ext>
            </a:extLst>
          </p:cNvPr>
          <p:cNvSpPr txBox="1"/>
          <p:nvPr/>
        </p:nvSpPr>
        <p:spPr>
          <a:xfrm>
            <a:off x="4450235" y="4199936"/>
            <a:ext cx="2289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B+        -</a:t>
            </a:r>
            <a:endParaRPr lang="en-US" dirty="0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7187B48-5466-D7BB-5BFF-FB8200F4F07E}"/>
              </a:ext>
            </a:extLst>
          </p:cNvPr>
          <p:cNvSpPr txBox="1">
            <a:spLocks/>
          </p:cNvSpPr>
          <p:nvPr/>
        </p:nvSpPr>
        <p:spPr bwMode="gray">
          <a:xfrm>
            <a:off x="1953144" y="3242912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505 Internet Exp -E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111BC2-71A8-0394-500D-CA8FC6A221C1}"/>
              </a:ext>
            </a:extLst>
          </p:cNvPr>
          <p:cNvSpPr txBox="1"/>
          <p:nvPr/>
        </p:nvSpPr>
        <p:spPr>
          <a:xfrm>
            <a:off x="3066017" y="4524062"/>
            <a:ext cx="2184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(9)     25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BA3CF6-0815-B1B2-882F-BC2C7C51ABCB}"/>
              </a:ext>
            </a:extLst>
          </p:cNvPr>
          <p:cNvGrpSpPr/>
          <p:nvPr/>
        </p:nvGrpSpPr>
        <p:grpSpPr>
          <a:xfrm>
            <a:off x="495031" y="2914525"/>
            <a:ext cx="4499172" cy="1592177"/>
            <a:chOff x="254993" y="3546479"/>
            <a:chExt cx="2441915" cy="239788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75F9728-37F2-E1A3-D877-51A946A74AA5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520FBEB-95B6-3608-5126-3E2CE7EDC961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E5E146CD-BCE2-E406-255E-36815420645D}"/>
              </a:ext>
            </a:extLst>
          </p:cNvPr>
          <p:cNvSpPr txBox="1"/>
          <p:nvPr/>
        </p:nvSpPr>
        <p:spPr>
          <a:xfrm>
            <a:off x="2122320" y="2848917"/>
            <a:ext cx="2289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B+        -</a:t>
            </a:r>
            <a:endParaRPr lang="en-US" dirty="0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6754C8F3-A541-C0BA-81E3-3E95095DEF52}"/>
              </a:ext>
            </a:extLst>
          </p:cNvPr>
          <p:cNvSpPr txBox="1">
            <a:spLocks/>
          </p:cNvSpPr>
          <p:nvPr/>
        </p:nvSpPr>
        <p:spPr bwMode="gray">
          <a:xfrm>
            <a:off x="-374771" y="1976957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500 Cellphone Exp -E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FDCE63-854E-240C-3C48-9361D35F2B15}"/>
              </a:ext>
            </a:extLst>
          </p:cNvPr>
          <p:cNvSpPr txBox="1"/>
          <p:nvPr/>
        </p:nvSpPr>
        <p:spPr>
          <a:xfrm>
            <a:off x="776531" y="3268807"/>
            <a:ext cx="2184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(8)     35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4F727C-EF48-10BD-8AAD-FA8DC0228951}"/>
              </a:ext>
            </a:extLst>
          </p:cNvPr>
          <p:cNvSpPr txBox="1"/>
          <p:nvPr/>
        </p:nvSpPr>
        <p:spPr>
          <a:xfrm>
            <a:off x="932094" y="695576"/>
            <a:ext cx="9420446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Closing Entry #2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Close Expense accounts to Income Summary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07D3B2-9D4E-9BF0-5731-1831384E6BFA}"/>
              </a:ext>
            </a:extLst>
          </p:cNvPr>
          <p:cNvCxnSpPr>
            <a:cxnSpLocks/>
          </p:cNvCxnSpPr>
          <p:nvPr/>
        </p:nvCxnSpPr>
        <p:spPr>
          <a:xfrm>
            <a:off x="5320037" y="5268721"/>
            <a:ext cx="4499172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95C277-AA1A-06BF-9955-53EBF0A349CA}"/>
              </a:ext>
            </a:extLst>
          </p:cNvPr>
          <p:cNvCxnSpPr>
            <a:cxnSpLocks/>
          </p:cNvCxnSpPr>
          <p:nvPr/>
        </p:nvCxnSpPr>
        <p:spPr>
          <a:xfrm>
            <a:off x="7573176" y="5302864"/>
            <a:ext cx="0" cy="1335802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E027211-0629-8BFE-DD49-D56E133A9493}"/>
              </a:ext>
            </a:extLst>
          </p:cNvPr>
          <p:cNvSpPr txBox="1"/>
          <p:nvPr/>
        </p:nvSpPr>
        <p:spPr>
          <a:xfrm>
            <a:off x="6947326" y="5203113"/>
            <a:ext cx="2289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B+        -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7F21D3-5057-F3D2-B789-CE395381D09D}"/>
              </a:ext>
            </a:extLst>
          </p:cNvPr>
          <p:cNvSpPr txBox="1">
            <a:spLocks/>
          </p:cNvSpPr>
          <p:nvPr/>
        </p:nvSpPr>
        <p:spPr bwMode="gray">
          <a:xfrm>
            <a:off x="4450235" y="4417009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525 Supplies Exp -E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50CFB-3659-F166-6780-8D2FC7BC3B44}"/>
              </a:ext>
            </a:extLst>
          </p:cNvPr>
          <p:cNvSpPr txBox="1"/>
          <p:nvPr/>
        </p:nvSpPr>
        <p:spPr>
          <a:xfrm>
            <a:off x="5320037" y="5623003"/>
            <a:ext cx="24662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(AE)     40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A272AD-6614-0F97-44AD-D8C7DDF2B61C}"/>
              </a:ext>
            </a:extLst>
          </p:cNvPr>
          <p:cNvGrpSpPr/>
          <p:nvPr/>
        </p:nvGrpSpPr>
        <p:grpSpPr>
          <a:xfrm>
            <a:off x="5813142" y="6294148"/>
            <a:ext cx="1719776" cy="68176"/>
            <a:chOff x="3903399" y="6292516"/>
            <a:chExt cx="1719776" cy="6817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7AAF1AA-2C79-7360-DD34-874E963DC27E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99A3B4-3B20-EF42-B14C-06AF20C3B14F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E1A4184-DA4A-E40D-96E1-F8FAB0F3614C}"/>
              </a:ext>
            </a:extLst>
          </p:cNvPr>
          <p:cNvSpPr txBox="1"/>
          <p:nvPr/>
        </p:nvSpPr>
        <p:spPr>
          <a:xfrm>
            <a:off x="5247848" y="4177759"/>
            <a:ext cx="2184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25    CR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9F36BF-45DC-3B46-8408-1F6F6D388A91}"/>
              </a:ext>
            </a:extLst>
          </p:cNvPr>
          <p:cNvSpPr txBox="1"/>
          <p:nvPr/>
        </p:nvSpPr>
        <p:spPr>
          <a:xfrm>
            <a:off x="1019382" y="3722141"/>
            <a:ext cx="184619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ZERO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C0B5A2-4899-A460-3B13-AA0830CA68C6}"/>
              </a:ext>
            </a:extLst>
          </p:cNvPr>
          <p:cNvSpPr txBox="1"/>
          <p:nvPr/>
        </p:nvSpPr>
        <p:spPr>
          <a:xfrm>
            <a:off x="3409046" y="4913708"/>
            <a:ext cx="171176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ZERO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B718D0-7AD9-6557-F31A-FE05030EB1CF}"/>
              </a:ext>
            </a:extLst>
          </p:cNvPr>
          <p:cNvSpPr txBox="1"/>
          <p:nvPr/>
        </p:nvSpPr>
        <p:spPr>
          <a:xfrm>
            <a:off x="2903317" y="2968225"/>
            <a:ext cx="2184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35    CR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E706E5-785E-091C-1421-A3B359F204EA}"/>
              </a:ext>
            </a:extLst>
          </p:cNvPr>
          <p:cNvSpPr txBox="1"/>
          <p:nvPr/>
        </p:nvSpPr>
        <p:spPr>
          <a:xfrm>
            <a:off x="5908244" y="6194542"/>
            <a:ext cx="184619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ZERO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95BA38-E6FB-3107-08A3-0C6ABC9BBD53}"/>
              </a:ext>
            </a:extLst>
          </p:cNvPr>
          <p:cNvSpPr txBox="1"/>
          <p:nvPr/>
        </p:nvSpPr>
        <p:spPr>
          <a:xfrm>
            <a:off x="7697087" y="5572445"/>
            <a:ext cx="2184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CR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3A51FC-6230-DDC1-68BE-56F976F71FC0}"/>
              </a:ext>
            </a:extLst>
          </p:cNvPr>
          <p:cNvSpPr txBox="1"/>
          <p:nvPr/>
        </p:nvSpPr>
        <p:spPr>
          <a:xfrm>
            <a:off x="9443510" y="3403832"/>
            <a:ext cx="24323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151681F-169E-34E6-18EF-3FDE4DEE5A97}"/>
              </a:ext>
            </a:extLst>
          </p:cNvPr>
          <p:cNvGrpSpPr/>
          <p:nvPr/>
        </p:nvGrpSpPr>
        <p:grpSpPr>
          <a:xfrm>
            <a:off x="6414588" y="2011099"/>
            <a:ext cx="5944953" cy="2373503"/>
            <a:chOff x="6414588" y="2011099"/>
            <a:chExt cx="5944953" cy="2373503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32A3358-5232-8CBF-33C5-99ED7051159C}"/>
                </a:ext>
              </a:extLst>
            </p:cNvPr>
            <p:cNvCxnSpPr>
              <a:cxnSpLocks/>
            </p:cNvCxnSpPr>
            <p:nvPr/>
          </p:nvCxnSpPr>
          <p:spPr>
            <a:xfrm>
              <a:off x="7284390" y="2948667"/>
              <a:ext cx="4499172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4FD2E5C-CC84-DAFB-9F08-50BCC48954FD}"/>
                </a:ext>
              </a:extLst>
            </p:cNvPr>
            <p:cNvCxnSpPr>
              <a:cxnSpLocks/>
            </p:cNvCxnSpPr>
            <p:nvPr/>
          </p:nvCxnSpPr>
          <p:spPr>
            <a:xfrm>
              <a:off x="9537529" y="2982810"/>
              <a:ext cx="0" cy="1401792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A2D204-37AB-AC12-8187-D2BC853F6EFB}"/>
                </a:ext>
              </a:extLst>
            </p:cNvPr>
            <p:cNvSpPr txBox="1"/>
            <p:nvPr/>
          </p:nvSpPr>
          <p:spPr>
            <a:xfrm>
              <a:off x="8911679" y="2883059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</a:rPr>
                <a:t>B+</a:t>
              </a:r>
              <a:endParaRPr lang="en-US" dirty="0"/>
            </a:p>
          </p:txBody>
        </p:sp>
        <p:sp>
          <p:nvSpPr>
            <p:cNvPr id="56" name="Title 1">
              <a:extLst>
                <a:ext uri="{FF2B5EF4-FFF2-40B4-BE49-F238E27FC236}">
                  <a16:creationId xmlns:a16="http://schemas.microsoft.com/office/drawing/2014/main" id="{7284C58D-77AE-FB83-8A04-28A2E0948BE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414588" y="201109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310 Inc. Summary -OE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C5D8C2D-5DC5-76CC-7E9B-F71BFF42D847}"/>
                </a:ext>
              </a:extLst>
            </p:cNvPr>
            <p:cNvSpPr txBox="1"/>
            <p:nvPr/>
          </p:nvSpPr>
          <p:spPr>
            <a:xfrm>
              <a:off x="9631550" y="3343456"/>
              <a:ext cx="258356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5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</a:rPr>
                <a:t>CR 400 - R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DDD30AB8-1671-E1EB-358A-E5DFDBB09A2E}"/>
              </a:ext>
            </a:extLst>
          </p:cNvPr>
          <p:cNvSpPr txBox="1"/>
          <p:nvPr/>
        </p:nvSpPr>
        <p:spPr>
          <a:xfrm>
            <a:off x="7103372" y="3059315"/>
            <a:ext cx="258356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Exp     100 </a:t>
            </a:r>
          </a:p>
        </p:txBody>
      </p:sp>
    </p:spTree>
    <p:extLst>
      <p:ext uri="{BB962C8B-B14F-4D97-AF65-F5344CB8AC3E}">
        <p14:creationId xmlns:p14="http://schemas.microsoft.com/office/powerpoint/2010/main" val="19650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pic>
        <p:nvPicPr>
          <p:cNvPr id="3" name="Picture 2" descr="A blank general journal with lines&#10;&#10;Description automatically generated with medium confidence">
            <a:extLst>
              <a:ext uri="{FF2B5EF4-FFF2-40B4-BE49-F238E27FC236}">
                <a16:creationId xmlns:a16="http://schemas.microsoft.com/office/drawing/2014/main" id="{386FD5DC-688F-0EEF-4F37-0F950290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1" y="2309773"/>
            <a:ext cx="10887740" cy="43036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2317898" y="3338398"/>
            <a:ext cx="445504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Entries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D22520-DEBA-C3A2-4FD4-5EFE6BAA2F11}"/>
              </a:ext>
            </a:extLst>
          </p:cNvPr>
          <p:cNvSpPr txBox="1">
            <a:spLocks/>
          </p:cNvSpPr>
          <p:nvPr/>
        </p:nvSpPr>
        <p:spPr bwMode="gray">
          <a:xfrm>
            <a:off x="1169584" y="368219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Professional Fees                                         400—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B9FBD7-44FC-D894-CFEC-60F07143BEAE}"/>
              </a:ext>
            </a:extLst>
          </p:cNvPr>
          <p:cNvSpPr txBox="1">
            <a:spLocks/>
          </p:cNvSpPr>
          <p:nvPr/>
        </p:nvSpPr>
        <p:spPr bwMode="gray">
          <a:xfrm>
            <a:off x="1146546" y="4025986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</a:t>
            </a:r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Income Summary                                                     400—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DD03E9-130A-BB89-1187-6B0D57592EA3}"/>
              </a:ext>
            </a:extLst>
          </p:cNvPr>
          <p:cNvSpPr txBox="1">
            <a:spLocks/>
          </p:cNvSpPr>
          <p:nvPr/>
        </p:nvSpPr>
        <p:spPr bwMode="gray">
          <a:xfrm>
            <a:off x="1158065" y="4371019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31 Income Summary                                         100—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D0533C-E942-97E5-BE2E-E58FFC3C52F1}"/>
              </a:ext>
            </a:extLst>
          </p:cNvPr>
          <p:cNvSpPr txBox="1">
            <a:spLocks/>
          </p:cNvSpPr>
          <p:nvPr/>
        </p:nvSpPr>
        <p:spPr bwMode="gray">
          <a:xfrm>
            <a:off x="1304260" y="470423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Cellphone Expense                                                   35—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EC68EE-CB35-1FD1-D407-F8CF438E7D8F}"/>
              </a:ext>
            </a:extLst>
          </p:cNvPr>
          <p:cNvSpPr txBox="1">
            <a:spLocks/>
          </p:cNvSpPr>
          <p:nvPr/>
        </p:nvSpPr>
        <p:spPr bwMode="gray">
          <a:xfrm>
            <a:off x="1146546" y="5070502"/>
            <a:ext cx="11554047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Internet Expense                                                      25—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FA5D0B-8C9B-DE5D-09C3-0FFC7B0C41D5}"/>
              </a:ext>
            </a:extLst>
          </p:cNvPr>
          <p:cNvSpPr txBox="1">
            <a:spLocks/>
          </p:cNvSpPr>
          <p:nvPr/>
        </p:nvSpPr>
        <p:spPr bwMode="gray">
          <a:xfrm>
            <a:off x="2817630" y="5420442"/>
            <a:ext cx="941690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Supplies Expense                                                      40—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59584" y="2390956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endParaRPr lang="en-US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1604144" y="3383339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1980AD73-EE42-557B-3E0D-6833C73AF056}"/>
              </a:ext>
            </a:extLst>
          </p:cNvPr>
          <p:cNvSpPr txBox="1">
            <a:spLocks/>
          </p:cNvSpPr>
          <p:nvPr/>
        </p:nvSpPr>
        <p:spPr bwMode="gray">
          <a:xfrm>
            <a:off x="637954" y="818707"/>
            <a:ext cx="10685720" cy="9516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000" dirty="0">
                <a:latin typeface="Trebuchet MS" panose="020B0603020202020204" pitchFamily="34" charset="0"/>
              </a:rPr>
              <a:t>Closing Entry #2 Journalized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43413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4F727C-EF48-10BD-8AAD-FA8DC0228951}"/>
              </a:ext>
            </a:extLst>
          </p:cNvPr>
          <p:cNvSpPr txBox="1"/>
          <p:nvPr/>
        </p:nvSpPr>
        <p:spPr>
          <a:xfrm>
            <a:off x="897630" y="713923"/>
            <a:ext cx="9420446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Closing Entry #3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Close Income Summary (NI) to Capital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0720C7-72E3-F2EA-AD76-FFA59F9AB054}"/>
              </a:ext>
            </a:extLst>
          </p:cNvPr>
          <p:cNvGrpSpPr/>
          <p:nvPr/>
        </p:nvGrpSpPr>
        <p:grpSpPr>
          <a:xfrm>
            <a:off x="-337100" y="3095621"/>
            <a:ext cx="5944953" cy="2373503"/>
            <a:chOff x="6414588" y="2011099"/>
            <a:chExt cx="5944953" cy="23735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73A51FC-6230-DDC1-68BE-56F976F71FC0}"/>
                </a:ext>
              </a:extLst>
            </p:cNvPr>
            <p:cNvSpPr txBox="1"/>
            <p:nvPr/>
          </p:nvSpPr>
          <p:spPr>
            <a:xfrm>
              <a:off x="9443510" y="3403832"/>
              <a:ext cx="243231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151681F-169E-34E6-18EF-3FDE4DEE5A97}"/>
                </a:ext>
              </a:extLst>
            </p:cNvPr>
            <p:cNvGrpSpPr/>
            <p:nvPr/>
          </p:nvGrpSpPr>
          <p:grpSpPr>
            <a:xfrm>
              <a:off x="6414588" y="2011099"/>
              <a:ext cx="5944953" cy="2373503"/>
              <a:chOff x="6414588" y="2011099"/>
              <a:chExt cx="5944953" cy="2373503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32A3358-5232-8CBF-33C5-99ED705115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4390" y="2948667"/>
                <a:ext cx="4499172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14FD2E5C-CC84-DAFB-9F08-50BCC4895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7529" y="2982810"/>
                <a:ext cx="0" cy="1401792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9A2D204-37AB-AC12-8187-D2BC853F6EFB}"/>
                  </a:ext>
                </a:extLst>
              </p:cNvPr>
              <p:cNvSpPr txBox="1"/>
              <p:nvPr/>
            </p:nvSpPr>
            <p:spPr>
              <a:xfrm>
                <a:off x="8911679" y="2883059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B+</a:t>
                </a:r>
                <a:endParaRPr lang="en-US" dirty="0"/>
              </a:p>
            </p:txBody>
          </p:sp>
          <p:sp>
            <p:nvSpPr>
              <p:cNvPr id="56" name="Title 1">
                <a:extLst>
                  <a:ext uri="{FF2B5EF4-FFF2-40B4-BE49-F238E27FC236}">
                    <a16:creationId xmlns:a16="http://schemas.microsoft.com/office/drawing/2014/main" id="{7284C58D-77AE-FB83-8A04-28A2E0948BE0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6414588" y="201109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35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310 Inc. Summary -OE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C5D8C2D-5DC5-76CC-7E9B-F71BFF42D847}"/>
                  </a:ext>
                </a:extLst>
              </p:cNvPr>
              <p:cNvSpPr txBox="1"/>
              <p:nvPr/>
            </p:nvSpPr>
            <p:spPr>
              <a:xfrm>
                <a:off x="9631550" y="3343456"/>
                <a:ext cx="2583566" cy="630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5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CR 400 - R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DD30AB8-1671-E1EB-358A-E5DFDBB09A2E}"/>
                </a:ext>
              </a:extLst>
            </p:cNvPr>
            <p:cNvSpPr txBox="1"/>
            <p:nvPr/>
          </p:nvSpPr>
          <p:spPr>
            <a:xfrm>
              <a:off x="7103372" y="3059315"/>
              <a:ext cx="258356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5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</a:rPr>
                <a:t>Exp     100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36C33DB-AE0C-5A43-5BDE-919086DCF28A}"/>
              </a:ext>
            </a:extLst>
          </p:cNvPr>
          <p:cNvGrpSpPr/>
          <p:nvPr/>
        </p:nvGrpSpPr>
        <p:grpSpPr>
          <a:xfrm>
            <a:off x="5803772" y="3165953"/>
            <a:ext cx="5659009" cy="3563147"/>
            <a:chOff x="3209420" y="3165953"/>
            <a:chExt cx="5659009" cy="356314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FB9C93E-9A4B-242E-A9A9-1FFFC8AC7036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2560D54-5CB3-A916-F2F8-2C3630F6A30F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7136754-8309-EA97-049D-896B2B5DFF85}"/>
              </a:ext>
            </a:extLst>
          </p:cNvPr>
          <p:cNvSpPr txBox="1"/>
          <p:nvPr/>
        </p:nvSpPr>
        <p:spPr>
          <a:xfrm>
            <a:off x="7801100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DF50BDC-DD87-4DC0-A9E3-3B8E5662A8F3}"/>
              </a:ext>
            </a:extLst>
          </p:cNvPr>
          <p:cNvSpPr txBox="1"/>
          <p:nvPr/>
        </p:nvSpPr>
        <p:spPr>
          <a:xfrm>
            <a:off x="8264445" y="3229915"/>
            <a:ext cx="3341307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0      Beg. </a:t>
            </a:r>
          </a:p>
          <a:p>
            <a:pPr algn="r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Cap</a:t>
            </a:r>
          </a:p>
          <a:p>
            <a:pPr algn="r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3500" b="1" dirty="0">
                <a:solidFill>
                  <a:srgbClr val="FF0000"/>
                </a:solidFill>
                <a:latin typeface="+mj-lt"/>
              </a:rPr>
              <a:t>  </a:t>
            </a:r>
            <a:r>
              <a:rPr lang="en-US" sz="3500" b="1" u="sng" dirty="0">
                <a:solidFill>
                  <a:srgbClr val="FF0000"/>
                </a:solidFill>
                <a:latin typeface="+mj-lt"/>
              </a:rPr>
              <a:t>    300  +   NI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          5050   End.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                     Cap. 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132E573-51FD-A6B4-A635-C7A78C63CCA5}"/>
              </a:ext>
            </a:extLst>
          </p:cNvPr>
          <p:cNvSpPr txBox="1"/>
          <p:nvPr/>
        </p:nvSpPr>
        <p:spPr>
          <a:xfrm>
            <a:off x="5343037" y="4126156"/>
            <a:ext cx="3128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- DRAW          50</a:t>
            </a:r>
          </a:p>
          <a:p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- NL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B3525E-8BB1-8063-CB02-351632C2F705}"/>
              </a:ext>
            </a:extLst>
          </p:cNvPr>
          <p:cNvGrpSpPr/>
          <p:nvPr/>
        </p:nvGrpSpPr>
        <p:grpSpPr>
          <a:xfrm>
            <a:off x="8701668" y="6352972"/>
            <a:ext cx="1719776" cy="68176"/>
            <a:chOff x="3903399" y="6292516"/>
            <a:chExt cx="1719776" cy="68176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F4788AE-D7A1-AAF5-6D2A-3A6132B05FAE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7F9EF08-292B-0374-3846-430575C35E56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1AAC7B5-44A6-1E3A-67DD-4A6A757DDAA3}"/>
              </a:ext>
            </a:extLst>
          </p:cNvPr>
          <p:cNvSpPr txBox="1"/>
          <p:nvPr/>
        </p:nvSpPr>
        <p:spPr>
          <a:xfrm>
            <a:off x="5665304" y="2535013"/>
            <a:ext cx="626789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300 Capital - OE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EDD07EF-63CB-E5E5-5950-78543F98B6BE}"/>
              </a:ext>
            </a:extLst>
          </p:cNvPr>
          <p:cNvSpPr txBox="1"/>
          <p:nvPr/>
        </p:nvSpPr>
        <p:spPr>
          <a:xfrm>
            <a:off x="355223" y="4742809"/>
            <a:ext cx="258356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Trebuchet MS" panose="020B0603020202020204" pitchFamily="34" charset="0"/>
              </a:rPr>
              <a:t>N.I.     300 </a:t>
            </a:r>
          </a:p>
        </p:txBody>
      </p:sp>
    </p:spTree>
    <p:extLst>
      <p:ext uri="{BB962C8B-B14F-4D97-AF65-F5344CB8AC3E}">
        <p14:creationId xmlns:p14="http://schemas.microsoft.com/office/powerpoint/2010/main" val="287992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pic>
        <p:nvPicPr>
          <p:cNvPr id="3" name="Picture 2" descr="A blank general journal with lines&#10;&#10;Description automatically generated with medium confidence">
            <a:extLst>
              <a:ext uri="{FF2B5EF4-FFF2-40B4-BE49-F238E27FC236}">
                <a16:creationId xmlns:a16="http://schemas.microsoft.com/office/drawing/2014/main" id="{386FD5DC-688F-0EEF-4F37-0F950290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1" y="2309773"/>
            <a:ext cx="10887740" cy="43036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2317898" y="3338398"/>
            <a:ext cx="445504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Entries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D22520-DEBA-C3A2-4FD4-5EFE6BAA2F11}"/>
              </a:ext>
            </a:extLst>
          </p:cNvPr>
          <p:cNvSpPr txBox="1">
            <a:spLocks/>
          </p:cNvSpPr>
          <p:nvPr/>
        </p:nvSpPr>
        <p:spPr bwMode="gray">
          <a:xfrm>
            <a:off x="1169584" y="368219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Professional Fees                                         400—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B9FBD7-44FC-D894-CFEC-60F07143BEAE}"/>
              </a:ext>
            </a:extLst>
          </p:cNvPr>
          <p:cNvSpPr txBox="1">
            <a:spLocks/>
          </p:cNvSpPr>
          <p:nvPr/>
        </p:nvSpPr>
        <p:spPr bwMode="gray">
          <a:xfrm>
            <a:off x="1146546" y="4025986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Income Summary                                                     400—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DD03E9-130A-BB89-1187-6B0D57592EA3}"/>
              </a:ext>
            </a:extLst>
          </p:cNvPr>
          <p:cNvSpPr txBox="1">
            <a:spLocks/>
          </p:cNvSpPr>
          <p:nvPr/>
        </p:nvSpPr>
        <p:spPr bwMode="gray">
          <a:xfrm>
            <a:off x="1158065" y="4371019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31 Income Summary                                         100—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D0533C-E942-97E5-BE2E-E58FFC3C52F1}"/>
              </a:ext>
            </a:extLst>
          </p:cNvPr>
          <p:cNvSpPr txBox="1">
            <a:spLocks/>
          </p:cNvSpPr>
          <p:nvPr/>
        </p:nvSpPr>
        <p:spPr bwMode="gray">
          <a:xfrm>
            <a:off x="1304260" y="470423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Cellphone Expense                                                   35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EC68EE-CB35-1FD1-D407-F8CF438E7D8F}"/>
              </a:ext>
            </a:extLst>
          </p:cNvPr>
          <p:cNvSpPr txBox="1">
            <a:spLocks/>
          </p:cNvSpPr>
          <p:nvPr/>
        </p:nvSpPr>
        <p:spPr bwMode="gray">
          <a:xfrm>
            <a:off x="1146546" y="5070502"/>
            <a:ext cx="11554047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Internet Expense                                                      25—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FA5D0B-8C9B-DE5D-09C3-0FFC7B0C41D5}"/>
              </a:ext>
            </a:extLst>
          </p:cNvPr>
          <p:cNvSpPr txBox="1">
            <a:spLocks/>
          </p:cNvSpPr>
          <p:nvPr/>
        </p:nvSpPr>
        <p:spPr bwMode="gray">
          <a:xfrm>
            <a:off x="2817630" y="5420442"/>
            <a:ext cx="941690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Supplies Expense                                                      40—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59584" y="2390956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endParaRPr lang="en-US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1604144" y="3383339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BE91EF-E81D-D8BF-72F1-9209D9E91DC8}"/>
              </a:ext>
            </a:extLst>
          </p:cNvPr>
          <p:cNvSpPr txBox="1">
            <a:spLocks/>
          </p:cNvSpPr>
          <p:nvPr/>
        </p:nvSpPr>
        <p:spPr bwMode="gray">
          <a:xfrm>
            <a:off x="1129704" y="5724908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31 Income Summary                                         300—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5616A-C86D-174C-5789-523DA8087F1F}"/>
              </a:ext>
            </a:extLst>
          </p:cNvPr>
          <p:cNvSpPr txBox="1">
            <a:spLocks/>
          </p:cNvSpPr>
          <p:nvPr/>
        </p:nvSpPr>
        <p:spPr bwMode="gray">
          <a:xfrm>
            <a:off x="1350330" y="6068744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Kellen Moore, Capital                                             300—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B992491A-2EF9-0A2B-9074-EE22D585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4" y="818707"/>
            <a:ext cx="10685720" cy="951673"/>
          </a:xfrm>
        </p:spPr>
        <p:txBody>
          <a:bodyPr/>
          <a:lstStyle/>
          <a:p>
            <a:pPr algn="ctr"/>
            <a:r>
              <a:rPr lang="en-US" sz="5000" dirty="0">
                <a:latin typeface="Trebuchet MS" panose="020B0603020202020204" pitchFamily="34" charset="0"/>
              </a:rPr>
              <a:t>Closing Entry #3 Journalized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1337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F714D3-E07D-6D3D-EBFC-80A4D43BA143}"/>
              </a:ext>
            </a:extLst>
          </p:cNvPr>
          <p:cNvGrpSpPr/>
          <p:nvPr/>
        </p:nvGrpSpPr>
        <p:grpSpPr>
          <a:xfrm>
            <a:off x="466531" y="2439111"/>
            <a:ext cx="5349630" cy="3291594"/>
            <a:chOff x="466531" y="2439111"/>
            <a:chExt cx="5349630" cy="329159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90BCDF9-8180-41D8-84DE-741ED4006776}"/>
                </a:ext>
              </a:extLst>
            </p:cNvPr>
            <p:cNvGrpSpPr/>
            <p:nvPr/>
          </p:nvGrpSpPr>
          <p:grpSpPr>
            <a:xfrm>
              <a:off x="1394949" y="4537196"/>
              <a:ext cx="1719776" cy="68176"/>
              <a:chOff x="3903399" y="6292516"/>
              <a:chExt cx="1719776" cy="68176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8DB9009-CF48-94C5-017D-71A55B510E0B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6940947-0C3C-00F0-556D-401569F678B3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FD019F9-3CAC-54DB-766F-DA3CF884FDF2}"/>
                </a:ext>
              </a:extLst>
            </p:cNvPr>
            <p:cNvGrpSpPr/>
            <p:nvPr/>
          </p:nvGrpSpPr>
          <p:grpSpPr>
            <a:xfrm>
              <a:off x="466531" y="2439111"/>
              <a:ext cx="5349630" cy="3291594"/>
              <a:chOff x="271762" y="2687015"/>
              <a:chExt cx="5349630" cy="2786682"/>
            </a:xfrm>
          </p:grpSpPr>
          <p:sp>
            <p:nvSpPr>
              <p:cNvPr id="22" name="Title 1">
                <a:extLst>
                  <a:ext uri="{FF2B5EF4-FFF2-40B4-BE49-F238E27FC236}">
                    <a16:creationId xmlns:a16="http://schemas.microsoft.com/office/drawing/2014/main" id="{28E0E3FB-1827-FE62-0279-329234EE50C7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271762" y="2687015"/>
                <a:ext cx="5349630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cs typeface="Arial" panose="020B0604020202020204" pitchFamily="34" charset="0"/>
                  </a:rPr>
                  <a:t>305 K.M. Drawing - D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A59E42B-D542-2126-4EDF-B0822C525CD3}"/>
                  </a:ext>
                </a:extLst>
              </p:cNvPr>
              <p:cNvGrpSpPr/>
              <p:nvPr/>
            </p:nvGrpSpPr>
            <p:grpSpPr>
              <a:xfrm>
                <a:off x="584922" y="3560769"/>
                <a:ext cx="4843179" cy="1912928"/>
                <a:chOff x="532786" y="3560769"/>
                <a:chExt cx="3668825" cy="1912928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0331AF9-8AD6-63C7-A6F1-A344CBFCED2D}"/>
                    </a:ext>
                  </a:extLst>
                </p:cNvPr>
                <p:cNvGrpSpPr/>
                <p:nvPr/>
              </p:nvGrpSpPr>
              <p:grpSpPr>
                <a:xfrm>
                  <a:off x="532786" y="3626377"/>
                  <a:ext cx="3668825" cy="1847320"/>
                  <a:chOff x="254993" y="3546479"/>
                  <a:chExt cx="2441915" cy="2397889"/>
                </a:xfrm>
              </p:grpSpPr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DA4E6A4B-DD05-461D-3173-BB74471E95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F00ACBCA-CB65-31DB-0B52-9F4E9495DB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A63D0B-7769-3430-5A72-2F364FD412BB}"/>
                    </a:ext>
                  </a:extLst>
                </p:cNvPr>
                <p:cNvSpPr txBox="1"/>
                <p:nvPr/>
              </p:nvSpPr>
              <p:spPr>
                <a:xfrm>
                  <a:off x="1796223" y="3560769"/>
                  <a:ext cx="150470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</a:rPr>
                    <a:t>B+       -</a:t>
                  </a:r>
                  <a:endParaRPr lang="en-US" dirty="0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16CDEB2-82E8-AFC4-53D1-41C1971B1265}"/>
                  </a:ext>
                </a:extLst>
              </p:cNvPr>
              <p:cNvSpPr txBox="1"/>
              <p:nvPr/>
            </p:nvSpPr>
            <p:spPr>
              <a:xfrm>
                <a:off x="407344" y="3931556"/>
                <a:ext cx="2691760" cy="807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(6)          50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A90BA0E-4C63-3091-2C03-52907881BC7E}"/>
              </a:ext>
            </a:extLst>
          </p:cNvPr>
          <p:cNvSpPr txBox="1"/>
          <p:nvPr/>
        </p:nvSpPr>
        <p:spPr>
          <a:xfrm>
            <a:off x="912647" y="643503"/>
            <a:ext cx="9420446" cy="1261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Closing Entry #4</a:t>
            </a:r>
          </a:p>
          <a:p>
            <a:pPr algn="ctr"/>
            <a:r>
              <a:rPr lang="en-US" sz="3800" b="1" dirty="0">
                <a:solidFill>
                  <a:srgbClr val="FF0000"/>
                </a:solidFill>
                <a:latin typeface="Trebuchet MS" panose="020B0603020202020204" pitchFamily="34" charset="0"/>
              </a:rPr>
              <a:t>Close Drawing to Capital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3F317B-6EEA-91C8-2092-3721A5DE2CE1}"/>
              </a:ext>
            </a:extLst>
          </p:cNvPr>
          <p:cNvGrpSpPr/>
          <p:nvPr/>
        </p:nvGrpSpPr>
        <p:grpSpPr>
          <a:xfrm>
            <a:off x="5963261" y="2846113"/>
            <a:ext cx="5659009" cy="3563147"/>
            <a:chOff x="3209420" y="3165953"/>
            <a:chExt cx="5659009" cy="35631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BA38B4-6CE1-AFD5-CCB1-4148A6010B8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4BFB5AE-E4D1-66A3-636B-EEFA23D2A8CF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B74B9B4-5EDB-7C9E-7B6B-AD92E087A7BF}"/>
              </a:ext>
            </a:extLst>
          </p:cNvPr>
          <p:cNvSpPr txBox="1"/>
          <p:nvPr/>
        </p:nvSpPr>
        <p:spPr>
          <a:xfrm>
            <a:off x="7960589" y="281703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20ED6A-8A3E-FC98-9A38-696C85909FC3}"/>
              </a:ext>
            </a:extLst>
          </p:cNvPr>
          <p:cNvSpPr txBox="1"/>
          <p:nvPr/>
        </p:nvSpPr>
        <p:spPr>
          <a:xfrm>
            <a:off x="8423934" y="2910075"/>
            <a:ext cx="334130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         0     BC  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35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 </a:t>
            </a:r>
            <a:r>
              <a:rPr lang="en-US" sz="3500" b="1" u="sng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    300  +   NI </a:t>
            </a:r>
          </a:p>
          <a:p>
            <a:r>
              <a:rPr lang="en-US" sz="3500" b="1" dirty="0">
                <a:solidFill>
                  <a:schemeClr val="tx2"/>
                </a:solidFill>
                <a:latin typeface="+mj-lt"/>
              </a:rPr>
              <a:t>       </a:t>
            </a:r>
            <a:r>
              <a:rPr lang="en-US" sz="3500" b="1" dirty="0">
                <a:solidFill>
                  <a:srgbClr val="FF0000"/>
                </a:solidFill>
                <a:latin typeface="+mj-lt"/>
              </a:rPr>
              <a:t>5050   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End.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                     Cap.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C7589D-948F-E918-9B73-0C410A194476}"/>
              </a:ext>
            </a:extLst>
          </p:cNvPr>
          <p:cNvSpPr txBox="1"/>
          <p:nvPr/>
        </p:nvSpPr>
        <p:spPr>
          <a:xfrm>
            <a:off x="5502526" y="3806316"/>
            <a:ext cx="312870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Trebuchet MS" panose="020B0603020202020204" pitchFamily="34" charset="0"/>
              </a:rPr>
              <a:t>-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500" b="1" dirty="0">
                <a:solidFill>
                  <a:srgbClr val="FF0000"/>
                </a:solidFill>
                <a:latin typeface="+mj-lt"/>
              </a:rPr>
              <a:t>DRAW      50</a:t>
            </a:r>
          </a:p>
          <a:p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endParaRPr lang="en-US" sz="2800" b="1" dirty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- NL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E78CEC-8190-BB0B-B5E2-45928F68AEF9}"/>
              </a:ext>
            </a:extLst>
          </p:cNvPr>
          <p:cNvGrpSpPr/>
          <p:nvPr/>
        </p:nvGrpSpPr>
        <p:grpSpPr>
          <a:xfrm>
            <a:off x="8861157" y="5707901"/>
            <a:ext cx="1719776" cy="59406"/>
            <a:chOff x="3903399" y="5967285"/>
            <a:chExt cx="1719776" cy="5940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DB9FFC-6679-8E0D-D19F-9509F9B07C62}"/>
                </a:ext>
              </a:extLst>
            </p:cNvPr>
            <p:cNvCxnSpPr/>
            <p:nvPr/>
          </p:nvCxnSpPr>
          <p:spPr>
            <a:xfrm>
              <a:off x="3903399" y="6026691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77A4225-4309-82DD-BC93-559F2764532E}"/>
                </a:ext>
              </a:extLst>
            </p:cNvPr>
            <p:cNvCxnSpPr/>
            <p:nvPr/>
          </p:nvCxnSpPr>
          <p:spPr>
            <a:xfrm>
              <a:off x="3911415" y="5967285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56D9217-E7DA-008C-9C26-17BB1195AA1A}"/>
              </a:ext>
            </a:extLst>
          </p:cNvPr>
          <p:cNvSpPr txBox="1"/>
          <p:nvPr/>
        </p:nvSpPr>
        <p:spPr>
          <a:xfrm>
            <a:off x="5824793" y="2215173"/>
            <a:ext cx="626789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300 Capital - OE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A1BB64-AB91-8624-4AF5-2078400B88D0}"/>
              </a:ext>
            </a:extLst>
          </p:cNvPr>
          <p:cNvSpPr txBox="1"/>
          <p:nvPr/>
        </p:nvSpPr>
        <p:spPr>
          <a:xfrm>
            <a:off x="3599467" y="3856822"/>
            <a:ext cx="10417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u="sng" dirty="0">
                <a:solidFill>
                  <a:srgbClr val="FF0000"/>
                </a:solidFill>
                <a:latin typeface="+mj-lt"/>
              </a:rPr>
              <a:t>50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7620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solidFill>
                  <a:schemeClr val="bg1">
                    <a:lumMod val="75000"/>
                  </a:schemeClr>
                </a:solidFill>
              </a:rPr>
              <a:t>13</a:t>
            </a:fld>
            <a:endParaRPr lang="en-US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585D26-A41C-E5B3-F6FA-5FED405FCA48}"/>
              </a:ext>
            </a:extLst>
          </p:cNvPr>
          <p:cNvGrpSpPr/>
          <p:nvPr/>
        </p:nvGrpSpPr>
        <p:grpSpPr>
          <a:xfrm>
            <a:off x="837119" y="1762797"/>
            <a:ext cx="11778410" cy="5025049"/>
            <a:chOff x="922183" y="2241258"/>
            <a:chExt cx="11778410" cy="5025049"/>
          </a:xfrm>
        </p:grpSpPr>
        <p:pic>
          <p:nvPicPr>
            <p:cNvPr id="15" name="Picture 14" descr="A blank general journal with lines&#10;&#10;Description automatically generated with medium confidence">
              <a:extLst>
                <a:ext uri="{FF2B5EF4-FFF2-40B4-BE49-F238E27FC236}">
                  <a16:creationId xmlns:a16="http://schemas.microsoft.com/office/drawing/2014/main" id="{9718F994-0595-A510-9121-EDA7BC4A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2183" y="2241258"/>
              <a:ext cx="10560970" cy="5025049"/>
            </a:xfrm>
            <a:prstGeom prst="rect">
              <a:avLst/>
            </a:prstGeom>
          </p:spPr>
        </p:pic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94CCDFE7-8DF3-0184-9BDC-2C2C4F9CED5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317898" y="3338398"/>
              <a:ext cx="4455042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2600" b="1" spc="-50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Closing Entries</a:t>
              </a: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ED22520-DEBA-C3A2-4FD4-5EFE6BAA2F11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69584" y="3682192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Dec 31 Professional Fees                                         400—</a:t>
              </a:r>
            </a:p>
          </p:txBody>
        </p:sp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00B9FBD7-44FC-D894-CFEC-60F07143BEA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46546" y="4025986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 Income Summary                                                     400—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92DD03E9-130A-BB89-1187-6B0D57592EA3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58065" y="4371019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31 Income Summary                                         100—</a:t>
              </a: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CAD0533C-E942-97E5-BE2E-E58FFC3C52F1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304260" y="4704232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Cellphone Expense                                                   35—</a:t>
              </a:r>
            </a:p>
          </p:txBody>
        </p:sp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3EC68EE-CB35-1FD1-D407-F8CF438E7D8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46546" y="5070502"/>
              <a:ext cx="11554047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  Internet Expense                                                      25—</a:t>
              </a:r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F6FA5D0B-8C9B-DE5D-09C3-0FFC7B0C41D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817630" y="5420442"/>
              <a:ext cx="9416902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Supplies Expense                                                      40—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8D20BD-DE7B-416A-0E58-E27B07549006}"/>
                </a:ext>
              </a:extLst>
            </p:cNvPr>
            <p:cNvSpPr txBox="1"/>
            <p:nvPr/>
          </p:nvSpPr>
          <p:spPr>
            <a:xfrm>
              <a:off x="10659584" y="2390956"/>
              <a:ext cx="94053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5</a:t>
              </a:r>
              <a:endParaRPr lang="en-US" sz="2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870E5F-2EF7-82A8-5719-0896E01BFE49}"/>
                </a:ext>
              </a:extLst>
            </p:cNvPr>
            <p:cNvSpPr txBox="1"/>
            <p:nvPr/>
          </p:nvSpPr>
          <p:spPr>
            <a:xfrm>
              <a:off x="1604144" y="3383339"/>
              <a:ext cx="94053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20—</a:t>
              </a:r>
              <a:endParaRPr lang="en-US" sz="2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02BE91EF-E81D-D8BF-72F1-9209D9E91DC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29704" y="5724908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31 Income Summary                                         300—</a:t>
              </a: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5BB5616A-C86D-174C-5789-523DA8087F1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350330" y="6068744"/>
              <a:ext cx="10887740" cy="42552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2600" b="1" spc="-5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Kellen Moore, Capital                                             300—</a:t>
              </a:r>
            </a:p>
          </p:txBody>
        </p:sp>
      </p:grpSp>
      <p:sp>
        <p:nvSpPr>
          <p:cNvPr id="23" name="Title 4">
            <a:extLst>
              <a:ext uri="{FF2B5EF4-FFF2-40B4-BE49-F238E27FC236}">
                <a16:creationId xmlns:a16="http://schemas.microsoft.com/office/drawing/2014/main" id="{F9AD2D08-2EE3-C303-6F3E-A63C3E336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19" y="679572"/>
            <a:ext cx="10685720" cy="951673"/>
          </a:xfrm>
        </p:spPr>
        <p:txBody>
          <a:bodyPr/>
          <a:lstStyle/>
          <a:p>
            <a:pPr algn="ctr"/>
            <a:r>
              <a:rPr lang="en-US" sz="5000" dirty="0">
                <a:latin typeface="Trebuchet MS" panose="020B0603020202020204" pitchFamily="34" charset="0"/>
              </a:rPr>
              <a:t>Closing Entry #4 Journalized</a:t>
            </a:r>
            <a:endParaRPr lang="en-US" sz="500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D9971D1-DEFB-C118-FCFC-511B492CB4FA}"/>
              </a:ext>
            </a:extLst>
          </p:cNvPr>
          <p:cNvSpPr txBox="1">
            <a:spLocks/>
          </p:cNvSpPr>
          <p:nvPr/>
        </p:nvSpPr>
        <p:spPr bwMode="gray">
          <a:xfrm>
            <a:off x="1743740" y="5929221"/>
            <a:ext cx="10997611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31 Kellen Moore, Capital                                    50—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4685FBF4-EA07-123A-2BBE-2BD70DDF59A5}"/>
              </a:ext>
            </a:extLst>
          </p:cNvPr>
          <p:cNvSpPr txBox="1">
            <a:spLocks/>
          </p:cNvSpPr>
          <p:nvPr/>
        </p:nvSpPr>
        <p:spPr bwMode="gray">
          <a:xfrm>
            <a:off x="1215640" y="629558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Kellen Moore, Drawing                                             50—</a:t>
            </a:r>
          </a:p>
        </p:txBody>
      </p:sp>
    </p:spTree>
    <p:extLst>
      <p:ext uri="{BB962C8B-B14F-4D97-AF65-F5344CB8AC3E}">
        <p14:creationId xmlns:p14="http://schemas.microsoft.com/office/powerpoint/2010/main" val="218293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1EC309F5-888C-AA1B-97FF-8B46F28FF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0" y="2099851"/>
            <a:ext cx="7902098" cy="2333753"/>
          </a:xfrm>
          <a:prstGeom prst="rect">
            <a:avLst/>
          </a:prstGeom>
        </p:spPr>
      </p:pic>
      <p:pic>
        <p:nvPicPr>
          <p:cNvPr id="19" name="Picture 18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47C6FE10-A43E-46E5-D76F-108CCB21278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00" y="4549689"/>
            <a:ext cx="7902098" cy="22019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4" y="1063416"/>
            <a:ext cx="10111562" cy="706964"/>
          </a:xfrm>
        </p:spPr>
        <p:txBody>
          <a:bodyPr/>
          <a:lstStyle/>
          <a:p>
            <a:pPr algn="ctr"/>
            <a:r>
              <a:rPr lang="en-US" sz="4800" dirty="0">
                <a:latin typeface="Trebuchet MS" panose="020B0603020202020204" pitchFamily="34" charset="0"/>
              </a:rPr>
              <a:t>Sample Temporary Accounts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4800" dirty="0">
                <a:latin typeface="Trebuchet MS" panose="020B0603020202020204" pitchFamily="34" charset="0"/>
              </a:rPr>
              <a:t>after closing</a:t>
            </a:r>
            <a:endParaRPr lang="en-US" sz="3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62027" y="459365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525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4721A-1611-4D77-D885-BDC24459674E}"/>
              </a:ext>
            </a:extLst>
          </p:cNvPr>
          <p:cNvSpPr txBox="1">
            <a:spLocks/>
          </p:cNvSpPr>
          <p:nvPr/>
        </p:nvSpPr>
        <p:spPr bwMode="gray">
          <a:xfrm>
            <a:off x="4713771" y="4596335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Supplies Expense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70C4FD-7557-4D5B-8114-D6CD60795921}"/>
              </a:ext>
            </a:extLst>
          </p:cNvPr>
          <p:cNvSpPr txBox="1"/>
          <p:nvPr/>
        </p:nvSpPr>
        <p:spPr>
          <a:xfrm>
            <a:off x="3629255" y="5271955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365E7A1-18D6-97A2-633C-B38EBF078455}"/>
              </a:ext>
            </a:extLst>
          </p:cNvPr>
          <p:cNvSpPr txBox="1">
            <a:spLocks/>
          </p:cNvSpPr>
          <p:nvPr/>
        </p:nvSpPr>
        <p:spPr bwMode="gray">
          <a:xfrm>
            <a:off x="3629255" y="5555145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40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4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909103" y="2174282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Prof Fees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696452" y="2881897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275B5E-684C-7E1F-019E-CF5653B95AA7}"/>
              </a:ext>
            </a:extLst>
          </p:cNvPr>
          <p:cNvSpPr txBox="1">
            <a:spLocks/>
          </p:cNvSpPr>
          <p:nvPr/>
        </p:nvSpPr>
        <p:spPr bwMode="gray">
          <a:xfrm>
            <a:off x="579476" y="3192670"/>
            <a:ext cx="8268590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Jan  1 Beg. Bal           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      0—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DBB9547-FC05-4DB7-33C6-8423CE87E203}"/>
              </a:ext>
            </a:extLst>
          </p:cNvPr>
          <p:cNvSpPr txBox="1">
            <a:spLocks/>
          </p:cNvSpPr>
          <p:nvPr/>
        </p:nvSpPr>
        <p:spPr bwMode="gray">
          <a:xfrm>
            <a:off x="600740" y="3443741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J-D 31                          G4                    400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                   400—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9AE09-A459-D0A2-943B-E4C70154415C}"/>
              </a:ext>
            </a:extLst>
          </p:cNvPr>
          <p:cNvSpPr txBox="1">
            <a:spLocks/>
          </p:cNvSpPr>
          <p:nvPr/>
        </p:nvSpPr>
        <p:spPr bwMode="gray">
          <a:xfrm>
            <a:off x="600740" y="3693079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Entry G5     400—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     —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BBC7C4-1C63-28E7-9E58-B18EC80DD2C6}"/>
              </a:ext>
            </a:extLst>
          </p:cNvPr>
          <p:cNvSpPr txBox="1"/>
          <p:nvPr/>
        </p:nvSpPr>
        <p:spPr>
          <a:xfrm>
            <a:off x="7637078" y="2202533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400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D28366-9E15-9065-6039-8E56ED621691}"/>
              </a:ext>
            </a:extLst>
          </p:cNvPr>
          <p:cNvSpPr txBox="1">
            <a:spLocks/>
          </p:cNvSpPr>
          <p:nvPr/>
        </p:nvSpPr>
        <p:spPr bwMode="gray">
          <a:xfrm>
            <a:off x="3629255" y="5836027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31Closing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Entry   G5  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40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—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98198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1EC309F5-888C-AA1B-97FF-8B46F28FF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60" y="2099851"/>
            <a:ext cx="7902098" cy="23337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4" y="623938"/>
            <a:ext cx="10111562" cy="1146442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Capital Account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after closing</a:t>
            </a:r>
            <a:endParaRPr lang="en-US" sz="30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909102" y="2174282"/>
            <a:ext cx="4460339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Kellen Moore, Capital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696452" y="2881897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275B5E-684C-7E1F-019E-CF5653B95AA7}"/>
              </a:ext>
            </a:extLst>
          </p:cNvPr>
          <p:cNvSpPr txBox="1">
            <a:spLocks/>
          </p:cNvSpPr>
          <p:nvPr/>
        </p:nvSpPr>
        <p:spPr bwMode="gray">
          <a:xfrm>
            <a:off x="579476" y="3192670"/>
            <a:ext cx="8268590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Jan  1 Beg. Bal           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                —0—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DBB9547-FC05-4DB7-33C6-8423CE87E203}"/>
              </a:ext>
            </a:extLst>
          </p:cNvPr>
          <p:cNvSpPr txBox="1">
            <a:spLocks/>
          </p:cNvSpPr>
          <p:nvPr/>
        </p:nvSpPr>
        <p:spPr bwMode="gray">
          <a:xfrm>
            <a:off x="600740" y="3443741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J-D 31  Investments   G4                 4,800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                 4800—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9AE09-A459-D0A2-943B-E4C70154415C}"/>
              </a:ext>
            </a:extLst>
          </p:cNvPr>
          <p:cNvSpPr txBox="1">
            <a:spLocks/>
          </p:cNvSpPr>
          <p:nvPr/>
        </p:nvSpPr>
        <p:spPr bwMode="gray">
          <a:xfrm>
            <a:off x="581974" y="3700143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Entry G5                  300—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5100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BBC7C4-1C63-28E7-9E58-B18EC80DD2C6}"/>
              </a:ext>
            </a:extLst>
          </p:cNvPr>
          <p:cNvSpPr txBox="1"/>
          <p:nvPr/>
        </p:nvSpPr>
        <p:spPr>
          <a:xfrm>
            <a:off x="7637078" y="2202533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300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515C7F-E887-AD04-B8CE-7AFAD7B77440}"/>
              </a:ext>
            </a:extLst>
          </p:cNvPr>
          <p:cNvGrpSpPr/>
          <p:nvPr/>
        </p:nvGrpSpPr>
        <p:grpSpPr>
          <a:xfrm>
            <a:off x="5824793" y="2215173"/>
            <a:ext cx="6267892" cy="4194087"/>
            <a:chOff x="5665304" y="2535013"/>
            <a:chExt cx="6267892" cy="419408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8F58F1C-2B92-A6DC-CEED-F1727D212E1E}"/>
                </a:ext>
              </a:extLst>
            </p:cNvPr>
            <p:cNvGrpSpPr/>
            <p:nvPr/>
          </p:nvGrpSpPr>
          <p:grpSpPr>
            <a:xfrm>
              <a:off x="5803772" y="3136870"/>
              <a:ext cx="5966467" cy="3592230"/>
              <a:chOff x="3209420" y="3136870"/>
              <a:chExt cx="5966467" cy="359223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4CAACEC-7F3A-959D-459B-F5ECC1EEFEBF}"/>
                  </a:ext>
                </a:extLst>
              </p:cNvPr>
              <p:cNvGrpSpPr/>
              <p:nvPr/>
            </p:nvGrpSpPr>
            <p:grpSpPr>
              <a:xfrm>
                <a:off x="3209420" y="3165953"/>
                <a:ext cx="5659009" cy="3563147"/>
                <a:chOff x="3209420" y="3165953"/>
                <a:chExt cx="5659009" cy="3563147"/>
              </a:xfrm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B679C3F6-5821-2167-F07D-2CD675B715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09420" y="3165953"/>
                  <a:ext cx="5659009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C8C14D7F-E1DB-BB44-0398-2BD2DCEDCB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84685" y="3165953"/>
                  <a:ext cx="0" cy="3563147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FD9F0A-3748-8DF6-DC77-02CE29ECE078}"/>
                  </a:ext>
                </a:extLst>
              </p:cNvPr>
              <p:cNvSpPr txBox="1"/>
              <p:nvPr/>
            </p:nvSpPr>
            <p:spPr>
              <a:xfrm>
                <a:off x="5206748" y="3136870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</a:rPr>
                  <a:t> </a:t>
                </a:r>
                <a:r>
                  <a:rPr lang="en-US" sz="1800" b="1" dirty="0">
                    <a:solidFill>
                      <a:schemeClr val="tx2"/>
                    </a:solidFill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B+</a:t>
                </a:r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506B299-A30D-3D20-18A8-CDEE68ED9A5C}"/>
                  </a:ext>
                </a:extLst>
              </p:cNvPr>
              <p:cNvSpPr txBox="1"/>
              <p:nvPr/>
            </p:nvSpPr>
            <p:spPr>
              <a:xfrm>
                <a:off x="5670093" y="3229915"/>
                <a:ext cx="3505794" cy="2816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             0     BC  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3,000    + Inv.</a:t>
                </a:r>
              </a:p>
              <a:p>
                <a:pPr algn="r"/>
                <a:r>
                  <a:rPr lang="en-US" sz="2800" b="1" u="sng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1,800</a:t>
                </a:r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    + Inv.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4,800 =  COW</a:t>
                </a:r>
              </a:p>
              <a:p>
                <a:pPr algn="ctr"/>
                <a:r>
                  <a:rPr lang="en-US" sz="30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</a:t>
                </a:r>
                <a:r>
                  <a:rPr lang="en-US" sz="3000" b="1" u="sng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   300  +   NI </a:t>
                </a:r>
              </a:p>
              <a:p>
                <a:r>
                  <a:rPr lang="en-US" sz="3500" b="1" dirty="0">
                    <a:solidFill>
                      <a:schemeClr val="tx2"/>
                    </a:solidFill>
                    <a:latin typeface="+mj-lt"/>
                  </a:rPr>
                  <a:t>       </a:t>
                </a:r>
                <a:r>
                  <a:rPr lang="en-US" sz="3500" b="1" dirty="0">
                    <a:solidFill>
                      <a:schemeClr val="tx2"/>
                    </a:solidFill>
                    <a:latin typeface="Tre."/>
                  </a:rPr>
                  <a:t>5050      </a:t>
                </a:r>
                <a:r>
                  <a:rPr lang="en-US" sz="3500" b="1" dirty="0" err="1">
                    <a:solidFill>
                      <a:schemeClr val="tx2"/>
                    </a:solidFill>
                    <a:latin typeface="Tre."/>
                  </a:rPr>
                  <a:t>E</a:t>
                </a:r>
                <a:r>
                  <a:rPr lang="en-US" b="1" dirty="0" err="1">
                    <a:solidFill>
                      <a:schemeClr val="tx2"/>
                    </a:solidFill>
                    <a:latin typeface="Tre."/>
                  </a:rPr>
                  <a:t>nd</a:t>
                </a:r>
                <a:r>
                  <a:rPr lang="en-US" sz="3500" b="1" dirty="0" err="1">
                    <a:solidFill>
                      <a:schemeClr val="tx2"/>
                    </a:solidFill>
                    <a:latin typeface="Tre."/>
                  </a:rPr>
                  <a:t>C</a:t>
                </a:r>
                <a:r>
                  <a:rPr lang="en-US" b="1" dirty="0" err="1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ap</a:t>
                </a:r>
                <a:endParaRPr lang="en-US" sz="2800" b="1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C48C98-2130-682A-1F1A-79FB955DEF50}"/>
                  </a:ext>
                </a:extLst>
              </p:cNvPr>
              <p:cNvSpPr txBox="1"/>
              <p:nvPr/>
            </p:nvSpPr>
            <p:spPr>
              <a:xfrm>
                <a:off x="3385797" y="4856126"/>
                <a:ext cx="265482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-</a:t>
                </a:r>
                <a:r>
                  <a:rPr lang="en-US" sz="2800" b="1" dirty="0">
                    <a:solidFill>
                      <a:schemeClr val="tx2"/>
                    </a:solidFill>
                    <a:latin typeface="+mj-lt"/>
                  </a:rPr>
                  <a:t> DRAW      50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0186494-D7FD-AA8B-FA0E-B188CF82BB22}"/>
                  </a:ext>
                </a:extLst>
              </p:cNvPr>
              <p:cNvGrpSpPr/>
              <p:nvPr/>
            </p:nvGrpSpPr>
            <p:grpSpPr>
              <a:xfrm>
                <a:off x="6107316" y="6027741"/>
                <a:ext cx="1719776" cy="59406"/>
                <a:chOff x="3903399" y="5967285"/>
                <a:chExt cx="1719776" cy="59406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8D8E742-BC7B-A8A9-BBEA-2BBBB5F1C13C}"/>
                    </a:ext>
                  </a:extLst>
                </p:cNvPr>
                <p:cNvCxnSpPr/>
                <p:nvPr/>
              </p:nvCxnSpPr>
              <p:spPr>
                <a:xfrm>
                  <a:off x="3903399" y="6026691"/>
                  <a:ext cx="171176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F458C006-4DD6-25EA-95C0-D3CC5F692412}"/>
                    </a:ext>
                  </a:extLst>
                </p:cNvPr>
                <p:cNvCxnSpPr/>
                <p:nvPr/>
              </p:nvCxnSpPr>
              <p:spPr>
                <a:xfrm>
                  <a:off x="3911415" y="5967285"/>
                  <a:ext cx="171176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5AA19F-4AF8-4BB5-AE63-19CBC10D4842}"/>
                </a:ext>
              </a:extLst>
            </p:cNvPr>
            <p:cNvSpPr txBox="1"/>
            <p:nvPr/>
          </p:nvSpPr>
          <p:spPr>
            <a:xfrm>
              <a:off x="5665304" y="2535013"/>
              <a:ext cx="6267892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</a:t>
              </a:r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300 Capital - OE</a:t>
              </a: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1C6B3260-6808-F8C1-53FB-B0D0D8D03CC7}"/>
              </a:ext>
            </a:extLst>
          </p:cNvPr>
          <p:cNvSpPr txBox="1">
            <a:spLocks/>
          </p:cNvSpPr>
          <p:nvPr/>
        </p:nvSpPr>
        <p:spPr bwMode="gray">
          <a:xfrm>
            <a:off x="564248" y="3958873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Closing Entry G5       50—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5050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827DD7-7514-6C3E-048D-6F1E82FB7D54}"/>
              </a:ext>
            </a:extLst>
          </p:cNvPr>
          <p:cNvSpPr txBox="1"/>
          <p:nvPr/>
        </p:nvSpPr>
        <p:spPr>
          <a:xfrm>
            <a:off x="352353" y="5051418"/>
            <a:ext cx="6012693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General Ledger is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</a:rPr>
              <a:t>a more formal version of the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</a:rPr>
              <a:t>T-account we’ve been using.</a:t>
            </a:r>
          </a:p>
        </p:txBody>
      </p:sp>
    </p:spTree>
    <p:extLst>
      <p:ext uri="{BB962C8B-B14F-4D97-AF65-F5344CB8AC3E}">
        <p14:creationId xmlns:p14="http://schemas.microsoft.com/office/powerpoint/2010/main" val="400438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46261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2287588"/>
            <a:ext cx="3438525" cy="2282825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PCTB is a final check to see if 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DR = CR 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Perm. Account </a:t>
            </a: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balances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ONLY)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C48A6-F1C0-CB35-E6CA-F5518D161CCD}"/>
              </a:ext>
            </a:extLst>
          </p:cNvPr>
          <p:cNvGrpSpPr/>
          <p:nvPr/>
        </p:nvGrpSpPr>
        <p:grpSpPr>
          <a:xfrm>
            <a:off x="5111695" y="-576507"/>
            <a:ext cx="6426589" cy="7272661"/>
            <a:chOff x="5111695" y="-389902"/>
            <a:chExt cx="6426589" cy="673772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8CF1B2-360E-E52E-52EC-2592AF3B8B5F}"/>
                </a:ext>
              </a:extLst>
            </p:cNvPr>
            <p:cNvGrpSpPr/>
            <p:nvPr/>
          </p:nvGrpSpPr>
          <p:grpSpPr>
            <a:xfrm>
              <a:off x="5173579" y="1267103"/>
              <a:ext cx="6364705" cy="5013381"/>
              <a:chOff x="254993" y="3546479"/>
              <a:chExt cx="2441915" cy="239788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B802992-F474-3108-7943-AB8E14C37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0D09214-7958-FEB4-E78A-12DA02233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D602F3-EB26-A04F-0819-B9F7EF3A77F0}"/>
                </a:ext>
              </a:extLst>
            </p:cNvPr>
            <p:cNvSpPr txBox="1"/>
            <p:nvPr/>
          </p:nvSpPr>
          <p:spPr>
            <a:xfrm>
              <a:off x="7623159" y="1267103"/>
              <a:ext cx="228985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chemeClr val="tx2"/>
                  </a:solidFill>
                </a:rPr>
                <a:t>DR       CR</a:t>
              </a:r>
              <a:endParaRPr lang="en-US" sz="2200" dirty="0"/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0E0A0016-4F6C-5FFA-B9E7-1BC7109E495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301377" y="-389902"/>
              <a:ext cx="5944953" cy="232699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PCTB - Post Closing </a:t>
              </a:r>
            </a:p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Trial Balance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E5B094-22E4-6F6E-5158-ADF9F97F3BFF}"/>
                </a:ext>
              </a:extLst>
            </p:cNvPr>
            <p:cNvSpPr txBox="1"/>
            <p:nvPr/>
          </p:nvSpPr>
          <p:spPr>
            <a:xfrm>
              <a:off x="5111695" y="1671556"/>
              <a:ext cx="3244236" cy="46762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Cash	          2,755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A/R				   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Supplies   	    120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PPI				200</a:t>
              </a:r>
            </a:p>
            <a:p>
              <a:r>
                <a:rPr lang="en-US" sz="2800" b="1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Ofc.Furn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		  75</a:t>
              </a:r>
            </a:p>
            <a:p>
              <a:r>
                <a:rPr lang="en-US" sz="2800" b="1" spc="-100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Comp</a:t>
              </a:r>
              <a:r>
                <a:rPr lang="en-US" sz="2800" b="1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.Eqp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 </a:t>
              </a:r>
              <a:r>
                <a:rPr lang="en-US" sz="2800" b="1" u="sng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3,000</a:t>
              </a:r>
            </a:p>
            <a:p>
              <a:r>
                <a:rPr lang="en-US" sz="14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	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Total DRs    6,150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24898AC-2A5A-7840-2285-80FE3D9CE6B3}"/>
              </a:ext>
            </a:extLst>
          </p:cNvPr>
          <p:cNvSpPr txBox="1"/>
          <p:nvPr/>
        </p:nvSpPr>
        <p:spPr>
          <a:xfrm>
            <a:off x="8657387" y="1648618"/>
            <a:ext cx="300637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A/P         1,100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Capital   </a:t>
            </a:r>
            <a:r>
              <a: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5,050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(Ending)</a:t>
            </a: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Total CRs  6,150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DCD1D9-F665-E0E4-0BB6-7B6404F6C42C}"/>
              </a:ext>
            </a:extLst>
          </p:cNvPr>
          <p:cNvGrpSpPr/>
          <p:nvPr/>
        </p:nvGrpSpPr>
        <p:grpSpPr>
          <a:xfrm>
            <a:off x="9746459" y="6304085"/>
            <a:ext cx="1719776" cy="68176"/>
            <a:chOff x="3903399" y="6292516"/>
            <a:chExt cx="1719776" cy="6817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BF5544-EA74-2A7B-D54B-6C67E806AEF7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DB35F2-DF18-7BFD-8AD9-1970836CA4D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5742D0-A6AE-3DCC-DA18-DFBFAF81897A}"/>
              </a:ext>
            </a:extLst>
          </p:cNvPr>
          <p:cNvGrpSpPr/>
          <p:nvPr/>
        </p:nvGrpSpPr>
        <p:grpSpPr>
          <a:xfrm>
            <a:off x="6399467" y="6372261"/>
            <a:ext cx="1810763" cy="57049"/>
            <a:chOff x="3903399" y="6292516"/>
            <a:chExt cx="1719776" cy="681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777E2F-9952-CFFB-7A6F-66A397695CE0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0CEB165-D2D9-B4D5-2487-782FAF6A751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9246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/>
              <a:t> Accounting Cycle</a:t>
            </a:r>
            <a:br>
              <a:rPr lang="en-US" sz="6000" b="1" dirty="0"/>
            </a:br>
            <a:r>
              <a:rPr lang="en-US" sz="6000" b="1" dirty="0"/>
              <a:t>C-A-R-P-T-W-F-A-C-T-R</a:t>
            </a:r>
            <a:endParaRPr lang="en-US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Collect source documents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Analyze into Drs and </a:t>
            </a:r>
            <a:r>
              <a:rPr lang="en-US" sz="3000" b="1" dirty="0" err="1"/>
              <a:t>Crs</a:t>
            </a:r>
            <a:endParaRPr lang="en-US" sz="3000" b="1" dirty="0"/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 Record in Journal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P</a:t>
            </a:r>
            <a:r>
              <a:rPr lang="en-US" sz="3000" b="1" dirty="0"/>
              <a:t> –  Post to General Ledger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  –  Trial Balance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W</a:t>
            </a:r>
            <a:r>
              <a:rPr lang="en-US" sz="3000" b="1" dirty="0"/>
              <a:t> – Worksheet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553200" y="3012112"/>
            <a:ext cx="5994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</a:t>
            </a:r>
            <a:r>
              <a:rPr lang="en-US" sz="3000" b="1" dirty="0"/>
              <a:t> – Financial Statements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Adjusting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</a:t>
            </a:r>
            <a:r>
              <a:rPr lang="en-US" sz="3000" b="1" dirty="0">
                <a:highlight>
                  <a:srgbClr val="FFFF00"/>
                </a:highlight>
              </a:rPr>
              <a:t>Closing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4000" b="1" dirty="0"/>
              <a:t> </a:t>
            </a:r>
            <a:r>
              <a:rPr lang="en-US" sz="3000" b="1" dirty="0"/>
              <a:t>– </a:t>
            </a:r>
            <a:r>
              <a:rPr lang="en-US" sz="3000" b="1" dirty="0">
                <a:highlight>
                  <a:srgbClr val="FFFF00"/>
                </a:highlight>
              </a:rPr>
              <a:t>Post-closing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T</a:t>
            </a:r>
            <a:r>
              <a:rPr lang="en-US" sz="3000" b="1" dirty="0">
                <a:highlight>
                  <a:srgbClr val="FFFF00"/>
                </a:highlight>
              </a:rPr>
              <a:t>rial Balance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Reversing entries (state)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sz="3400" b="1" dirty="0" err="1">
                <a:solidFill>
                  <a:srgbClr val="FF0000"/>
                </a:solidFill>
              </a:rPr>
              <a:t>tWFact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o</a:t>
            </a:r>
            <a:r>
              <a:rPr lang="en-US" sz="3400" b="1" dirty="0" err="1">
                <a:solidFill>
                  <a:srgbClr val="FF0000"/>
                </a:solidFill>
              </a:rPr>
              <a:t>r</a:t>
            </a:r>
            <a:endParaRPr lang="en-US" sz="3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674239" y="2736524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3CA34-C6E2-49BA-ACFF-78ADEC0C28FA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16c05727-aa75-4e4a-9b5f-8a80a1165891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57220</TotalTime>
  <Words>949</Words>
  <Application>Microsoft Office PowerPoint</Application>
  <PresentationFormat>Widescreen</PresentationFormat>
  <Paragraphs>244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Tre.</vt:lpstr>
      <vt:lpstr>Trebuchet MS</vt:lpstr>
      <vt:lpstr>Wingdings 3</vt:lpstr>
      <vt:lpstr>Ion Boardroom</vt:lpstr>
      <vt:lpstr>UIL Accounting  PP 6 Closing Entries &amp;          Post-Closing Trial Balance</vt:lpstr>
      <vt:lpstr>Final two steps of the accounting cycle…  Closing Entries  &amp; Post-Closing Trial Balance (PCTB)</vt:lpstr>
      <vt:lpstr>CAPITAL FORMULA (the college kids come Home to Capital)</vt:lpstr>
      <vt:lpstr>PowerPoint Presentation</vt:lpstr>
      <vt:lpstr>Order of Closing Entries to zero out the temporary capital accounts…  C-D-I-D  </vt:lpstr>
      <vt:lpstr>PowerPoint Presentation</vt:lpstr>
      <vt:lpstr>Closing Entry #1 Journalized</vt:lpstr>
      <vt:lpstr>PowerPoint Presentation</vt:lpstr>
      <vt:lpstr>PowerPoint Presentation</vt:lpstr>
      <vt:lpstr>PowerPoint Presentation</vt:lpstr>
      <vt:lpstr>Closing Entry #3 Journalized</vt:lpstr>
      <vt:lpstr>PowerPoint Presentation</vt:lpstr>
      <vt:lpstr>Closing Entry #4 Journalized</vt:lpstr>
      <vt:lpstr>Sample Temporary Accounts after closing</vt:lpstr>
      <vt:lpstr>Capital Account after closing</vt:lpstr>
      <vt:lpstr>The PCTB is a final check to see if  DR = CR   (Perm. Account balances ONLY)</vt:lpstr>
      <vt:lpstr> Accounting Cycle C-A-R-P-T-W-F-A-C-T-R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6 Closing Entries &amp; PCTB</dc:title>
  <dc:creator>Kay Whitton</dc:creator>
  <cp:lastModifiedBy>Kay Whitton</cp:lastModifiedBy>
  <cp:revision>72</cp:revision>
  <dcterms:created xsi:type="dcterms:W3CDTF">2023-06-10T02:30:28Z</dcterms:created>
  <dcterms:modified xsi:type="dcterms:W3CDTF">2024-10-02T19:51:36Z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