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32"/>
  </p:notesMasterIdLst>
  <p:handoutMasterIdLst>
    <p:handoutMasterId r:id="rId33"/>
  </p:handoutMasterIdLst>
  <p:sldIdLst>
    <p:sldId id="256" r:id="rId5"/>
    <p:sldId id="289" r:id="rId6"/>
    <p:sldId id="350" r:id="rId7"/>
    <p:sldId id="298" r:id="rId8"/>
    <p:sldId id="375" r:id="rId9"/>
    <p:sldId id="362" r:id="rId10"/>
    <p:sldId id="358" r:id="rId11"/>
    <p:sldId id="359" r:id="rId12"/>
    <p:sldId id="394" r:id="rId13"/>
    <p:sldId id="395" r:id="rId14"/>
    <p:sldId id="371" r:id="rId15"/>
    <p:sldId id="373" r:id="rId16"/>
    <p:sldId id="378" r:id="rId17"/>
    <p:sldId id="396" r:id="rId18"/>
    <p:sldId id="374" r:id="rId19"/>
    <p:sldId id="376" r:id="rId20"/>
    <p:sldId id="393" r:id="rId21"/>
    <p:sldId id="398" r:id="rId22"/>
    <p:sldId id="381" r:id="rId23"/>
    <p:sldId id="380" r:id="rId24"/>
    <p:sldId id="383" r:id="rId25"/>
    <p:sldId id="382" r:id="rId26"/>
    <p:sldId id="392" r:id="rId27"/>
    <p:sldId id="391" r:id="rId28"/>
    <p:sldId id="397" r:id="rId29"/>
    <p:sldId id="343" r:id="rId30"/>
    <p:sldId id="333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6" autoAdjust="0"/>
    <p:restoredTop sz="92508" autoAdjust="0"/>
  </p:normalViewPr>
  <p:slideViewPr>
    <p:cSldViewPr snapToGrid="0">
      <p:cViewPr varScale="1">
        <p:scale>
          <a:sx n="61" d="100"/>
          <a:sy n="61" d="100"/>
        </p:scale>
        <p:origin x="8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633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98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211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415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458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598691"/>
            <a:ext cx="10120558" cy="2677648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PP 5 Financial Statements</a:t>
            </a: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spc="1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 </a:t>
            </a:r>
          </a:p>
          <a:p>
            <a:r>
              <a:rPr lang="en-US" sz="2400" spc="100" dirty="0">
                <a:latin typeface="Trebuchet MS" panose="020B0603020202020204" pitchFamily="34" charset="0"/>
              </a:rPr>
              <a:t>state contest director</a:t>
            </a:r>
            <a:endParaRPr lang="en-US" sz="2400" spc="1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AB9F3F74-18CB-9F35-7E09-7901EDD5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112" y="1158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5C20A-E163-4040-F1A1-6BAE1CDE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063416"/>
            <a:ext cx="9997318" cy="706964"/>
          </a:xfrm>
        </p:spPr>
        <p:txBody>
          <a:bodyPr/>
          <a:lstStyle/>
          <a:p>
            <a:pPr algn="ctr"/>
            <a:r>
              <a:rPr lang="en-US" sz="4000" b="1" dirty="0">
                <a:ln/>
                <a:solidFill>
                  <a:schemeClr val="bg1"/>
                </a:solidFill>
              </a:rPr>
              <a:t>Three types of Financial Statements</a:t>
            </a:r>
            <a:r>
              <a:rPr lang="en-US" sz="5000" b="1" dirty="0">
                <a:ln/>
                <a:solidFill>
                  <a:schemeClr val="bg1"/>
                </a:solidFill>
              </a:rPr>
              <a:t> </a:t>
            </a:r>
            <a:br>
              <a:rPr lang="en-US" sz="5000" b="1" dirty="0">
                <a:ln/>
                <a:solidFill>
                  <a:schemeClr val="bg1"/>
                </a:solidFill>
              </a:rPr>
            </a:br>
            <a:r>
              <a:rPr lang="en-US" sz="3400" b="1" dirty="0">
                <a:ln/>
                <a:solidFill>
                  <a:schemeClr val="bg1"/>
                </a:solidFill>
              </a:rPr>
              <a:t>(Two primary; one supporting statement)</a:t>
            </a:r>
            <a:br>
              <a:rPr lang="en-US" sz="3600" b="1" dirty="0">
                <a:ln/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EA597-F4C1-3F96-4A98-458F05C49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</a:t>
            </a:fld>
            <a:endParaRPr lang="en-US" noProof="0" dirty="0"/>
          </a:p>
        </p:txBody>
      </p:sp>
      <p:pic>
        <p:nvPicPr>
          <p:cNvPr id="10" name="Picture 9" descr="A few labels with text&#10;&#10;Description automatically generated with medium confidence">
            <a:extLst>
              <a:ext uri="{FF2B5EF4-FFF2-40B4-BE49-F238E27FC236}">
                <a16:creationId xmlns:a16="http://schemas.microsoft.com/office/drawing/2014/main" id="{292AA5A0-4F15-AE29-A303-A351D1935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471" y="1897765"/>
            <a:ext cx="8843875" cy="497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1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1" y="2813850"/>
            <a:ext cx="6446521" cy="10212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Income Statement reports </a:t>
            </a:r>
          </a:p>
          <a:p>
            <a:pPr>
              <a:spcBef>
                <a:spcPts val="0"/>
              </a:spcBef>
            </a:pP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Net Income or Net Loss</a:t>
            </a:r>
            <a:endParaRPr lang="en-US" sz="3400" b="1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74334" y="4044150"/>
            <a:ext cx="6622579" cy="979622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Balance Sheet is a statement of financial position a/o a 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74331" y="1620100"/>
            <a:ext cx="6446522" cy="1021292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Summarize changes resulting from business transactions during year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4335" y="5326578"/>
            <a:ext cx="6622579" cy="979623"/>
          </a:xfrm>
        </p:spPr>
        <p:txBody>
          <a:bodyPr>
            <a:noAutofit/>
          </a:bodyPr>
          <a:lstStyle/>
          <a:p>
            <a:pPr marR="0" lvl="0">
              <a:lnSpc>
                <a:spcPct val="104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3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 Supporting Statements:</a:t>
            </a:r>
          </a:p>
          <a:p>
            <a:pPr marR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SOCIOE and </a:t>
            </a:r>
            <a:r>
              <a:rPr lang="en-US" sz="3400" b="1" dirty="0" err="1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Stmt</a:t>
            </a:r>
            <a:r>
              <a:rPr lang="en-US" sz="3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of Cash Flows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2" y="586514"/>
            <a:ext cx="6446521" cy="8661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 of info is Worksheet</a:t>
            </a:r>
            <a:endParaRPr lang="en-US" sz="3400" b="1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/>
              <a:t>3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47" y="1620100"/>
            <a:ext cx="3567357" cy="3293257"/>
          </a:xfrm>
        </p:spPr>
        <p:txBody>
          <a:bodyPr/>
          <a:lstStyle/>
          <a:p>
            <a:r>
              <a:rPr lang="en-US" sz="4800" b="1" dirty="0"/>
              <a:t>New concept…</a:t>
            </a:r>
            <a:br>
              <a:rPr lang="en-US" sz="4800" b="1" dirty="0"/>
            </a:br>
            <a:br>
              <a:rPr lang="en-US" sz="4800" b="1" dirty="0"/>
            </a:br>
            <a:r>
              <a:rPr lang="en-US" sz="4800" b="1" dirty="0"/>
              <a:t>Financial Statements</a:t>
            </a:r>
          </a:p>
        </p:txBody>
      </p:sp>
    </p:spTree>
    <p:extLst>
      <p:ext uri="{BB962C8B-B14F-4D97-AF65-F5344CB8AC3E}">
        <p14:creationId xmlns:p14="http://schemas.microsoft.com/office/powerpoint/2010/main" val="137482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uiExpand="1" build="p"/>
      <p:bldP spid="6" grpId="0" uiExpand="1" build="p"/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5C20A-E163-4040-F1A1-6BAE1CDE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277" y="1231391"/>
            <a:ext cx="8761413" cy="70696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Income Statement</a:t>
            </a:r>
            <a:b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4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(for service business)</a:t>
            </a:r>
            <a:br>
              <a:rPr lang="en-US" sz="36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CD413-41A2-57EA-04DC-6035289CC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6817" y="6243968"/>
            <a:ext cx="11200302" cy="1238491"/>
          </a:xfrm>
        </p:spPr>
        <p:txBody>
          <a:bodyPr/>
          <a:lstStyle/>
          <a:p>
            <a:r>
              <a:rPr lang="en-US" sz="4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Revenue   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(earned by a biz- Capital)        </a:t>
            </a:r>
          </a:p>
          <a:p>
            <a:r>
              <a:rPr lang="en-US" sz="4800" b="1" dirty="0">
                <a:solidFill>
                  <a:schemeClr val="tx2"/>
                </a:solidFill>
                <a:latin typeface="Trebuchet MS" panose="020B0603020202020204" pitchFamily="34" charset="0"/>
              </a:rPr>
              <a:t>-   Expenses  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(costs to earn the revenue)</a:t>
            </a:r>
          </a:p>
          <a:p>
            <a:r>
              <a:rPr lang="en-US" sz="4800" b="1" dirty="0">
                <a:solidFill>
                  <a:schemeClr val="tx2"/>
                </a:solidFill>
                <a:latin typeface="Trebuchet MS" panose="020B0603020202020204" pitchFamily="34" charset="0"/>
              </a:rPr>
              <a:t>=  Net Income 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(value added to the O/E acct)</a:t>
            </a:r>
          </a:p>
          <a:p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or  Net Loss 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(if expenses &gt; revenue)</a:t>
            </a:r>
            <a:r>
              <a:rPr lang="en-US" sz="50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</a:t>
            </a:r>
            <a:r>
              <a:rPr lang="en-US" sz="4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</a:t>
            </a:r>
          </a:p>
          <a:p>
            <a:pPr algn="ctr"/>
            <a:endParaRPr lang="en-US" sz="4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EA597-F4C1-3F96-4A98-458F05C49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490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AF6B0E-DB3B-C82C-CE63-0212A88B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latin typeface="Trebuchet MS" panose="020B0603020202020204" pitchFamily="34" charset="0"/>
              </a:rPr>
              <a:t>Preparing an Income Statement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A2151C-3A21-E17F-5D21-C4D867452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5</a:t>
            </a:fld>
            <a:endParaRPr lang="en-US" noProof="0" dirty="0"/>
          </a:p>
        </p:txBody>
      </p:sp>
      <p:pic>
        <p:nvPicPr>
          <p:cNvPr id="4" name="Picture 3" descr="A purple and white statement&#10;&#10;Description automatically generated">
            <a:extLst>
              <a:ext uri="{FF2B5EF4-FFF2-40B4-BE49-F238E27FC236}">
                <a16:creationId xmlns:a16="http://schemas.microsoft.com/office/drawing/2014/main" id="{A16FD458-C294-7A60-E858-B46886A85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2099"/>
            <a:ext cx="12192000" cy="427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80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BA651-8EE6-79EA-59EB-77AA2050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37" y="1163622"/>
            <a:ext cx="3538685" cy="4548312"/>
          </a:xfrm>
        </p:spPr>
        <p:txBody>
          <a:bodyPr/>
          <a:lstStyle/>
          <a:p>
            <a:pPr algn="ctr"/>
            <a:r>
              <a:rPr lang="en-US" sz="4000" dirty="0">
                <a:latin typeface="Trebuchet MS" panose="020B0603020202020204" pitchFamily="34" charset="0"/>
              </a:rPr>
              <a:t>Income Statement Example</a:t>
            </a:r>
            <a:br>
              <a:rPr lang="en-US" sz="4000" dirty="0">
                <a:latin typeface="Trebuchet MS" panose="020B0603020202020204" pitchFamily="34" charset="0"/>
              </a:rPr>
            </a:br>
            <a:r>
              <a:rPr lang="en-US" sz="2400" dirty="0">
                <a:latin typeface="Trebuchet MS" panose="020B0603020202020204" pitchFamily="34" charset="0"/>
              </a:rPr>
              <a:t>(Service Biz)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93C1A-0A90-5AE5-E5B3-BDC2A550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84438" y="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6</a:t>
            </a:fld>
            <a:endParaRPr lang="en-US" noProof="0" dirty="0"/>
          </a:p>
        </p:txBody>
      </p:sp>
      <p:pic>
        <p:nvPicPr>
          <p:cNvPr id="9" name="Picture 8" descr="A close-up of a tax form&#10;&#10;Description automatically generated">
            <a:extLst>
              <a:ext uri="{FF2B5EF4-FFF2-40B4-BE49-F238E27FC236}">
                <a16:creationId xmlns:a16="http://schemas.microsoft.com/office/drawing/2014/main" id="{B4907244-129C-FF2E-E844-704E723C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065" y="935421"/>
            <a:ext cx="8831850" cy="50047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66CBB9-52F5-03DF-6C53-8998A2C3F246}"/>
              </a:ext>
            </a:extLst>
          </p:cNvPr>
          <p:cNvSpPr txBox="1"/>
          <p:nvPr/>
        </p:nvSpPr>
        <p:spPr>
          <a:xfrm flipH="1">
            <a:off x="3201635" y="2243467"/>
            <a:ext cx="3369284" cy="3610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3400" dirty="0">
                <a:solidFill>
                  <a:srgbClr val="FF0000"/>
                </a:solidFill>
                <a:latin typeface="Trebuchet MS" panose="020B0603020202020204" pitchFamily="34" charset="0"/>
              </a:rPr>
              <a:t>R</a:t>
            </a:r>
          </a:p>
          <a:p>
            <a:pPr>
              <a:lnSpc>
                <a:spcPct val="85000"/>
              </a:lnSpc>
            </a:pPr>
            <a:endParaRPr lang="en-US" sz="31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>
              <a:lnSpc>
                <a:spcPct val="85000"/>
              </a:lnSpc>
            </a:pPr>
            <a:endParaRPr lang="en-US" sz="31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>
              <a:lnSpc>
                <a:spcPct val="85000"/>
              </a:lnSpc>
            </a:pPr>
            <a:endParaRPr lang="en-US" sz="31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>
              <a:lnSpc>
                <a:spcPct val="85000"/>
              </a:lnSpc>
            </a:pPr>
            <a:endParaRPr lang="en-US" sz="31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>
              <a:lnSpc>
                <a:spcPct val="85000"/>
              </a:lnSpc>
            </a:pPr>
            <a:endParaRPr lang="en-US" sz="31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>
              <a:lnSpc>
                <a:spcPct val="85000"/>
              </a:lnSpc>
            </a:pPr>
            <a:r>
              <a:rPr lang="en-US" sz="3400" dirty="0">
                <a:solidFill>
                  <a:srgbClr val="FF0000"/>
                </a:solidFill>
                <a:latin typeface="Trebuchet MS" panose="020B0603020202020204" pitchFamily="34" charset="0"/>
              </a:rPr>
              <a:t>-E</a:t>
            </a:r>
          </a:p>
          <a:p>
            <a:pPr>
              <a:lnSpc>
                <a:spcPct val="85000"/>
              </a:lnSpc>
            </a:pPr>
            <a:endParaRPr lang="en-US" sz="12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>
              <a:lnSpc>
                <a:spcPct val="85000"/>
              </a:lnSpc>
            </a:pPr>
            <a:r>
              <a:rPr lang="en-US" sz="3400" dirty="0">
                <a:solidFill>
                  <a:srgbClr val="FF0000"/>
                </a:solidFill>
                <a:latin typeface="Trebuchet MS" panose="020B0603020202020204" pitchFamily="34" charset="0"/>
              </a:rPr>
              <a:t>=NI</a:t>
            </a:r>
          </a:p>
        </p:txBody>
      </p:sp>
    </p:spTree>
    <p:extLst>
      <p:ext uri="{BB962C8B-B14F-4D97-AF65-F5344CB8AC3E}">
        <p14:creationId xmlns:p14="http://schemas.microsoft.com/office/powerpoint/2010/main" val="408711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498" y="2317375"/>
            <a:ext cx="3438881" cy="2283824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4400" b="1" dirty="0"/>
              <a:t>Income Statement</a:t>
            </a:r>
            <a:br>
              <a:rPr lang="en-US" sz="4400" b="1" dirty="0"/>
            </a:br>
            <a:r>
              <a:rPr lang="en-US" sz="4400" b="1" dirty="0"/>
              <a:t>Formulas</a:t>
            </a:r>
            <a:br>
              <a:rPr lang="en-US" sz="4400" b="1" dirty="0"/>
            </a:br>
            <a:br>
              <a:rPr lang="en-US" sz="4400" b="1" dirty="0"/>
            </a:br>
            <a:r>
              <a:rPr lang="en-US" sz="4400" b="1" dirty="0"/>
              <a:t>Calculate COGS</a:t>
            </a:r>
            <a:br>
              <a:rPr lang="en-US" sz="4400" b="1" dirty="0"/>
            </a:br>
            <a:r>
              <a:rPr lang="en-US" sz="2400" b="1" dirty="0"/>
              <a:t>(for merchandising biz)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2052536" y="2240222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40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C2B9AD-EA69-ED06-389D-B78D210494D1}"/>
              </a:ext>
            </a:extLst>
          </p:cNvPr>
          <p:cNvSpPr txBox="1"/>
          <p:nvPr/>
        </p:nvSpPr>
        <p:spPr>
          <a:xfrm>
            <a:off x="5100144" y="1294291"/>
            <a:ext cx="4422917" cy="462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   Purchases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+ Trans. In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= Cost of Del. Goods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- Purch Discounts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- Purch Ret &amp; Allow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= NET PURCHASES</a:t>
            </a:r>
          </a:p>
          <a:p>
            <a:pPr>
              <a:lnSpc>
                <a:spcPct val="95000"/>
              </a:lnSpc>
            </a:pPr>
            <a:endParaRPr lang="en-US" sz="1000" b="1" dirty="0">
              <a:solidFill>
                <a:schemeClr val="tx2"/>
              </a:solidFill>
              <a:latin typeface="+mj-lt"/>
            </a:endParaRP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+ Beg. Inventory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= Cost of Goods Avail.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- End. Inventory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= </a:t>
            </a:r>
            <a:r>
              <a:rPr lang="en-US" sz="30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Cost of Goods Sold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D6FAB4-2CF2-3ED9-B7C5-093689BF1DD4}"/>
              </a:ext>
            </a:extLst>
          </p:cNvPr>
          <p:cNvSpPr txBox="1"/>
          <p:nvPr/>
        </p:nvSpPr>
        <p:spPr>
          <a:xfrm>
            <a:off x="9613725" y="1294291"/>
            <a:ext cx="2312497" cy="459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   P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+ TI</a:t>
            </a:r>
            <a:endParaRPr lang="en-US" sz="3200" b="1" dirty="0">
              <a:solidFill>
                <a:schemeClr val="tx2"/>
              </a:solidFill>
              <a:latin typeface="+mj-lt"/>
            </a:endParaRP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= CODG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- PD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- PRA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= NP</a:t>
            </a:r>
          </a:p>
          <a:p>
            <a:pPr>
              <a:lnSpc>
                <a:spcPct val="95000"/>
              </a:lnSpc>
            </a:pPr>
            <a:endParaRPr lang="en-US" sz="800" b="1" dirty="0">
              <a:solidFill>
                <a:schemeClr val="tx2"/>
              </a:solidFill>
              <a:latin typeface="+mj-lt"/>
            </a:endParaRP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+ BI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= COGA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- EI</a:t>
            </a:r>
          </a:p>
          <a:p>
            <a:pPr>
              <a:lnSpc>
                <a:spcPct val="95000"/>
              </a:lnSpc>
            </a:pPr>
            <a:r>
              <a:rPr lang="en-US" sz="3000" b="1" dirty="0">
                <a:solidFill>
                  <a:schemeClr val="tx2"/>
                </a:solidFill>
                <a:latin typeface="+mj-lt"/>
              </a:rPr>
              <a:t>= COGS</a:t>
            </a:r>
          </a:p>
        </p:txBody>
      </p:sp>
    </p:spTree>
    <p:extLst>
      <p:ext uri="{BB962C8B-B14F-4D97-AF65-F5344CB8AC3E}">
        <p14:creationId xmlns:p14="http://schemas.microsoft.com/office/powerpoint/2010/main" val="57635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127" y="642412"/>
            <a:ext cx="8761413" cy="1450942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4500" b="1" dirty="0">
                <a:latin typeface="Trebuchet MS" panose="020B0603020202020204" pitchFamily="34" charset="0"/>
              </a:rPr>
              <a:t>Income Statement Formulas Calculate Net Income</a:t>
            </a:r>
            <a:br>
              <a:rPr lang="en-US" sz="4500" b="1" dirty="0">
                <a:latin typeface="Trebuchet MS" panose="020B0603020202020204" pitchFamily="34" charset="0"/>
              </a:rPr>
            </a:br>
            <a:r>
              <a:rPr lang="en-US" sz="2400" b="1" dirty="0">
                <a:latin typeface="Trebuchet MS" panose="020B0603020202020204" pitchFamily="34" charset="0"/>
              </a:rPr>
              <a:t>(for merchandising biz)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2052536" y="2240222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40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C2B9AD-EA69-ED06-389D-B78D210494D1}"/>
              </a:ext>
            </a:extLst>
          </p:cNvPr>
          <p:cNvSpPr txBox="1"/>
          <p:nvPr/>
        </p:nvSpPr>
        <p:spPr>
          <a:xfrm>
            <a:off x="2586854" y="2494722"/>
            <a:ext cx="405516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   Sales</a:t>
            </a: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- Sales Disc</a:t>
            </a:r>
            <a:r>
              <a:rPr lang="en-US" sz="3200" b="1" dirty="0">
                <a:solidFill>
                  <a:schemeClr val="tx2"/>
                </a:solidFill>
                <a:latin typeface="+mj-lt"/>
              </a:rPr>
              <a:t>ounts</a:t>
            </a:r>
            <a:endParaRPr lang="en-US" sz="3000" b="1" dirty="0">
              <a:solidFill>
                <a:schemeClr val="tx2"/>
              </a:solidFill>
              <a:latin typeface="+mj-lt"/>
            </a:endParaRP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- Sales Ret &amp; Allow</a:t>
            </a: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= NET SALES</a:t>
            </a:r>
          </a:p>
          <a:p>
            <a:endParaRPr lang="en-US" sz="3000" b="1" dirty="0">
              <a:solidFill>
                <a:schemeClr val="tx2"/>
              </a:solidFill>
              <a:latin typeface="+mj-lt"/>
            </a:endParaRP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- </a:t>
            </a:r>
            <a:r>
              <a:rPr lang="en-US" sz="30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Cost of Goods Sold</a:t>
            </a: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= Gross Profit</a:t>
            </a: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- Expenses</a:t>
            </a: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= Net Income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D6FAB4-2CF2-3ED9-B7C5-093689BF1DD4}"/>
              </a:ext>
            </a:extLst>
          </p:cNvPr>
          <p:cNvSpPr txBox="1"/>
          <p:nvPr/>
        </p:nvSpPr>
        <p:spPr>
          <a:xfrm>
            <a:off x="7577564" y="2405270"/>
            <a:ext cx="17360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  S</a:t>
            </a: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- SD</a:t>
            </a:r>
            <a:endParaRPr lang="en-US" sz="3200" b="1" dirty="0">
              <a:solidFill>
                <a:schemeClr val="tx2"/>
              </a:solidFill>
              <a:latin typeface="+mj-lt"/>
            </a:endParaRP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- SRA</a:t>
            </a: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= NS</a:t>
            </a:r>
          </a:p>
          <a:p>
            <a:endParaRPr lang="en-US" sz="3000" b="1" dirty="0">
              <a:solidFill>
                <a:schemeClr val="tx2"/>
              </a:solidFill>
              <a:latin typeface="+mj-lt"/>
            </a:endParaRP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- COGS</a:t>
            </a: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= GP</a:t>
            </a: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- Exp</a:t>
            </a:r>
          </a:p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= NI</a:t>
            </a:r>
          </a:p>
        </p:txBody>
      </p:sp>
    </p:spTree>
    <p:extLst>
      <p:ext uri="{BB962C8B-B14F-4D97-AF65-F5344CB8AC3E}">
        <p14:creationId xmlns:p14="http://schemas.microsoft.com/office/powerpoint/2010/main" val="89422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96FE-4E0D-2C73-21CD-4C44773D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706" y="488319"/>
            <a:ext cx="8761413" cy="706964"/>
          </a:xfrm>
        </p:spPr>
        <p:txBody>
          <a:bodyPr/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Income Statement - top portion </a:t>
            </a:r>
            <a:br>
              <a:rPr lang="en-US" dirty="0">
                <a:latin typeface="Trebuchet MS" panose="020B0603020202020204" pitchFamily="34" charset="0"/>
              </a:rPr>
            </a:br>
            <a:r>
              <a:rPr lang="en-US" sz="2200" dirty="0">
                <a:latin typeface="Trebuchet MS" panose="020B0603020202020204" pitchFamily="34" charset="0"/>
              </a:rPr>
              <a:t>merchandising business</a:t>
            </a:r>
          </a:p>
        </p:txBody>
      </p:sp>
      <p:pic>
        <p:nvPicPr>
          <p:cNvPr id="6" name="Content Placeholder 5" descr="A close-up of a document&#10;&#10;Description automatically generated">
            <a:extLst>
              <a:ext uri="{FF2B5EF4-FFF2-40B4-BE49-F238E27FC236}">
                <a16:creationId xmlns:a16="http://schemas.microsoft.com/office/drawing/2014/main" id="{24243BBB-888D-4BC4-7723-BFF7C0D96C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3344" y="1348416"/>
            <a:ext cx="9802093" cy="545105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4E534-D267-FA17-97D9-63ADC0F7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0022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96FE-4E0D-2C73-21CD-4C44773D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073" y="945519"/>
            <a:ext cx="8761413" cy="706964"/>
          </a:xfrm>
        </p:spPr>
        <p:txBody>
          <a:bodyPr/>
          <a:lstStyle/>
          <a:p>
            <a:pPr algn="ctr"/>
            <a:r>
              <a:rPr lang="en-US" sz="4200" dirty="0">
                <a:latin typeface="Trebuchet MS" panose="020B0603020202020204" pitchFamily="34" charset="0"/>
              </a:rPr>
              <a:t>Income Statement - bottom portion </a:t>
            </a:r>
            <a:br>
              <a:rPr lang="en-US" dirty="0">
                <a:latin typeface="Trebuchet MS" panose="020B0603020202020204" pitchFamily="34" charset="0"/>
              </a:rPr>
            </a:br>
            <a:r>
              <a:rPr lang="en-US" sz="2200" dirty="0">
                <a:latin typeface="Trebuchet MS" panose="020B0603020202020204" pitchFamily="34" charset="0"/>
              </a:rPr>
              <a:t>merchandising business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4E534-D267-FA17-97D9-63ADC0F7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10</a:t>
            </a:fld>
            <a:endParaRPr lang="en-US" noProof="0" dirty="0"/>
          </a:p>
        </p:txBody>
      </p:sp>
      <p:pic>
        <p:nvPicPr>
          <p:cNvPr id="8" name="Content Placeholder 7" descr="A graph paper with blue lines&#10;&#10;Description automatically generated">
            <a:extLst>
              <a:ext uri="{FF2B5EF4-FFF2-40B4-BE49-F238E27FC236}">
                <a16:creationId xmlns:a16="http://schemas.microsoft.com/office/drawing/2014/main" id="{B0A9B548-D4D4-3C4C-CAD4-7E918AF12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962" y="2137144"/>
            <a:ext cx="11924688" cy="3965943"/>
          </a:xfrm>
        </p:spPr>
      </p:pic>
    </p:spTree>
    <p:extLst>
      <p:ext uri="{BB962C8B-B14F-4D97-AF65-F5344CB8AC3E}">
        <p14:creationId xmlns:p14="http://schemas.microsoft.com/office/powerpoint/2010/main" val="1184471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BA651-8EE6-79EA-59EB-77AA2050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43" y="1154844"/>
            <a:ext cx="3311858" cy="4548312"/>
          </a:xfrm>
        </p:spPr>
        <p:txBody>
          <a:bodyPr/>
          <a:lstStyle/>
          <a:p>
            <a:r>
              <a:rPr lang="en-US" sz="4400" dirty="0">
                <a:latin typeface="Trebuchet MS" panose="020B0603020202020204" pitchFamily="34" charset="0"/>
              </a:rPr>
              <a:t>How It </a:t>
            </a:r>
            <a:br>
              <a:rPr lang="en-US" sz="4400" dirty="0">
                <a:latin typeface="Trebuchet MS" panose="020B0603020202020204" pitchFamily="34" charset="0"/>
              </a:rPr>
            </a:br>
            <a:r>
              <a:rPr lang="en-US" sz="4400" dirty="0">
                <a:latin typeface="Trebuchet MS" panose="020B0603020202020204" pitchFamily="34" charset="0"/>
              </a:rPr>
              <a:t>Might be Tested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93C1A-0A90-5AE5-E5B3-BDC2A550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11</a:t>
            </a:fld>
            <a:endParaRPr lang="en-US" noProof="0" dirty="0"/>
          </a:p>
        </p:txBody>
      </p:sp>
      <p:pic>
        <p:nvPicPr>
          <p:cNvPr id="7" name="Picture 6" descr="A close-up of a document&#10;&#10;Description automatically generated">
            <a:extLst>
              <a:ext uri="{FF2B5EF4-FFF2-40B4-BE49-F238E27FC236}">
                <a16:creationId xmlns:a16="http://schemas.microsoft.com/office/drawing/2014/main" id="{79E59F5E-D5DE-231A-4A5D-6A44FD649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00" y="1154844"/>
            <a:ext cx="8090009" cy="547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34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lose-up of a document&#10;&#10;Description automatically generated">
            <a:extLst>
              <a:ext uri="{FF2B5EF4-FFF2-40B4-BE49-F238E27FC236}">
                <a16:creationId xmlns:a16="http://schemas.microsoft.com/office/drawing/2014/main" id="{80CD7382-BDB2-0951-2B89-B3C830FD6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682" y="195974"/>
            <a:ext cx="9887879" cy="669404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41B9695-C582-63D0-B6C4-C5E18D837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608" y="2287088"/>
            <a:ext cx="3438881" cy="228382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3EE80C-9C5C-D118-DC46-D2D3668A5CF7}"/>
              </a:ext>
            </a:extLst>
          </p:cNvPr>
          <p:cNvSpPr txBox="1"/>
          <p:nvPr/>
        </p:nvSpPr>
        <p:spPr>
          <a:xfrm>
            <a:off x="4262663" y="1450428"/>
            <a:ext cx="5328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Who                    Company Name    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320B24-C6DC-1E37-FFCF-FB9851010AAE}"/>
              </a:ext>
            </a:extLst>
          </p:cNvPr>
          <p:cNvSpPr txBox="1"/>
          <p:nvPr/>
        </p:nvSpPr>
        <p:spPr>
          <a:xfrm>
            <a:off x="4520163" y="1697418"/>
            <a:ext cx="52289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What                    Income Statement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626A90-2473-E800-05E9-BDC5398AF5BC}"/>
              </a:ext>
            </a:extLst>
          </p:cNvPr>
          <p:cNvSpPr txBox="1"/>
          <p:nvPr/>
        </p:nvSpPr>
        <p:spPr>
          <a:xfrm>
            <a:off x="4792043" y="1944408"/>
            <a:ext cx="54615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When                    Date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D7E548-3C7B-7279-56C5-E6258C7FA8BB}"/>
              </a:ext>
            </a:extLst>
          </p:cNvPr>
          <p:cNvSpPr txBox="1"/>
          <p:nvPr/>
        </p:nvSpPr>
        <p:spPr>
          <a:xfrm>
            <a:off x="2833257" y="2375295"/>
            <a:ext cx="17342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Revenue: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A2B639-E0F4-6E90-EE68-AC44CBC9AA4E}"/>
              </a:ext>
            </a:extLst>
          </p:cNvPr>
          <p:cNvSpPr txBox="1"/>
          <p:nvPr/>
        </p:nvSpPr>
        <p:spPr>
          <a:xfrm>
            <a:off x="3105137" y="2753017"/>
            <a:ext cx="21321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Service Fees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2CE0D4-93BD-0E0C-7DCA-DBF867F8D9FE}"/>
              </a:ext>
            </a:extLst>
          </p:cNvPr>
          <p:cNvSpPr txBox="1"/>
          <p:nvPr/>
        </p:nvSpPr>
        <p:spPr>
          <a:xfrm>
            <a:off x="2901691" y="3151640"/>
            <a:ext cx="17342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Expenses: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E287E8-04E0-1E68-4A7D-45544A92CBA2}"/>
              </a:ext>
            </a:extLst>
          </p:cNvPr>
          <p:cNvSpPr txBox="1"/>
          <p:nvPr/>
        </p:nvSpPr>
        <p:spPr>
          <a:xfrm>
            <a:off x="3503112" y="3355902"/>
            <a:ext cx="35798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Advertising Expense, etc.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38040B-FE4D-8046-8E68-CE0A184A1C95}"/>
              </a:ext>
            </a:extLst>
          </p:cNvPr>
          <p:cNvSpPr txBox="1"/>
          <p:nvPr/>
        </p:nvSpPr>
        <p:spPr>
          <a:xfrm>
            <a:off x="3166412" y="4316380"/>
            <a:ext cx="35798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Total Expenses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D6F2DC-CCC1-430E-8BAD-2DD6D2B25396}"/>
              </a:ext>
            </a:extLst>
          </p:cNvPr>
          <p:cNvSpPr txBox="1"/>
          <p:nvPr/>
        </p:nvSpPr>
        <p:spPr>
          <a:xfrm>
            <a:off x="2882871" y="4734605"/>
            <a:ext cx="35798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Net Income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0D339F-A6E9-0384-7961-E53B31ABD14F}"/>
              </a:ext>
            </a:extLst>
          </p:cNvPr>
          <p:cNvSpPr txBox="1"/>
          <p:nvPr/>
        </p:nvSpPr>
        <p:spPr>
          <a:xfrm>
            <a:off x="8925268" y="3370595"/>
            <a:ext cx="17342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Exp. Amt: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5311F4-344A-580B-E904-75DFC48FF872}"/>
              </a:ext>
            </a:extLst>
          </p:cNvPr>
          <p:cNvSpPr txBox="1"/>
          <p:nvPr/>
        </p:nvSpPr>
        <p:spPr>
          <a:xfrm>
            <a:off x="10028363" y="2898519"/>
            <a:ext cx="17342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Rev. Amt: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A1C295-F3B3-3094-A42E-78AF3AD83FB0}"/>
              </a:ext>
            </a:extLst>
          </p:cNvPr>
          <p:cNvSpPr txBox="1"/>
          <p:nvPr/>
        </p:nvSpPr>
        <p:spPr>
          <a:xfrm>
            <a:off x="9609313" y="4479921"/>
            <a:ext cx="21945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Total Exp. Amt: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7714A4-A795-B563-F155-30CA2596D005}"/>
              </a:ext>
            </a:extLst>
          </p:cNvPr>
          <p:cNvSpPr txBox="1"/>
          <p:nvPr/>
        </p:nvSpPr>
        <p:spPr>
          <a:xfrm>
            <a:off x="9761713" y="4770538"/>
            <a:ext cx="21945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Net Inc. Amt: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89AB60-A9E0-E2E2-95CE-9B96045FC9CC}"/>
              </a:ext>
            </a:extLst>
          </p:cNvPr>
          <p:cNvSpPr txBox="1"/>
          <p:nvPr/>
        </p:nvSpPr>
        <p:spPr>
          <a:xfrm>
            <a:off x="1976696" y="5481120"/>
            <a:ext cx="3429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F687FE-A3B0-6344-FAC4-9010334100B7}"/>
              </a:ext>
            </a:extLst>
          </p:cNvPr>
          <p:cNvSpPr txBox="1"/>
          <p:nvPr/>
        </p:nvSpPr>
        <p:spPr>
          <a:xfrm>
            <a:off x="1990867" y="5718587"/>
            <a:ext cx="3429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2FE26C-1BAA-25CC-5D14-8EF282AB7D3D}"/>
              </a:ext>
            </a:extLst>
          </p:cNvPr>
          <p:cNvSpPr txBox="1"/>
          <p:nvPr/>
        </p:nvSpPr>
        <p:spPr>
          <a:xfrm>
            <a:off x="1969601" y="5995030"/>
            <a:ext cx="754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F98A34-F4F9-9703-1744-E7976C29515C}"/>
              </a:ext>
            </a:extLst>
          </p:cNvPr>
          <p:cNvSpPr txBox="1"/>
          <p:nvPr/>
        </p:nvSpPr>
        <p:spPr>
          <a:xfrm>
            <a:off x="1962506" y="6232494"/>
            <a:ext cx="754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85E3B0-B92E-EE3F-6558-D509CDC21319}"/>
              </a:ext>
            </a:extLst>
          </p:cNvPr>
          <p:cNvSpPr txBox="1"/>
          <p:nvPr/>
        </p:nvSpPr>
        <p:spPr>
          <a:xfrm>
            <a:off x="1973139" y="6487685"/>
            <a:ext cx="754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0386F6D-5958-7069-37C3-9635DD7F3BC7}"/>
              </a:ext>
            </a:extLst>
          </p:cNvPr>
          <p:cNvSpPr txBox="1"/>
          <p:nvPr/>
        </p:nvSpPr>
        <p:spPr>
          <a:xfrm>
            <a:off x="6592537" y="5427954"/>
            <a:ext cx="754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CFF34ED-E0D4-9F0C-D8FB-F01039A5CD8E}"/>
              </a:ext>
            </a:extLst>
          </p:cNvPr>
          <p:cNvSpPr txBox="1"/>
          <p:nvPr/>
        </p:nvSpPr>
        <p:spPr>
          <a:xfrm>
            <a:off x="6585442" y="5686684"/>
            <a:ext cx="754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J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E4AD66-3327-BF16-F33C-083DA3C292C8}"/>
              </a:ext>
            </a:extLst>
          </p:cNvPr>
          <p:cNvSpPr txBox="1"/>
          <p:nvPr/>
        </p:nvSpPr>
        <p:spPr>
          <a:xfrm>
            <a:off x="6596075" y="5952509"/>
            <a:ext cx="754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5D909E-806B-1259-9444-DFAE70ACEAB5}"/>
              </a:ext>
            </a:extLst>
          </p:cNvPr>
          <p:cNvSpPr txBox="1"/>
          <p:nvPr/>
        </p:nvSpPr>
        <p:spPr>
          <a:xfrm>
            <a:off x="6638607" y="6218334"/>
            <a:ext cx="754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311508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8" grpId="0"/>
      <p:bldP spid="19" grpId="0"/>
      <p:bldP spid="20" grpId="0"/>
      <p:bldP spid="21" grpId="0"/>
      <p:bldP spid="23" grpId="0"/>
      <p:bldP spid="24" grpId="0"/>
      <p:bldP spid="27" grpId="0"/>
      <p:bldP spid="28" grpId="0"/>
      <p:bldP spid="29" grpId="0"/>
      <p:bldP spid="30" grpId="0"/>
      <p:bldP spid="31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BAF18-EC4C-BEFB-B5C1-B2E073E9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280" y="2268077"/>
            <a:ext cx="3438881" cy="2283824"/>
          </a:xfrm>
        </p:spPr>
        <p:txBody>
          <a:bodyPr/>
          <a:lstStyle/>
          <a:p>
            <a:r>
              <a:rPr lang="en-US" sz="4500" dirty="0">
                <a:latin typeface="Trebuchet MS" panose="020B0603020202020204" pitchFamily="34" charset="0"/>
              </a:rPr>
              <a:t>Net Income from the Income Statement 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9776E4-BE88-24F9-386A-047FBC87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  <p:pic>
        <p:nvPicPr>
          <p:cNvPr id="5" name="Picture 4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18C716C4-B55A-852C-BA71-9EA7931B2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282" y="295729"/>
            <a:ext cx="4732284" cy="62285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C0F6972-ADF1-3833-A312-F20BFCE51D9A}"/>
              </a:ext>
            </a:extLst>
          </p:cNvPr>
          <p:cNvSpPr txBox="1">
            <a:spLocks/>
          </p:cNvSpPr>
          <p:nvPr/>
        </p:nvSpPr>
        <p:spPr bwMode="gray">
          <a:xfrm>
            <a:off x="6236707" y="872359"/>
            <a:ext cx="3438881" cy="5538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500" dirty="0">
                <a:latin typeface="Trebuchet MS" panose="020B0603020202020204" pitchFamily="34" charset="0"/>
              </a:rPr>
              <a:t>flows to the Statement of Changes in Owner’s Equity</a:t>
            </a:r>
          </a:p>
        </p:txBody>
      </p:sp>
    </p:spTree>
    <p:extLst>
      <p:ext uri="{BB962C8B-B14F-4D97-AF65-F5344CB8AC3E}">
        <p14:creationId xmlns:p14="http://schemas.microsoft.com/office/powerpoint/2010/main" val="118406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16" y="462610"/>
            <a:ext cx="3940509" cy="6160857"/>
          </a:xfrm>
        </p:spPr>
        <p:txBody>
          <a:bodyPr/>
          <a:lstStyle/>
          <a:p>
            <a:pPr algn="ctr"/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 Important Reminder about Capital on the Worksheet</a:t>
            </a:r>
            <a:b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(COW)</a:t>
            </a:r>
            <a:endParaRPr lang="en-US" sz="4000" b="1" spc="200" dirty="0"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F1BABA-E3F3-E808-4E0B-23E363186230}"/>
              </a:ext>
            </a:extLst>
          </p:cNvPr>
          <p:cNvSpPr txBox="1"/>
          <p:nvPr/>
        </p:nvSpPr>
        <p:spPr>
          <a:xfrm>
            <a:off x="5768341" y="1217529"/>
            <a:ext cx="5166280" cy="48013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The amount of Capital on the Worksheet is </a:t>
            </a:r>
            <a:r>
              <a:rPr lang="en-US" sz="34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NOT</a:t>
            </a:r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 ending capital.</a:t>
            </a:r>
          </a:p>
          <a:p>
            <a:pPr algn="ctr"/>
            <a:endParaRPr lang="en-US" sz="3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The Income Statement (temporary) accounts will affect the Capital balance, and so will Drawing. </a:t>
            </a:r>
          </a:p>
        </p:txBody>
      </p:sp>
    </p:spTree>
    <p:extLst>
      <p:ext uri="{BB962C8B-B14F-4D97-AF65-F5344CB8AC3E}">
        <p14:creationId xmlns:p14="http://schemas.microsoft.com/office/powerpoint/2010/main" val="194343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82" y="295729"/>
            <a:ext cx="8761413" cy="2003583"/>
          </a:xfrm>
        </p:spPr>
        <p:txBody>
          <a:bodyPr/>
          <a:lstStyle/>
          <a:p>
            <a:pPr algn="ctr"/>
            <a:r>
              <a:rPr lang="en-US" sz="4500" b="1" dirty="0"/>
              <a:t>The CAPITAL FORMULA</a:t>
            </a:r>
            <a:br>
              <a:rPr lang="en-US" sz="6000" b="1" dirty="0"/>
            </a:br>
            <a:r>
              <a:rPr lang="en-US" sz="3000" b="1" dirty="0"/>
              <a:t>is the Statement of Changes in Owner’s Equity</a:t>
            </a:r>
            <a:br>
              <a:rPr lang="en-US" sz="3000" b="1" dirty="0"/>
            </a:br>
            <a:r>
              <a:rPr lang="en-US" sz="3000" b="1" dirty="0"/>
              <a:t>aka SOCIOE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3066447" y="2249750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cs typeface="Arial" panose="020B0604020202020204" pitchFamily="34" charset="0"/>
              </a:rPr>
              <a:t>300 K.M., Capital - OE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6FC32C-753E-30F6-EB75-8432DC696A51}"/>
              </a:ext>
            </a:extLst>
          </p:cNvPr>
          <p:cNvGrpSpPr/>
          <p:nvPr/>
        </p:nvGrpSpPr>
        <p:grpSpPr>
          <a:xfrm>
            <a:off x="3209420" y="3165953"/>
            <a:ext cx="5659009" cy="3563147"/>
            <a:chOff x="3209420" y="3165953"/>
            <a:chExt cx="5659009" cy="356314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DE6D5E2-AF07-CA20-84C1-1A3108A7C2A0}"/>
                </a:ext>
              </a:extLst>
            </p:cNvPr>
            <p:cNvCxnSpPr>
              <a:cxnSpLocks/>
            </p:cNvCxnSpPr>
            <p:nvPr/>
          </p:nvCxnSpPr>
          <p:spPr>
            <a:xfrm>
              <a:off x="3209420" y="3165953"/>
              <a:ext cx="5659009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18F49C-1452-C20A-7F33-15754C3966EE}"/>
                </a:ext>
              </a:extLst>
            </p:cNvPr>
            <p:cNvCxnSpPr>
              <a:cxnSpLocks/>
            </p:cNvCxnSpPr>
            <p:nvPr/>
          </p:nvCxnSpPr>
          <p:spPr>
            <a:xfrm>
              <a:off x="6084685" y="3165953"/>
              <a:ext cx="0" cy="3563147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6371EE4-6ED1-8B92-798F-7243E9DAD9EC}"/>
              </a:ext>
            </a:extLst>
          </p:cNvPr>
          <p:cNvSpPr txBox="1"/>
          <p:nvPr/>
        </p:nvSpPr>
        <p:spPr>
          <a:xfrm>
            <a:off x="5206748" y="3136870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sz="1800" b="1" dirty="0">
                <a:solidFill>
                  <a:schemeClr val="tx2"/>
                </a:solidFill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</a:rPr>
              <a:t>B+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1D0DED-B185-50E6-DE3D-B05CB52E4915}"/>
              </a:ext>
            </a:extLst>
          </p:cNvPr>
          <p:cNvSpPr txBox="1"/>
          <p:nvPr/>
        </p:nvSpPr>
        <p:spPr>
          <a:xfrm>
            <a:off x="5670093" y="3229915"/>
            <a:ext cx="334130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0      Beg. 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Cap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3,000    + Inv.</a:t>
            </a:r>
          </a:p>
          <a:p>
            <a:pPr algn="r"/>
            <a:r>
              <a:rPr lang="en-US" sz="2800" b="1" u="sn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1,800</a:t>
            </a:r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  + Inv.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4,800 =  COW</a:t>
            </a:r>
          </a:p>
          <a:p>
            <a:pPr algn="ctr"/>
            <a:r>
              <a:rPr lang="en-US" sz="2800" b="1" u="sng" dirty="0">
                <a:solidFill>
                  <a:schemeClr val="tx2"/>
                </a:solidFill>
                <a:latin typeface="+mj-lt"/>
              </a:rPr>
              <a:t>         300  +   NI </a:t>
            </a:r>
          </a:p>
          <a:p>
            <a:pPr algn="ctr"/>
            <a:r>
              <a:rPr lang="en-US" sz="2800" b="1" dirty="0">
                <a:latin typeface="+mj-lt"/>
              </a:rPr>
              <a:t>          </a:t>
            </a:r>
            <a:r>
              <a:rPr lang="en-US" sz="2800" b="1" dirty="0">
                <a:solidFill>
                  <a:schemeClr val="tx2"/>
                </a:solidFill>
                <a:latin typeface="+mj-lt"/>
              </a:rPr>
              <a:t>5050   End. 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  <a:latin typeface="+mj-lt"/>
              </a:rPr>
              <a:t>                     Cap</a:t>
            </a:r>
            <a:r>
              <a:rPr lang="en-US" sz="2800" b="1" dirty="0">
                <a:latin typeface="+mj-lt"/>
              </a:rPr>
              <a:t>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68B95A-1475-1D4D-22EB-90499EFFE3E1}"/>
              </a:ext>
            </a:extLst>
          </p:cNvPr>
          <p:cNvSpPr txBox="1"/>
          <p:nvPr/>
        </p:nvSpPr>
        <p:spPr>
          <a:xfrm>
            <a:off x="2748685" y="4126156"/>
            <a:ext cx="312870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+mj-lt"/>
              </a:rPr>
              <a:t>- DRAW          50</a:t>
            </a:r>
          </a:p>
          <a:p>
            <a:endParaRPr lang="en-US" sz="2800" b="1" dirty="0">
              <a:solidFill>
                <a:schemeClr val="tx2"/>
              </a:solidFill>
              <a:latin typeface="+mj-lt"/>
            </a:endParaRPr>
          </a:p>
          <a:p>
            <a:endParaRPr lang="en-US" sz="2800" b="1" dirty="0">
              <a:solidFill>
                <a:schemeClr val="tx2"/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- NL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7F4E11-4810-8EEA-BB1A-DE2FE644FEFC}"/>
              </a:ext>
            </a:extLst>
          </p:cNvPr>
          <p:cNvGrpSpPr/>
          <p:nvPr/>
        </p:nvGrpSpPr>
        <p:grpSpPr>
          <a:xfrm>
            <a:off x="6107316" y="6352972"/>
            <a:ext cx="1719776" cy="68176"/>
            <a:chOff x="3903399" y="6292516"/>
            <a:chExt cx="1719776" cy="6817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F43774-095E-4C78-E011-735FA83D6D9A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FD0192B-E959-1354-D718-B151DD6633F4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0398D73F-F4DF-7742-303A-24D66D83DCB6}"/>
              </a:ext>
            </a:extLst>
          </p:cNvPr>
          <p:cNvSpPr/>
          <p:nvPr/>
        </p:nvSpPr>
        <p:spPr>
          <a:xfrm>
            <a:off x="107284" y="217716"/>
            <a:ext cx="1781408" cy="178140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DEFD8C0F-CA29-3D27-DD6A-EBEB784689D0}"/>
              </a:ext>
            </a:extLst>
          </p:cNvPr>
          <p:cNvSpPr/>
          <p:nvPr/>
        </p:nvSpPr>
        <p:spPr>
          <a:xfrm>
            <a:off x="9094077" y="5500604"/>
            <a:ext cx="1513490" cy="44143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17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AF6B0E-DB3B-C82C-CE63-0212A88B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latin typeface="Trebuchet MS" panose="020B0603020202020204" pitchFamily="34" charset="0"/>
              </a:rPr>
              <a:t>Preparing a SOCIOE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A2151C-3A21-E17F-5D21-C4D867452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pic>
        <p:nvPicPr>
          <p:cNvPr id="8" name="Picture 7" descr="A white board with black text&#10;&#10;Description automatically generated">
            <a:extLst>
              <a:ext uri="{FF2B5EF4-FFF2-40B4-BE49-F238E27FC236}">
                <a16:creationId xmlns:a16="http://schemas.microsoft.com/office/drawing/2014/main" id="{60053B5C-518D-BAD4-8B4E-7524C76E2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94" y="2148676"/>
            <a:ext cx="10510345" cy="457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21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AF6B0E-DB3B-C82C-CE63-0212A88BB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52648"/>
            <a:ext cx="8761413" cy="706964"/>
          </a:xfrm>
        </p:spPr>
        <p:txBody>
          <a:bodyPr/>
          <a:lstStyle/>
          <a:p>
            <a:pPr algn="ctr"/>
            <a:r>
              <a:rPr lang="en-US" sz="4500" b="1" dirty="0">
                <a:latin typeface="Trebuchet MS" panose="020B0603020202020204" pitchFamily="34" charset="0"/>
              </a:rPr>
              <a:t>SOCIOE example from test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A2151C-3A21-E17F-5D21-C4D867452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17</a:t>
            </a:fld>
            <a:endParaRPr lang="en-US" noProof="0" dirty="0"/>
          </a:p>
        </p:txBody>
      </p:sp>
      <p:pic>
        <p:nvPicPr>
          <p:cNvPr id="13" name="Picture 12" descr="A close-up of a document&#10;&#10;Description automatically generated">
            <a:extLst>
              <a:ext uri="{FF2B5EF4-FFF2-40B4-BE49-F238E27FC236}">
                <a16:creationId xmlns:a16="http://schemas.microsoft.com/office/drawing/2014/main" id="{FC321832-BE89-2944-AB9C-A596A6069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46" y="2387078"/>
            <a:ext cx="10487093" cy="447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47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18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82" y="295729"/>
            <a:ext cx="8761413" cy="2003583"/>
          </a:xfrm>
        </p:spPr>
        <p:txBody>
          <a:bodyPr/>
          <a:lstStyle/>
          <a:p>
            <a:pPr algn="ctr"/>
            <a:r>
              <a:rPr lang="en-US" sz="4500" b="1" dirty="0">
                <a:solidFill>
                  <a:srgbClr val="FF0000"/>
                </a:solidFill>
                <a:highlight>
                  <a:srgbClr val="FFFF00"/>
                </a:highlight>
              </a:rPr>
              <a:t>ENDING CAPITAL</a:t>
            </a:r>
            <a:br>
              <a:rPr lang="en-US" sz="6000" b="1" dirty="0"/>
            </a:br>
            <a:r>
              <a:rPr lang="en-US" sz="3200" b="1" dirty="0"/>
              <a:t>on the SOCIOE flows to the Balance Sheet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4327693" y="2249750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cs typeface="Arial" panose="020B0604020202020204" pitchFamily="34" charset="0"/>
              </a:rPr>
              <a:t>300 K.M., Capital - OE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6FC32C-753E-30F6-EB75-8432DC696A51}"/>
              </a:ext>
            </a:extLst>
          </p:cNvPr>
          <p:cNvGrpSpPr/>
          <p:nvPr/>
        </p:nvGrpSpPr>
        <p:grpSpPr>
          <a:xfrm>
            <a:off x="4470664" y="3136870"/>
            <a:ext cx="5659009" cy="3563147"/>
            <a:chOff x="3209420" y="3165953"/>
            <a:chExt cx="5659009" cy="356314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DE6D5E2-AF07-CA20-84C1-1A3108A7C2A0}"/>
                </a:ext>
              </a:extLst>
            </p:cNvPr>
            <p:cNvCxnSpPr>
              <a:cxnSpLocks/>
            </p:cNvCxnSpPr>
            <p:nvPr/>
          </p:nvCxnSpPr>
          <p:spPr>
            <a:xfrm>
              <a:off x="3209420" y="3165953"/>
              <a:ext cx="5659009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18F49C-1452-C20A-7F33-15754C3966EE}"/>
                </a:ext>
              </a:extLst>
            </p:cNvPr>
            <p:cNvCxnSpPr>
              <a:cxnSpLocks/>
            </p:cNvCxnSpPr>
            <p:nvPr/>
          </p:nvCxnSpPr>
          <p:spPr>
            <a:xfrm>
              <a:off x="6084685" y="3165953"/>
              <a:ext cx="0" cy="3563147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6371EE4-6ED1-8B92-798F-7243E9DAD9EC}"/>
              </a:ext>
            </a:extLst>
          </p:cNvPr>
          <p:cNvSpPr txBox="1"/>
          <p:nvPr/>
        </p:nvSpPr>
        <p:spPr>
          <a:xfrm>
            <a:off x="5206748" y="3136870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sz="1800" b="1" dirty="0">
                <a:solidFill>
                  <a:schemeClr val="tx2"/>
                </a:solidFill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</a:rPr>
              <a:t>B+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1D0DED-B185-50E6-DE3D-B05CB52E4915}"/>
              </a:ext>
            </a:extLst>
          </p:cNvPr>
          <p:cNvSpPr txBox="1"/>
          <p:nvPr/>
        </p:nvSpPr>
        <p:spPr>
          <a:xfrm>
            <a:off x="6931339" y="3229915"/>
            <a:ext cx="334130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0      Beg. 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Cap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3,000    + Inv.</a:t>
            </a:r>
          </a:p>
          <a:p>
            <a:pPr algn="r"/>
            <a:r>
              <a:rPr lang="en-US" sz="2800" b="1" u="sn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1,800</a:t>
            </a:r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  + Inv.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4,800 =  COW</a:t>
            </a:r>
          </a:p>
          <a:p>
            <a:pPr algn="ctr"/>
            <a:r>
              <a:rPr lang="en-US" sz="2800" b="1" u="sng" dirty="0">
                <a:solidFill>
                  <a:schemeClr val="tx2"/>
                </a:solidFill>
                <a:latin typeface="+mj-lt"/>
              </a:rPr>
              <a:t>         300  +   NI 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+mj-lt"/>
              </a:rPr>
              <a:t>          </a:t>
            </a:r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</a:rPr>
              <a:t>5050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  </a:t>
            </a:r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</a:rPr>
              <a:t>End.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+mj-lt"/>
              </a:rPr>
              <a:t>                     </a:t>
            </a:r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</a:rPr>
              <a:t>Cap</a:t>
            </a:r>
            <a:r>
              <a:rPr lang="en-US" sz="2800" b="1" dirty="0">
                <a:highlight>
                  <a:srgbClr val="FFFF00"/>
                </a:highlight>
                <a:latin typeface="+mj-lt"/>
              </a:rPr>
              <a:t>.</a:t>
            </a:r>
            <a:r>
              <a:rPr lang="en-US" sz="2800" b="1" dirty="0">
                <a:latin typeface="+mj-lt"/>
              </a:rPr>
              <a:t>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68B95A-1475-1D4D-22EB-90499EFFE3E1}"/>
              </a:ext>
            </a:extLst>
          </p:cNvPr>
          <p:cNvSpPr txBox="1"/>
          <p:nvPr/>
        </p:nvSpPr>
        <p:spPr>
          <a:xfrm>
            <a:off x="4009931" y="4126156"/>
            <a:ext cx="312870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+mj-lt"/>
              </a:rPr>
              <a:t>- DRAW          50</a:t>
            </a:r>
          </a:p>
          <a:p>
            <a:endParaRPr lang="en-US" sz="2800" b="1" dirty="0">
              <a:solidFill>
                <a:schemeClr val="tx2"/>
              </a:solidFill>
              <a:latin typeface="+mj-lt"/>
            </a:endParaRPr>
          </a:p>
          <a:p>
            <a:endParaRPr lang="en-US" sz="2800" b="1" dirty="0">
              <a:solidFill>
                <a:schemeClr val="tx2"/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- NL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7F4E11-4810-8EEA-BB1A-DE2FE644FEFC}"/>
              </a:ext>
            </a:extLst>
          </p:cNvPr>
          <p:cNvGrpSpPr/>
          <p:nvPr/>
        </p:nvGrpSpPr>
        <p:grpSpPr>
          <a:xfrm>
            <a:off x="7553224" y="6352972"/>
            <a:ext cx="1719776" cy="68176"/>
            <a:chOff x="3903399" y="6292516"/>
            <a:chExt cx="1719776" cy="6817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F43774-095E-4C78-E011-735FA83D6D9A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FD0192B-E959-1354-D718-B151DD6633F4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Arrow: Left 5">
            <a:extLst>
              <a:ext uri="{FF2B5EF4-FFF2-40B4-BE49-F238E27FC236}">
                <a16:creationId xmlns:a16="http://schemas.microsoft.com/office/drawing/2014/main" id="{DEFD8C0F-CA29-3D27-DD6A-EBEB784689D0}"/>
              </a:ext>
            </a:extLst>
          </p:cNvPr>
          <p:cNvSpPr/>
          <p:nvPr/>
        </p:nvSpPr>
        <p:spPr>
          <a:xfrm>
            <a:off x="10310205" y="5979714"/>
            <a:ext cx="1513490" cy="44143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4F0F4E-A56A-7731-9369-C4646A9BAD2B}"/>
              </a:ext>
            </a:extLst>
          </p:cNvPr>
          <p:cNvSpPr txBox="1"/>
          <p:nvPr/>
        </p:nvSpPr>
        <p:spPr>
          <a:xfrm>
            <a:off x="368305" y="2452700"/>
            <a:ext cx="2707347" cy="424731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rebuchet MS" panose="020B0603020202020204" pitchFamily="34" charset="0"/>
              </a:rPr>
              <a:t>The SOCIOE summarizes the impact of the business transactions on the owner’s capital account.</a:t>
            </a:r>
          </a:p>
        </p:txBody>
      </p:sp>
    </p:spTree>
    <p:extLst>
      <p:ext uri="{BB962C8B-B14F-4D97-AF65-F5344CB8AC3E}">
        <p14:creationId xmlns:p14="http://schemas.microsoft.com/office/powerpoint/2010/main" val="106517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AF6B0E-DB3B-C82C-CE63-0212A88B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latin typeface="Trebuchet MS" panose="020B0603020202020204" pitchFamily="34" charset="0"/>
              </a:rPr>
              <a:t>Preparing a Balance Sheet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A2151C-3A21-E17F-5D21-C4D867452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19</a:t>
            </a:fld>
            <a:endParaRPr lang="en-US" noProof="0" dirty="0"/>
          </a:p>
        </p:txBody>
      </p:sp>
      <p:pic>
        <p:nvPicPr>
          <p:cNvPr id="4" name="Picture 3" descr="A purple and white sheet of paper&#10;&#10;Description automatically generated">
            <a:extLst>
              <a:ext uri="{FF2B5EF4-FFF2-40B4-BE49-F238E27FC236}">
                <a16:creationId xmlns:a16="http://schemas.microsoft.com/office/drawing/2014/main" id="{048EAC19-38E0-C4A0-594A-7FD11760B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03" y="2378733"/>
            <a:ext cx="11676993" cy="418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97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C5F95-6F20-0EE6-7824-F60C624E9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>
                <a:latin typeface="Trebuchet MS" panose="020B0603020202020204" pitchFamily="34" charset="0"/>
              </a:rPr>
              <a:t>Balance Sheet reports ALOE accounts</a:t>
            </a:r>
            <a:br>
              <a:rPr lang="en-US" sz="4200" dirty="0">
                <a:latin typeface="Trebuchet MS" panose="020B0603020202020204" pitchFamily="34" charset="0"/>
              </a:rPr>
            </a:br>
            <a:r>
              <a:rPr lang="en-US" sz="3000" dirty="0">
                <a:latin typeface="Trebuchet MS" panose="020B0603020202020204" pitchFamily="34" charset="0"/>
              </a:rPr>
              <a:t>(</a:t>
            </a:r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Report form </a:t>
            </a:r>
            <a:r>
              <a:rPr lang="en-US" sz="3000" dirty="0">
                <a:latin typeface="Trebuchet MS" panose="020B0603020202020204" pitchFamily="34" charset="0"/>
              </a:rPr>
              <a:t>shown lists </a:t>
            </a:r>
            <a:br>
              <a:rPr lang="en-US" sz="3000" dirty="0">
                <a:latin typeface="Trebuchet MS" panose="020B0603020202020204" pitchFamily="34" charset="0"/>
              </a:rPr>
            </a:br>
            <a:r>
              <a:rPr lang="en-US" sz="3000" dirty="0">
                <a:latin typeface="Trebuchet MS" panose="020B0603020202020204" pitchFamily="34" charset="0"/>
              </a:rPr>
              <a:t>A, L, &amp; OE vertically)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AF052-69F5-935C-A131-3BDAF0E71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519" y="-88115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20</a:t>
            </a:fld>
            <a:endParaRPr lang="en-US" noProof="0" dirty="0"/>
          </a:p>
        </p:txBody>
      </p:sp>
      <p:pic>
        <p:nvPicPr>
          <p:cNvPr id="6" name="Picture 5" descr="A close-up of a balance sheet&#10;&#10;Description automatically generated">
            <a:extLst>
              <a:ext uri="{FF2B5EF4-FFF2-40B4-BE49-F238E27FC236}">
                <a16:creationId xmlns:a16="http://schemas.microsoft.com/office/drawing/2014/main" id="{732C8FA8-FBD5-4A09-822B-5336977D1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327" y="828879"/>
            <a:ext cx="6086717" cy="56703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8B63B6-A86D-FD23-AE60-1DF9201D0659}"/>
              </a:ext>
            </a:extLst>
          </p:cNvPr>
          <p:cNvSpPr txBox="1"/>
          <p:nvPr/>
        </p:nvSpPr>
        <p:spPr>
          <a:xfrm>
            <a:off x="6096001" y="1524001"/>
            <a:ext cx="4309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Trebuchet MS" panose="020B0603020202020204" pitchFamily="34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755933-9867-7E0A-D278-AF3DBA37A2D5}"/>
              </a:ext>
            </a:extLst>
          </p:cNvPr>
          <p:cNvSpPr txBox="1"/>
          <p:nvPr/>
        </p:nvSpPr>
        <p:spPr>
          <a:xfrm>
            <a:off x="6122280" y="4314486"/>
            <a:ext cx="4309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Trebuchet MS" panose="020B0603020202020204" pitchFamily="34" charset="0"/>
              </a:rPr>
              <a:t>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10FADA-55DE-13CB-A89F-8AA8C2AF4A48}"/>
              </a:ext>
            </a:extLst>
          </p:cNvPr>
          <p:cNvSpPr txBox="1"/>
          <p:nvPr/>
        </p:nvSpPr>
        <p:spPr>
          <a:xfrm>
            <a:off x="5985646" y="5386540"/>
            <a:ext cx="7409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Trebuchet MS" panose="020B0603020202020204" pitchFamily="34" charset="0"/>
              </a:rPr>
              <a:t>OE</a:t>
            </a:r>
          </a:p>
        </p:txBody>
      </p:sp>
    </p:spTree>
    <p:extLst>
      <p:ext uri="{BB962C8B-B14F-4D97-AF65-F5344CB8AC3E}">
        <p14:creationId xmlns:p14="http://schemas.microsoft.com/office/powerpoint/2010/main" val="366955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BA651-8EE6-79EA-59EB-77AA2050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43" y="1154844"/>
            <a:ext cx="3311858" cy="4548312"/>
          </a:xfrm>
        </p:spPr>
        <p:txBody>
          <a:bodyPr/>
          <a:lstStyle/>
          <a:p>
            <a:r>
              <a:rPr lang="en-US" sz="4400" dirty="0">
                <a:latin typeface="Trebuchet MS" panose="020B0603020202020204" pitchFamily="34" charset="0"/>
              </a:rPr>
              <a:t>How It </a:t>
            </a:r>
            <a:br>
              <a:rPr lang="en-US" sz="4400" dirty="0">
                <a:latin typeface="Trebuchet MS" panose="020B0603020202020204" pitchFamily="34" charset="0"/>
              </a:rPr>
            </a:br>
            <a:r>
              <a:rPr lang="en-US" sz="4400" dirty="0">
                <a:latin typeface="Trebuchet MS" panose="020B0603020202020204" pitchFamily="34" charset="0"/>
              </a:rPr>
              <a:t>Might be Tested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93C1A-0A90-5AE5-E5B3-BDC2A550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57947" y="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21</a:t>
            </a:fld>
            <a:endParaRPr lang="en-US" noProof="0" dirty="0"/>
          </a:p>
        </p:txBody>
      </p:sp>
      <p:pic>
        <p:nvPicPr>
          <p:cNvPr id="6" name="Picture 5" descr="A close-up of a balance sheet&#10;&#10;Description automatically generated">
            <a:extLst>
              <a:ext uri="{FF2B5EF4-FFF2-40B4-BE49-F238E27FC236}">
                <a16:creationId xmlns:a16="http://schemas.microsoft.com/office/drawing/2014/main" id="{AAC52DDA-1037-0318-F63A-02568583B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949" y="876300"/>
            <a:ext cx="8056508" cy="585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01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BA651-8EE6-79EA-59EB-77AA2050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679" y="1154844"/>
            <a:ext cx="3574608" cy="4548312"/>
          </a:xfrm>
        </p:spPr>
        <p:txBody>
          <a:bodyPr/>
          <a:lstStyle/>
          <a:p>
            <a:r>
              <a:rPr lang="en-US" sz="4400" dirty="0">
                <a:latin typeface="Trebuchet MS" panose="020B0603020202020204" pitchFamily="34" charset="0"/>
              </a:rPr>
              <a:t>How It </a:t>
            </a:r>
            <a:br>
              <a:rPr lang="en-US" sz="4400" dirty="0">
                <a:latin typeface="Trebuchet MS" panose="020B0603020202020204" pitchFamily="34" charset="0"/>
              </a:rPr>
            </a:br>
            <a:r>
              <a:rPr lang="en-US" sz="4400" dirty="0">
                <a:latin typeface="Trebuchet MS" panose="020B0603020202020204" pitchFamily="34" charset="0"/>
              </a:rPr>
              <a:t>Might be Tested</a:t>
            </a:r>
            <a:br>
              <a:rPr lang="en-US" sz="4400" dirty="0">
                <a:latin typeface="Trebuchet MS" panose="020B0603020202020204" pitchFamily="34" charset="0"/>
              </a:rPr>
            </a:br>
            <a:r>
              <a:rPr lang="en-US" sz="3500" dirty="0">
                <a:latin typeface="Trebuchet MS" panose="020B0603020202020204" pitchFamily="34" charset="0"/>
              </a:rPr>
              <a:t>(</a:t>
            </a:r>
            <a:r>
              <a:rPr lang="en-US" sz="3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Account form </a:t>
            </a:r>
            <a:r>
              <a:rPr lang="en-US" sz="3500" dirty="0">
                <a:latin typeface="Trebuchet MS" panose="020B0603020202020204" pitchFamily="34" charset="0"/>
              </a:rPr>
              <a:t>shown shows </a:t>
            </a:r>
            <a:br>
              <a:rPr lang="en-US" sz="3500" dirty="0">
                <a:latin typeface="Trebuchet MS" panose="020B0603020202020204" pitchFamily="34" charset="0"/>
              </a:rPr>
            </a:br>
            <a:r>
              <a:rPr lang="en-US" sz="3500" dirty="0">
                <a:latin typeface="Trebuchet MS" panose="020B0603020202020204" pitchFamily="34" charset="0"/>
              </a:rPr>
              <a:t>A on left; </a:t>
            </a:r>
            <a:br>
              <a:rPr lang="en-US" sz="3500" dirty="0">
                <a:latin typeface="Trebuchet MS" panose="020B0603020202020204" pitchFamily="34" charset="0"/>
              </a:rPr>
            </a:br>
            <a:r>
              <a:rPr lang="en-US" sz="3500" dirty="0">
                <a:latin typeface="Trebuchet MS" panose="020B0603020202020204" pitchFamily="34" charset="0"/>
              </a:rPr>
              <a:t>L &amp; OE on right)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93C1A-0A90-5AE5-E5B3-BDC2A550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36" y="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22</a:t>
            </a:fld>
            <a:endParaRPr lang="en-US" noProof="0" dirty="0"/>
          </a:p>
        </p:txBody>
      </p:sp>
      <p:pic>
        <p:nvPicPr>
          <p:cNvPr id="6" name="Picture 5" descr="A close-up of a balance sheet&#10;&#10;Description automatically generated">
            <a:extLst>
              <a:ext uri="{FF2B5EF4-FFF2-40B4-BE49-F238E27FC236}">
                <a16:creationId xmlns:a16="http://schemas.microsoft.com/office/drawing/2014/main" id="{DB1BE731-5710-8976-89BC-0654B51D7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288" y="1063416"/>
            <a:ext cx="7499459" cy="54457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8D73E7-DBF3-07E0-3A82-F1AC5AC04EF0}"/>
              </a:ext>
            </a:extLst>
          </p:cNvPr>
          <p:cNvSpPr txBox="1"/>
          <p:nvPr/>
        </p:nvSpPr>
        <p:spPr>
          <a:xfrm>
            <a:off x="6105043" y="1534511"/>
            <a:ext cx="5328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Who                    Company Name                 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957E4C-C324-9216-87EA-D876713814D5}"/>
              </a:ext>
            </a:extLst>
          </p:cNvPr>
          <p:cNvSpPr txBox="1"/>
          <p:nvPr/>
        </p:nvSpPr>
        <p:spPr>
          <a:xfrm>
            <a:off x="6252183" y="1788200"/>
            <a:ext cx="5328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What                    Balance Sheet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CB855B-7FCC-1DA9-4249-196800870562}"/>
              </a:ext>
            </a:extLst>
          </p:cNvPr>
          <p:cNvSpPr txBox="1"/>
          <p:nvPr/>
        </p:nvSpPr>
        <p:spPr>
          <a:xfrm>
            <a:off x="6495392" y="2005805"/>
            <a:ext cx="5328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When                    Date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737511-193C-D4E9-57FC-DFF88AD2039B}"/>
              </a:ext>
            </a:extLst>
          </p:cNvPr>
          <p:cNvSpPr txBox="1"/>
          <p:nvPr/>
        </p:nvSpPr>
        <p:spPr>
          <a:xfrm>
            <a:off x="4824245" y="2288862"/>
            <a:ext cx="2483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Assets    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75FBFE-E529-DAB1-C370-2BDFF63A3275}"/>
              </a:ext>
            </a:extLst>
          </p:cNvPr>
          <p:cNvSpPr txBox="1"/>
          <p:nvPr/>
        </p:nvSpPr>
        <p:spPr>
          <a:xfrm>
            <a:off x="4855042" y="2516977"/>
            <a:ext cx="17342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Asset Accts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133C6E-7D14-EEF3-04BA-65255110795D}"/>
              </a:ext>
            </a:extLst>
          </p:cNvPr>
          <p:cNvSpPr txBox="1"/>
          <p:nvPr/>
        </p:nvSpPr>
        <p:spPr>
          <a:xfrm>
            <a:off x="6501870" y="2766632"/>
            <a:ext cx="17342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Asset Amt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0925C1-7677-6C93-3B2B-F8B6FA983E72}"/>
              </a:ext>
            </a:extLst>
          </p:cNvPr>
          <p:cNvSpPr txBox="1"/>
          <p:nvPr/>
        </p:nvSpPr>
        <p:spPr>
          <a:xfrm>
            <a:off x="10486386" y="4225667"/>
            <a:ext cx="19654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Capital Amt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9293BC-3227-46FA-2B9A-630BC93F24D7}"/>
              </a:ext>
            </a:extLst>
          </p:cNvPr>
          <p:cNvSpPr txBox="1"/>
          <p:nvPr/>
        </p:nvSpPr>
        <p:spPr>
          <a:xfrm>
            <a:off x="8055764" y="3796851"/>
            <a:ext cx="22072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Owner’s Equity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112E14-8CD0-5799-E81A-B8EED62BBCCB}"/>
              </a:ext>
            </a:extLst>
          </p:cNvPr>
          <p:cNvSpPr txBox="1"/>
          <p:nvPr/>
        </p:nvSpPr>
        <p:spPr>
          <a:xfrm>
            <a:off x="8108717" y="2998113"/>
            <a:ext cx="19654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Total </a:t>
            </a:r>
            <a:r>
              <a:rPr lang="en-US" sz="2200" b="1" dirty="0" err="1">
                <a:solidFill>
                  <a:srgbClr val="00B050"/>
                </a:solidFill>
                <a:latin typeface="Trebuchet MS" panose="020B0603020202020204" pitchFamily="34" charset="0"/>
              </a:rPr>
              <a:t>Liab</a:t>
            </a:r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887E79-72F1-2A33-2EB7-75F2841C3ACC}"/>
              </a:ext>
            </a:extLst>
          </p:cNvPr>
          <p:cNvSpPr txBox="1"/>
          <p:nvPr/>
        </p:nvSpPr>
        <p:spPr>
          <a:xfrm>
            <a:off x="8152669" y="2288862"/>
            <a:ext cx="30131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solidFill>
                  <a:srgbClr val="00B050"/>
                </a:solidFill>
                <a:latin typeface="Trebuchet MS" panose="020B0603020202020204" pitchFamily="34" charset="0"/>
              </a:rPr>
              <a:t>Liab</a:t>
            </a:r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.    Heading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05CA71-C641-E777-1892-782EB4934CE9}"/>
              </a:ext>
            </a:extLst>
          </p:cNvPr>
          <p:cNvSpPr txBox="1"/>
          <p:nvPr/>
        </p:nvSpPr>
        <p:spPr>
          <a:xfrm>
            <a:off x="8124486" y="2540912"/>
            <a:ext cx="19654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solidFill>
                  <a:srgbClr val="00B050"/>
                </a:solidFill>
                <a:latin typeface="Trebuchet MS" panose="020B0603020202020204" pitchFamily="34" charset="0"/>
              </a:rPr>
              <a:t>Liab</a:t>
            </a:r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. Accts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5C47C5-29DD-F688-7634-CC8F5AFC49E5}"/>
              </a:ext>
            </a:extLst>
          </p:cNvPr>
          <p:cNvSpPr txBox="1"/>
          <p:nvPr/>
        </p:nvSpPr>
        <p:spPr>
          <a:xfrm>
            <a:off x="10522743" y="2551666"/>
            <a:ext cx="19654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solidFill>
                  <a:srgbClr val="00B050"/>
                </a:solidFill>
                <a:latin typeface="Trebuchet MS" panose="020B0603020202020204" pitchFamily="34" charset="0"/>
              </a:rPr>
              <a:t>Liab</a:t>
            </a:r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. Amt.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20D9BC-D559-A6C9-F123-7C7692C07833}"/>
              </a:ext>
            </a:extLst>
          </p:cNvPr>
          <p:cNvSpPr txBox="1"/>
          <p:nvPr/>
        </p:nvSpPr>
        <p:spPr>
          <a:xfrm>
            <a:off x="9897377" y="3208559"/>
            <a:ext cx="22728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Total </a:t>
            </a:r>
            <a:r>
              <a:rPr lang="en-US" sz="2200" b="1" dirty="0" err="1">
                <a:solidFill>
                  <a:srgbClr val="00B050"/>
                </a:solidFill>
                <a:latin typeface="Trebuchet MS" panose="020B0603020202020204" pitchFamily="34" charset="0"/>
              </a:rPr>
              <a:t>Liab</a:t>
            </a:r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. Amt.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3EF1CA-DAFA-7361-8E97-D0FC5F674538}"/>
              </a:ext>
            </a:extLst>
          </p:cNvPr>
          <p:cNvSpPr txBox="1"/>
          <p:nvPr/>
        </p:nvSpPr>
        <p:spPr>
          <a:xfrm>
            <a:off x="4905465" y="4454017"/>
            <a:ext cx="19654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Total Assets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8AA595-7B5C-DF20-226A-8AA3CC5ED7C6}"/>
              </a:ext>
            </a:extLst>
          </p:cNvPr>
          <p:cNvSpPr txBox="1"/>
          <p:nvPr/>
        </p:nvSpPr>
        <p:spPr>
          <a:xfrm>
            <a:off x="6947110" y="4216771"/>
            <a:ext cx="921533" cy="1210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Total </a:t>
            </a:r>
          </a:p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Asset </a:t>
            </a:r>
          </a:p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Amt.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FA19C6-CAAC-6D66-B4BB-6F0223B60470}"/>
              </a:ext>
            </a:extLst>
          </p:cNvPr>
          <p:cNvSpPr txBox="1"/>
          <p:nvPr/>
        </p:nvSpPr>
        <p:spPr>
          <a:xfrm>
            <a:off x="8130691" y="4207017"/>
            <a:ext cx="16166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Cap. Acct.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D05253-1CA7-083B-9130-4B9BF9BF9D84}"/>
              </a:ext>
            </a:extLst>
          </p:cNvPr>
          <p:cNvSpPr txBox="1"/>
          <p:nvPr/>
        </p:nvSpPr>
        <p:spPr>
          <a:xfrm>
            <a:off x="8092014" y="4484592"/>
            <a:ext cx="19654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Total L &amp; OE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D22A295-8F4B-D428-A878-865B6E840061}"/>
              </a:ext>
            </a:extLst>
          </p:cNvPr>
          <p:cNvSpPr/>
          <p:nvPr/>
        </p:nvSpPr>
        <p:spPr>
          <a:xfrm>
            <a:off x="4099036" y="5406339"/>
            <a:ext cx="399393" cy="1081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53EE96-34CF-A872-0FC3-8D5470924B9C}"/>
              </a:ext>
            </a:extLst>
          </p:cNvPr>
          <p:cNvSpPr txBox="1"/>
          <p:nvPr/>
        </p:nvSpPr>
        <p:spPr>
          <a:xfrm>
            <a:off x="4139598" y="5301145"/>
            <a:ext cx="552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DBCF8A-F599-A52E-EDBB-34C895375F7B}"/>
              </a:ext>
            </a:extLst>
          </p:cNvPr>
          <p:cNvSpPr txBox="1"/>
          <p:nvPr/>
        </p:nvSpPr>
        <p:spPr>
          <a:xfrm>
            <a:off x="4163817" y="5526591"/>
            <a:ext cx="552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0EDC8F-C30C-4483-FB8E-337AA1354A85}"/>
              </a:ext>
            </a:extLst>
          </p:cNvPr>
          <p:cNvSpPr txBox="1"/>
          <p:nvPr/>
        </p:nvSpPr>
        <p:spPr>
          <a:xfrm>
            <a:off x="4158567" y="5721031"/>
            <a:ext cx="552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714A4D-5CEB-D9BD-660D-2EBC322550C7}"/>
              </a:ext>
            </a:extLst>
          </p:cNvPr>
          <p:cNvSpPr txBox="1"/>
          <p:nvPr/>
        </p:nvSpPr>
        <p:spPr>
          <a:xfrm>
            <a:off x="10491646" y="4483167"/>
            <a:ext cx="19654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L&amp;OE Amt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5DC74E8-36DD-3CFD-819B-653B6ABB2851}"/>
              </a:ext>
            </a:extLst>
          </p:cNvPr>
          <p:cNvSpPr txBox="1"/>
          <p:nvPr/>
        </p:nvSpPr>
        <p:spPr>
          <a:xfrm>
            <a:off x="4132297" y="5936491"/>
            <a:ext cx="552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J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9A26F6E-876B-673E-0471-682D3C3A538C}"/>
              </a:ext>
            </a:extLst>
          </p:cNvPr>
          <p:cNvSpPr txBox="1"/>
          <p:nvPr/>
        </p:nvSpPr>
        <p:spPr>
          <a:xfrm>
            <a:off x="4132297" y="6125671"/>
            <a:ext cx="552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F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6BD4A88-F806-AD26-9FAF-04063BB49575}"/>
              </a:ext>
            </a:extLst>
          </p:cNvPr>
          <p:cNvSpPr txBox="1"/>
          <p:nvPr/>
        </p:nvSpPr>
        <p:spPr>
          <a:xfrm>
            <a:off x="7723197" y="5323489"/>
            <a:ext cx="552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17AAC6-4871-C701-E053-0A7DA571B1B9}"/>
              </a:ext>
            </a:extLst>
          </p:cNvPr>
          <p:cNvSpPr txBox="1"/>
          <p:nvPr/>
        </p:nvSpPr>
        <p:spPr>
          <a:xfrm>
            <a:off x="7698978" y="5577877"/>
            <a:ext cx="552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P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DC6231A-8FC3-AE6D-8A98-728F411C0857}"/>
              </a:ext>
            </a:extLst>
          </p:cNvPr>
          <p:cNvSpPr txBox="1"/>
          <p:nvPr/>
        </p:nvSpPr>
        <p:spPr>
          <a:xfrm>
            <a:off x="7714409" y="5769095"/>
            <a:ext cx="552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Q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333B717-861A-F402-D8A0-8B5392182359}"/>
              </a:ext>
            </a:extLst>
          </p:cNvPr>
          <p:cNvSpPr txBox="1"/>
          <p:nvPr/>
        </p:nvSpPr>
        <p:spPr>
          <a:xfrm>
            <a:off x="7740679" y="6046772"/>
            <a:ext cx="552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rebuchet MS" panose="020B0603020202020204" pitchFamily="34" charset="0"/>
              </a:rPr>
              <a:t>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B847B2-AC8A-1593-630A-E4291D9CFF76}"/>
              </a:ext>
            </a:extLst>
          </p:cNvPr>
          <p:cNvSpPr txBox="1"/>
          <p:nvPr/>
        </p:nvSpPr>
        <p:spPr>
          <a:xfrm>
            <a:off x="4469357" y="2101053"/>
            <a:ext cx="3566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  <a:latin typeface="Trebuchet MS" panose="020B0603020202020204" pitchFamily="34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E18FAB-E414-683A-6E18-667B6C792B8A}"/>
              </a:ext>
            </a:extLst>
          </p:cNvPr>
          <p:cNvSpPr txBox="1"/>
          <p:nvPr/>
        </p:nvSpPr>
        <p:spPr>
          <a:xfrm>
            <a:off x="7820995" y="2167053"/>
            <a:ext cx="4309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Trebuchet MS" panose="020B0603020202020204" pitchFamily="34" charset="0"/>
              </a:rPr>
              <a:t>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E47ACF-B1D3-476E-BCBF-7597E18CB2C6}"/>
              </a:ext>
            </a:extLst>
          </p:cNvPr>
          <p:cNvSpPr txBox="1"/>
          <p:nvPr/>
        </p:nvSpPr>
        <p:spPr>
          <a:xfrm>
            <a:off x="7596297" y="3708978"/>
            <a:ext cx="800017" cy="568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Trebuchet MS" panose="020B0603020202020204" pitchFamily="34" charset="0"/>
              </a:rPr>
              <a:t>OE</a:t>
            </a:r>
          </a:p>
        </p:txBody>
      </p:sp>
    </p:spTree>
    <p:extLst>
      <p:ext uri="{BB962C8B-B14F-4D97-AF65-F5344CB8AC3E}">
        <p14:creationId xmlns:p14="http://schemas.microsoft.com/office/powerpoint/2010/main" val="261887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" grpId="0"/>
      <p:bldP spid="5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77179-4D7D-B4B2-B57E-52643C9C2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4" y="2213516"/>
            <a:ext cx="3438881" cy="2283824"/>
          </a:xfrm>
        </p:spPr>
        <p:txBody>
          <a:bodyPr/>
          <a:lstStyle/>
          <a:p>
            <a:pPr algn="ctr"/>
            <a:r>
              <a:rPr lang="en-US" sz="4000" b="1" dirty="0">
                <a:latin typeface="Trebuchet MS" panose="020B0603020202020204" pitchFamily="34" charset="0"/>
              </a:rPr>
              <a:t>Another method of presenting Financial Statements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63E064-AC1D-17AA-A074-13B66D670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23</a:t>
            </a:fld>
            <a:endParaRPr lang="en-US" noProof="0" dirty="0"/>
          </a:p>
        </p:txBody>
      </p:sp>
      <p:pic>
        <p:nvPicPr>
          <p:cNvPr id="7" name="Picture 6" descr="A screenshot of a spreadsheet&#10;&#10;Description automatically generated">
            <a:extLst>
              <a:ext uri="{FF2B5EF4-FFF2-40B4-BE49-F238E27FC236}">
                <a16:creationId xmlns:a16="http://schemas.microsoft.com/office/drawing/2014/main" id="{A85AE6F8-CF1E-8130-FBA3-3C0A78DA3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582" y="466102"/>
            <a:ext cx="5627852" cy="6391898"/>
          </a:xfrm>
          <a:prstGeom prst="rect">
            <a:avLst/>
          </a:prstGeom>
        </p:spPr>
      </p:pic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C7AA59B1-8E03-44EF-2562-D1A997060451}"/>
              </a:ext>
            </a:extLst>
          </p:cNvPr>
          <p:cNvSpPr/>
          <p:nvPr/>
        </p:nvSpPr>
        <p:spPr>
          <a:xfrm>
            <a:off x="5108028" y="1947042"/>
            <a:ext cx="725214" cy="163698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1E9AB16E-FA2F-3BD5-DEC9-A9A757885A9F}"/>
              </a:ext>
            </a:extLst>
          </p:cNvPr>
          <p:cNvSpPr/>
          <p:nvPr/>
        </p:nvSpPr>
        <p:spPr>
          <a:xfrm rot="21185077">
            <a:off x="9080938" y="4151586"/>
            <a:ext cx="725214" cy="2196662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90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77179-4D7D-B4B2-B57E-52643C9C2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30" y="396784"/>
            <a:ext cx="9939263" cy="706964"/>
          </a:xfrm>
        </p:spPr>
        <p:txBody>
          <a:bodyPr/>
          <a:lstStyle/>
          <a:p>
            <a:pPr algn="ctr"/>
            <a:r>
              <a:rPr lang="en-US" sz="3000" b="1" dirty="0">
                <a:latin typeface="Trebuchet MS" panose="020B0603020202020204" pitchFamily="34" charset="0"/>
              </a:rPr>
              <a:t>Or solving for the missing amounts…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63E064-AC1D-17AA-A074-13B66D670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24</a:t>
            </a:fld>
            <a:endParaRPr lang="en-US" noProof="0" dirty="0"/>
          </a:p>
        </p:txBody>
      </p:sp>
      <p:pic>
        <p:nvPicPr>
          <p:cNvPr id="8" name="Picture 7" descr="A table of income statement&#10;&#10;Description automatically generated">
            <a:extLst>
              <a:ext uri="{FF2B5EF4-FFF2-40B4-BE49-F238E27FC236}">
                <a16:creationId xmlns:a16="http://schemas.microsoft.com/office/drawing/2014/main" id="{C5757C23-7386-3C4D-2804-3C82C02DF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30" y="1077238"/>
            <a:ext cx="10901539" cy="5805445"/>
          </a:xfrm>
          <a:prstGeom prst="rect">
            <a:avLst/>
          </a:prstGeom>
        </p:spPr>
      </p:pic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C7AA59B1-8E03-44EF-2562-D1A997060451}"/>
              </a:ext>
            </a:extLst>
          </p:cNvPr>
          <p:cNvSpPr/>
          <p:nvPr/>
        </p:nvSpPr>
        <p:spPr>
          <a:xfrm>
            <a:off x="3384331" y="2732690"/>
            <a:ext cx="725214" cy="1481958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1E9AB16E-FA2F-3BD5-DEC9-A9A757885A9F}"/>
              </a:ext>
            </a:extLst>
          </p:cNvPr>
          <p:cNvSpPr/>
          <p:nvPr/>
        </p:nvSpPr>
        <p:spPr>
          <a:xfrm>
            <a:off x="3536731" y="4550979"/>
            <a:ext cx="725214" cy="2196662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998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25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16" y="462610"/>
            <a:ext cx="3940509" cy="5556233"/>
          </a:xfrm>
        </p:spPr>
        <p:txBody>
          <a:bodyPr/>
          <a:lstStyle/>
          <a:p>
            <a:pPr algn="ctr"/>
            <a:r>
              <a:rPr lang="en-US" sz="4000" b="1" spc="200" dirty="0">
                <a:cs typeface="Times New Roman" panose="02020603050405020304" pitchFamily="18" charset="0"/>
              </a:rPr>
              <a:t>Statement</a:t>
            </a:r>
            <a:br>
              <a:rPr lang="en-US" sz="4000" b="1" spc="200" dirty="0">
                <a:cs typeface="Times New Roman" panose="02020603050405020304" pitchFamily="18" charset="0"/>
              </a:rPr>
            </a:br>
            <a:r>
              <a:rPr lang="en-US" sz="4000" b="1" spc="200" dirty="0">
                <a:cs typeface="Times New Roman" panose="02020603050405020304" pitchFamily="18" charset="0"/>
              </a:rPr>
              <a:t>of Cash Flows</a:t>
            </a:r>
            <a:br>
              <a:rPr lang="en-US" sz="4000" b="1" spc="200" dirty="0">
                <a:cs typeface="Times New Roman" panose="02020603050405020304" pitchFamily="18" charset="0"/>
              </a:rPr>
            </a:br>
            <a:r>
              <a:rPr lang="en-US" sz="4000" b="1" spc="200" dirty="0">
                <a:cs typeface="Times New Roman" panose="02020603050405020304" pitchFamily="18" charset="0"/>
              </a:rPr>
              <a:t>is a supporting statement for the financials.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F1BABA-E3F3-E808-4E0B-23E363186230}"/>
              </a:ext>
            </a:extLst>
          </p:cNvPr>
          <p:cNvSpPr txBox="1"/>
          <p:nvPr/>
        </p:nvSpPr>
        <p:spPr>
          <a:xfrm>
            <a:off x="5660950" y="1002085"/>
            <a:ext cx="5166280" cy="50167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spc="200" dirty="0">
                <a:solidFill>
                  <a:schemeClr val="tx2"/>
                </a:solidFill>
                <a:cs typeface="Times New Roman" panose="02020603050405020304" pitchFamily="18" charset="0"/>
              </a:rPr>
              <a:t>But it is not addressed </a:t>
            </a:r>
            <a:br>
              <a:rPr lang="en-US" sz="4000" b="1" spc="200" dirty="0">
                <a:solidFill>
                  <a:schemeClr val="tx2"/>
                </a:solidFill>
                <a:cs typeface="Times New Roman" panose="02020603050405020304" pitchFamily="18" charset="0"/>
              </a:rPr>
            </a:br>
            <a:r>
              <a:rPr lang="en-US" sz="4000" b="1" spc="200" dirty="0">
                <a:solidFill>
                  <a:schemeClr val="tx2"/>
                </a:solidFill>
                <a:cs typeface="Times New Roman" panose="02020603050405020304" pitchFamily="18" charset="0"/>
              </a:rPr>
              <a:t>in this lesson… </a:t>
            </a:r>
          </a:p>
          <a:p>
            <a:pPr algn="ctr"/>
            <a:r>
              <a:rPr lang="en-US" sz="4000" b="1" dirty="0">
                <a:solidFill>
                  <a:srgbClr val="FF0000"/>
                </a:solidFill>
                <a:latin typeface="Trebuchet MS" panose="020B0603020202020204" pitchFamily="34" charset="0"/>
              </a:rPr>
              <a:t>See separate PowerPoint Presentation for Cash Flows Statement</a:t>
            </a:r>
          </a:p>
        </p:txBody>
      </p:sp>
    </p:spTree>
    <p:extLst>
      <p:ext uri="{BB962C8B-B14F-4D97-AF65-F5344CB8AC3E}">
        <p14:creationId xmlns:p14="http://schemas.microsoft.com/office/powerpoint/2010/main" val="164545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26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82" y="295729"/>
            <a:ext cx="8761413" cy="2003583"/>
          </a:xfrm>
        </p:spPr>
        <p:txBody>
          <a:bodyPr/>
          <a:lstStyle/>
          <a:p>
            <a:pPr algn="ctr"/>
            <a:r>
              <a:rPr lang="en-US" sz="6000" b="1" dirty="0"/>
              <a:t> Accounting Cycle</a:t>
            </a:r>
            <a:br>
              <a:rPr lang="en-US" sz="6000" b="1" dirty="0"/>
            </a:br>
            <a:r>
              <a:rPr lang="en-US" sz="6000" b="1" dirty="0"/>
              <a:t>C-A-R-P-T-W-F-A-C-T-R</a:t>
            </a:r>
            <a:endParaRPr lang="en-US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A92EE7-FE1E-76E2-E1BF-4AE15A30FDAA}"/>
              </a:ext>
            </a:extLst>
          </p:cNvPr>
          <p:cNvSpPr txBox="1"/>
          <p:nvPr/>
        </p:nvSpPr>
        <p:spPr>
          <a:xfrm>
            <a:off x="362857" y="3012112"/>
            <a:ext cx="599440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C</a:t>
            </a:r>
            <a:r>
              <a:rPr lang="en-US" sz="3000" b="1" dirty="0"/>
              <a:t> – Collect source documents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A</a:t>
            </a:r>
            <a:r>
              <a:rPr lang="en-US" sz="3000" b="1" dirty="0"/>
              <a:t> – Analyze into Drs and </a:t>
            </a:r>
            <a:r>
              <a:rPr lang="en-US" sz="3000" b="1" dirty="0" err="1"/>
              <a:t>Crs</a:t>
            </a:r>
            <a:endParaRPr lang="en-US" sz="3000" b="1" dirty="0"/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R</a:t>
            </a:r>
            <a:r>
              <a:rPr lang="en-US" sz="3000" b="1" dirty="0"/>
              <a:t> –  Record in Journal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P</a:t>
            </a:r>
            <a:r>
              <a:rPr lang="en-US" sz="3000" b="1" dirty="0"/>
              <a:t> –  Post to General Ledger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T</a:t>
            </a:r>
            <a:r>
              <a:rPr lang="en-US" sz="3000" b="1" dirty="0"/>
              <a:t>  –  Trial Balance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W</a:t>
            </a:r>
            <a:r>
              <a:rPr lang="en-US" sz="3000" b="1" dirty="0"/>
              <a:t> – Worksheet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5C7E2-E9B3-61DF-0B32-D1CD1299DB3D}"/>
              </a:ext>
            </a:extLst>
          </p:cNvPr>
          <p:cNvSpPr txBox="1"/>
          <p:nvPr/>
        </p:nvSpPr>
        <p:spPr>
          <a:xfrm>
            <a:off x="6553200" y="3012112"/>
            <a:ext cx="59944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F</a:t>
            </a:r>
            <a:r>
              <a:rPr lang="en-US" sz="3000" b="1" dirty="0"/>
              <a:t> – </a:t>
            </a:r>
            <a:r>
              <a:rPr lang="en-US" sz="3000" b="1" dirty="0">
                <a:highlight>
                  <a:srgbClr val="FFFF00"/>
                </a:highlight>
              </a:rPr>
              <a:t>Financial Statements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A</a:t>
            </a:r>
            <a:r>
              <a:rPr lang="en-US" sz="3000" b="1" dirty="0"/>
              <a:t> – Adjusting Entries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C</a:t>
            </a:r>
            <a:r>
              <a:rPr lang="en-US" sz="3000" b="1" dirty="0"/>
              <a:t> – Closing Entries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T</a:t>
            </a:r>
            <a:r>
              <a:rPr lang="en-US" sz="4000" b="1" dirty="0"/>
              <a:t> </a:t>
            </a:r>
            <a:r>
              <a:rPr lang="en-US" sz="3000" b="1" dirty="0"/>
              <a:t>– Post-closing </a:t>
            </a:r>
            <a:r>
              <a:rPr lang="en-US" sz="4000" b="1" dirty="0">
                <a:solidFill>
                  <a:srgbClr val="FF0000"/>
                </a:solidFill>
              </a:rPr>
              <a:t>T</a:t>
            </a:r>
            <a:r>
              <a:rPr lang="en-US" sz="3000" b="1" dirty="0"/>
              <a:t>rial Balance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R</a:t>
            </a:r>
            <a:r>
              <a:rPr lang="en-US" sz="3000" b="1" dirty="0"/>
              <a:t> – Reversing entries (state)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046A06-1A0D-8DB3-EE04-E89A049FAC07}"/>
              </a:ext>
            </a:extLst>
          </p:cNvPr>
          <p:cNvSpPr txBox="1"/>
          <p:nvPr/>
        </p:nvSpPr>
        <p:spPr>
          <a:xfrm>
            <a:off x="551543" y="2336806"/>
            <a:ext cx="1127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</a:rPr>
              <a:t>Pronounce it </a:t>
            </a:r>
            <a:r>
              <a:rPr lang="en-US" sz="3400" b="1" dirty="0" err="1">
                <a:solidFill>
                  <a:srgbClr val="FF0000"/>
                </a:solidFill>
              </a:rPr>
              <a:t>Carp</a:t>
            </a:r>
            <a:r>
              <a:rPr lang="en-US" sz="3400" b="1" dirty="0" err="1">
                <a:solidFill>
                  <a:schemeClr val="bg1">
                    <a:lumMod val="85000"/>
                  </a:schemeClr>
                </a:solidFill>
              </a:rPr>
              <a:t>e</a:t>
            </a:r>
            <a:r>
              <a:rPr lang="en-US" sz="3400" b="1" dirty="0" err="1">
                <a:solidFill>
                  <a:srgbClr val="FF0000"/>
                </a:solidFill>
              </a:rPr>
              <a:t>tWFact</a:t>
            </a:r>
            <a:r>
              <a:rPr lang="en-US" sz="3400" b="1" dirty="0" err="1">
                <a:solidFill>
                  <a:schemeClr val="bg1">
                    <a:lumMod val="85000"/>
                  </a:schemeClr>
                </a:solidFill>
              </a:rPr>
              <a:t>o</a:t>
            </a:r>
            <a:r>
              <a:rPr lang="en-US" sz="3400" b="1" dirty="0" err="1">
                <a:solidFill>
                  <a:srgbClr val="FF0000"/>
                </a:solidFill>
              </a:rPr>
              <a:t>r</a:t>
            </a:r>
            <a:endParaRPr lang="en-US" sz="3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55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27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/>
              <a:t>      SUCCESS!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3674239" y="2736524"/>
            <a:ext cx="4843521" cy="47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3795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83CA34-C6E2-49BA-ACFF-78ADEC0C28FA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71af3243-3dd4-4a8d-8c0d-dd76da1f02a5"/>
    <ds:schemaRef ds:uri="http://schemas.microsoft.com/office/2006/metadata/properties"/>
    <ds:schemaRef ds:uri="http://purl.org/dc/terms/"/>
    <ds:schemaRef ds:uri="16c05727-aa75-4e4a-9b5f-8a80a1165891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56311</TotalTime>
  <Words>801</Words>
  <Application>Microsoft Office PowerPoint</Application>
  <PresentationFormat>Widescreen</PresentationFormat>
  <Paragraphs>220</Paragraphs>
  <Slides>27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Century Gothic</vt:lpstr>
      <vt:lpstr>Times New Roman</vt:lpstr>
      <vt:lpstr>Trebuchet MS</vt:lpstr>
      <vt:lpstr>Wingdings 3</vt:lpstr>
      <vt:lpstr>Ion Boardroom</vt:lpstr>
      <vt:lpstr>UIL Accounting  PP 5 Financial Statements</vt:lpstr>
      <vt:lpstr>Three types of Financial Statements  (Two primary; one supporting statement) </vt:lpstr>
      <vt:lpstr>New concept…  Financial Statements</vt:lpstr>
      <vt:lpstr>Income Statement (for service business) </vt:lpstr>
      <vt:lpstr>Preparing an Income Statement</vt:lpstr>
      <vt:lpstr>Income Statement Example (Service Biz)</vt:lpstr>
      <vt:lpstr>Income Statement Formulas  Calculate COGS (for merchandising biz)</vt:lpstr>
      <vt:lpstr>Income Statement Formulas Calculate Net Income (for merchandising biz)</vt:lpstr>
      <vt:lpstr>Income Statement - top portion  merchandising business</vt:lpstr>
      <vt:lpstr>Income Statement - bottom portion  merchandising business</vt:lpstr>
      <vt:lpstr>How It  Might be Tested</vt:lpstr>
      <vt:lpstr>PowerPoint Presentation</vt:lpstr>
      <vt:lpstr>Net Income from the Income Statement …</vt:lpstr>
      <vt:lpstr>An Important Reminder about Capital on the Worksheet (COW)</vt:lpstr>
      <vt:lpstr>The CAPITAL FORMULA is the Statement of Changes in Owner’s Equity aka SOCIOE</vt:lpstr>
      <vt:lpstr>Preparing a SOCIOE</vt:lpstr>
      <vt:lpstr>SOCIOE example from test</vt:lpstr>
      <vt:lpstr>ENDING CAPITAL on the SOCIOE flows to the Balance Sheet</vt:lpstr>
      <vt:lpstr>Preparing a Balance Sheet</vt:lpstr>
      <vt:lpstr>Balance Sheet reports ALOE accounts (Report form shown lists  A, L, &amp; OE vertically)</vt:lpstr>
      <vt:lpstr>How It  Might be Tested</vt:lpstr>
      <vt:lpstr>How It  Might be Tested (Account form shown shows  A on left;  L &amp; OE on right)</vt:lpstr>
      <vt:lpstr>Another method of presenting Financial Statements</vt:lpstr>
      <vt:lpstr>Or solving for the missing amounts…</vt:lpstr>
      <vt:lpstr>Statement of Cash Flows is a supporting statement for the financials.</vt:lpstr>
      <vt:lpstr> Accounting Cycle C-A-R-P-T-W-F-A-C-T-R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 5 Financial Statements</dc:title>
  <dc:creator>Kay Whitton</dc:creator>
  <cp:lastModifiedBy>Kay Whitton</cp:lastModifiedBy>
  <cp:revision>75</cp:revision>
  <dcterms:created xsi:type="dcterms:W3CDTF">2023-06-10T02:30:28Z</dcterms:created>
  <dcterms:modified xsi:type="dcterms:W3CDTF">2024-10-02T19:26:46Z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