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4"/>
  </p:notesMasterIdLst>
  <p:handoutMasterIdLst>
    <p:handoutMasterId r:id="rId35"/>
  </p:handoutMasterIdLst>
  <p:sldIdLst>
    <p:sldId id="256" r:id="rId5"/>
    <p:sldId id="350" r:id="rId6"/>
    <p:sldId id="352" r:id="rId7"/>
    <p:sldId id="346" r:id="rId8"/>
    <p:sldId id="334" r:id="rId9"/>
    <p:sldId id="361" r:id="rId10"/>
    <p:sldId id="365" r:id="rId11"/>
    <p:sldId id="367" r:id="rId12"/>
    <p:sldId id="381" r:id="rId13"/>
    <p:sldId id="362" r:id="rId14"/>
    <p:sldId id="380" r:id="rId15"/>
    <p:sldId id="363" r:id="rId16"/>
    <p:sldId id="356" r:id="rId17"/>
    <p:sldId id="364" r:id="rId18"/>
    <p:sldId id="357" r:id="rId19"/>
    <p:sldId id="369" r:id="rId20"/>
    <p:sldId id="370" r:id="rId21"/>
    <p:sldId id="371" r:id="rId22"/>
    <p:sldId id="382" r:id="rId23"/>
    <p:sldId id="372" r:id="rId24"/>
    <p:sldId id="373" r:id="rId25"/>
    <p:sldId id="374" r:id="rId26"/>
    <p:sldId id="375" r:id="rId27"/>
    <p:sldId id="333" r:id="rId28"/>
    <p:sldId id="377" r:id="rId29"/>
    <p:sldId id="378" r:id="rId30"/>
    <p:sldId id="379" r:id="rId31"/>
    <p:sldId id="343" r:id="rId32"/>
    <p:sldId id="37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6" autoAdjust="0"/>
    <p:restoredTop sz="92508" autoAdjust="0"/>
  </p:normalViewPr>
  <p:slideViewPr>
    <p:cSldViewPr snapToGrid="0">
      <p:cViewPr>
        <p:scale>
          <a:sx n="60" d="100"/>
          <a:sy n="60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1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6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24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83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07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829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83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11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66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46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437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2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191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9/27/2024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10120558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PP 4 Worksheet &amp; Adjusting Entries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spc="1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spc="100" dirty="0">
                <a:latin typeface="Trebuchet MS" panose="020B0603020202020204" pitchFamily="34" charset="0"/>
              </a:rPr>
              <a:t>state contest director</a:t>
            </a:r>
            <a:endParaRPr lang="en-US" sz="2400" spc="1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5" y="2920087"/>
            <a:ext cx="6446521" cy="81095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Correct errors</a:t>
            </a:r>
            <a:endParaRPr lang="en-US" sz="36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044150"/>
            <a:ext cx="662257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 (IS cols)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4" y="1804686"/>
            <a:ext cx="6446522" cy="86617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adjustments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5" y="5189949"/>
            <a:ext cx="6622579" cy="767686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Statement of Position (BS Cols)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725861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Working paper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2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7" y="1804686"/>
            <a:ext cx="3992241" cy="3293257"/>
          </a:xfrm>
        </p:spPr>
        <p:txBody>
          <a:bodyPr/>
          <a:lstStyle/>
          <a:p>
            <a:r>
              <a:rPr lang="en-US" sz="3600" b="1" dirty="0"/>
              <a:t>Next step of the accounting cycle: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Worksheet </a:t>
            </a:r>
          </a:p>
        </p:txBody>
      </p:sp>
    </p:spTree>
    <p:extLst>
      <p:ext uri="{BB962C8B-B14F-4D97-AF65-F5344CB8AC3E}">
        <p14:creationId xmlns:p14="http://schemas.microsoft.com/office/powerpoint/2010/main" val="137482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5" y="3592748"/>
            <a:ext cx="6446521" cy="81095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Extend adjusted balances </a:t>
            </a:r>
            <a:endParaRPr lang="en-US" sz="36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4334" y="4548630"/>
            <a:ext cx="6510529" cy="86617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column totals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4" y="1626016"/>
            <a:ext cx="6446522" cy="86617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sure that DRs = CRs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5" y="5568312"/>
            <a:ext cx="6622579" cy="76768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Calculate Net Income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589231"/>
            <a:ext cx="6446521" cy="8661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List accounts &amp; #s in TB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37" y="1896692"/>
            <a:ext cx="3814759" cy="3293257"/>
          </a:xfrm>
        </p:spPr>
        <p:txBody>
          <a:bodyPr/>
          <a:lstStyle/>
          <a:p>
            <a:r>
              <a:rPr lang="en-US" sz="4800" b="1" dirty="0">
                <a:latin typeface="Trebuchet MS" panose="020B0603020202020204" pitchFamily="34" charset="0"/>
              </a:rPr>
              <a:t>Completing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the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Worksheet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F1A0F5BC-7A90-40EF-2CA6-5E7042820943}"/>
              </a:ext>
            </a:extLst>
          </p:cNvPr>
          <p:cNvSpPr txBox="1">
            <a:spLocks/>
          </p:cNvSpPr>
          <p:nvPr/>
        </p:nvSpPr>
        <p:spPr>
          <a:xfrm>
            <a:off x="4945415" y="2673490"/>
            <a:ext cx="6475439" cy="7676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Record Adjustments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4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257" y="0"/>
            <a:ext cx="10551886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2D583DE4-76C0-0FD6-57AA-BDDD3FB0DCD8}"/>
              </a:ext>
            </a:extLst>
          </p:cNvPr>
          <p:cNvSpPr/>
          <p:nvPr/>
        </p:nvSpPr>
        <p:spPr>
          <a:xfrm>
            <a:off x="4306186" y="1286540"/>
            <a:ext cx="7522957" cy="538007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999DB8-5326-F9F5-96BC-51898675FCBE}"/>
              </a:ext>
            </a:extLst>
          </p:cNvPr>
          <p:cNvSpPr txBox="1"/>
          <p:nvPr/>
        </p:nvSpPr>
        <p:spPr>
          <a:xfrm>
            <a:off x="4976037" y="2054227"/>
            <a:ext cx="62147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6 Sections of the Worksheet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2B9111-0C73-BFE1-6BA5-330776F20F14}"/>
              </a:ext>
            </a:extLst>
          </p:cNvPr>
          <p:cNvSpPr txBox="1"/>
          <p:nvPr/>
        </p:nvSpPr>
        <p:spPr>
          <a:xfrm>
            <a:off x="4816549" y="2557507"/>
            <a:ext cx="68154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1) The Heading (Who, What, When)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A02811-313F-EACC-F753-18B21DE69BF4}"/>
              </a:ext>
            </a:extLst>
          </p:cNvPr>
          <p:cNvSpPr txBox="1"/>
          <p:nvPr/>
        </p:nvSpPr>
        <p:spPr>
          <a:xfrm>
            <a:off x="4859081" y="3111505"/>
            <a:ext cx="68154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2) The Account # and Title Section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1CF67-AE36-FA0D-0EA8-6345622AAC24}"/>
              </a:ext>
            </a:extLst>
          </p:cNvPr>
          <p:cNvSpPr txBox="1"/>
          <p:nvPr/>
        </p:nvSpPr>
        <p:spPr>
          <a:xfrm>
            <a:off x="4795283" y="3614496"/>
            <a:ext cx="6857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3) The Trial Balance Section (DR=CR)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F5538C-7843-A871-06D8-9DF4B9A134CB}"/>
              </a:ext>
            </a:extLst>
          </p:cNvPr>
          <p:cNvSpPr txBox="1"/>
          <p:nvPr/>
        </p:nvSpPr>
        <p:spPr>
          <a:xfrm>
            <a:off x="4809454" y="4139034"/>
            <a:ext cx="6857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4) The Adjustments Section (DR=CR)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3AF0D-654C-A953-3B45-21F89436F57A}"/>
              </a:ext>
            </a:extLst>
          </p:cNvPr>
          <p:cNvSpPr txBox="1"/>
          <p:nvPr/>
        </p:nvSpPr>
        <p:spPr>
          <a:xfrm>
            <a:off x="4873252" y="4638775"/>
            <a:ext cx="6857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5) The Income Statement Section  </a:t>
            </a:r>
          </a:p>
          <a:p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         (Revenue - Expenses)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562020-3D98-FE11-C5CA-972C9C77F4C9}"/>
              </a:ext>
            </a:extLst>
          </p:cNvPr>
          <p:cNvSpPr txBox="1"/>
          <p:nvPr/>
        </p:nvSpPr>
        <p:spPr>
          <a:xfrm>
            <a:off x="4873252" y="5490468"/>
            <a:ext cx="6857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6) The Balance Sheet Section  </a:t>
            </a:r>
          </a:p>
          <a:p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         (Assets &amp; Draw,   </a:t>
            </a:r>
            <a:r>
              <a:rPr lang="en-US" sz="30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Liab</a:t>
            </a:r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 &amp; OE)</a:t>
            </a:r>
          </a:p>
        </p:txBody>
      </p:sp>
    </p:spTree>
    <p:extLst>
      <p:ext uri="{BB962C8B-B14F-4D97-AF65-F5344CB8AC3E}">
        <p14:creationId xmlns:p14="http://schemas.microsoft.com/office/powerpoint/2010/main" val="365600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46261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16" y="462610"/>
            <a:ext cx="3940509" cy="6160857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Trial Balance prepared after journalizing the transactions will be the 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start of the Worksheet…</a:t>
            </a:r>
            <a:endParaRPr lang="en-US" sz="4000" b="1" spc="200" dirty="0"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15276C-E634-C4AC-6EC1-EBD4D04592B5}"/>
              </a:ext>
            </a:extLst>
          </p:cNvPr>
          <p:cNvGrpSpPr/>
          <p:nvPr/>
        </p:nvGrpSpPr>
        <p:grpSpPr>
          <a:xfrm>
            <a:off x="5111695" y="-329764"/>
            <a:ext cx="6552066" cy="7025918"/>
            <a:chOff x="5111695" y="-329764"/>
            <a:chExt cx="6552066" cy="702591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55C48A6-F1C0-CB35-E6CA-F5518D161CCD}"/>
                </a:ext>
              </a:extLst>
            </p:cNvPr>
            <p:cNvGrpSpPr/>
            <p:nvPr/>
          </p:nvGrpSpPr>
          <p:grpSpPr>
            <a:xfrm>
              <a:off x="5111695" y="-329764"/>
              <a:ext cx="6426589" cy="7025918"/>
              <a:chOff x="5111695" y="-161308"/>
              <a:chExt cx="6426589" cy="650913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98CF1B2-360E-E52E-52EC-2592AF3B8B5F}"/>
                  </a:ext>
                </a:extLst>
              </p:cNvPr>
              <p:cNvGrpSpPr/>
              <p:nvPr/>
            </p:nvGrpSpPr>
            <p:grpSpPr>
              <a:xfrm>
                <a:off x="5173579" y="1267103"/>
                <a:ext cx="6364705" cy="5013381"/>
                <a:chOff x="254993" y="3546479"/>
                <a:chExt cx="2441915" cy="2397889"/>
              </a:xfrm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4B802992-F474-3108-7943-AB8E14C376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90D09214-7958-FEB4-E78A-12DA02233A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D602F3-EB26-A04F-0819-B9F7EF3A77F0}"/>
                  </a:ext>
                </a:extLst>
              </p:cNvPr>
              <p:cNvSpPr txBox="1"/>
              <p:nvPr/>
            </p:nvSpPr>
            <p:spPr>
              <a:xfrm>
                <a:off x="7623159" y="1267103"/>
                <a:ext cx="2289857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b="1" dirty="0">
                    <a:solidFill>
                      <a:schemeClr val="tx2"/>
                    </a:solidFill>
                  </a:rPr>
                  <a:t>DR       CR</a:t>
                </a:r>
                <a:endParaRPr lang="en-US" sz="2200" dirty="0"/>
              </a:p>
            </p:txBody>
          </p:sp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0E0A0016-4F6C-5FFA-B9E7-1BC7109E495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301377" y="-161308"/>
                <a:ext cx="5944953" cy="23269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cs typeface="Arial" panose="020B0604020202020204" pitchFamily="34" charset="0"/>
                  </a:rPr>
                  <a:t>Trial Balance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E5B094-22E4-6F6E-5158-ADF9F97F3BFF}"/>
                  </a:ext>
                </a:extLst>
              </p:cNvPr>
              <p:cNvSpPr txBox="1"/>
              <p:nvPr/>
            </p:nvSpPr>
            <p:spPr>
              <a:xfrm>
                <a:off x="5111695" y="1671556"/>
                <a:ext cx="3244236" cy="4676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Cash	          2,755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A/R				   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Supplies   	    160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PPI				200</a:t>
                </a:r>
              </a:p>
              <a:p>
                <a:r>
                  <a:rPr lang="en-US" sz="2800" b="1" dirty="0" err="1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Ofc.Furn</a:t>
                </a:r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.		  75</a:t>
                </a:r>
              </a:p>
              <a:p>
                <a:r>
                  <a:rPr lang="en-US" sz="2800" b="1" spc="-100" dirty="0" err="1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Comp</a:t>
                </a:r>
                <a:r>
                  <a:rPr lang="en-US" sz="2800" b="1" dirty="0" err="1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.Eqp</a:t>
                </a:r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. 3,000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Drawing		  50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Cell Exp	      35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Internet Exp</a:t>
                </a:r>
                <a:r>
                  <a:rPr lang="en-US" sz="2800" b="1" u="sng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    25</a:t>
                </a:r>
                <a:r>
                  <a:rPr lang="en-US" sz="14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	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+mj-lt"/>
                    <a:cs typeface="Arial" panose="020B0604020202020204" pitchFamily="34" charset="0"/>
                  </a:rPr>
                  <a:t>Total DRs    6,300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4898AC-2A5A-7840-2285-80FE3D9CE6B3}"/>
                </a:ext>
              </a:extLst>
            </p:cNvPr>
            <p:cNvSpPr txBox="1"/>
            <p:nvPr/>
          </p:nvSpPr>
          <p:spPr>
            <a:xfrm>
              <a:off x="8657387" y="1648618"/>
              <a:ext cx="3006374" cy="50475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A/P         1,100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Capital   4,800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Fees Rev</a:t>
              </a:r>
              <a:r>
                <a:rPr lang="en-US" sz="2800" b="1" u="sng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   400</a:t>
              </a:r>
            </a:p>
            <a:p>
              <a:endPara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u="sn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1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+mj-lt"/>
                  <a:cs typeface="Arial" panose="020B0604020202020204" pitchFamily="34" charset="0"/>
                </a:rPr>
                <a:t>Total CRs  6,300</a:t>
              </a:r>
            </a:p>
            <a:p>
              <a:endPara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9DCD1D9-F665-E0E4-0BB6-7B6404F6C42C}"/>
                </a:ext>
              </a:extLst>
            </p:cNvPr>
            <p:cNvGrpSpPr/>
            <p:nvPr/>
          </p:nvGrpSpPr>
          <p:grpSpPr>
            <a:xfrm>
              <a:off x="9746459" y="6304085"/>
              <a:ext cx="1719776" cy="68176"/>
              <a:chOff x="3903399" y="6292516"/>
              <a:chExt cx="1719776" cy="6817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8BF5544-EA74-2A7B-D54B-6C67E806AEF7}"/>
                  </a:ext>
                </a:extLst>
              </p:cNvPr>
              <p:cNvCxnSpPr/>
              <p:nvPr/>
            </p:nvCxnSpPr>
            <p:spPr>
              <a:xfrm>
                <a:off x="3903399" y="6292516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0DB35F2-DF18-7BFD-8AD9-1970836CA4D8}"/>
                  </a:ext>
                </a:extLst>
              </p:cNvPr>
              <p:cNvCxnSpPr/>
              <p:nvPr/>
            </p:nvCxnSpPr>
            <p:spPr>
              <a:xfrm>
                <a:off x="3911415" y="6360692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35742D0-A6AE-3DCC-DA18-DFBFAF81897A}"/>
                </a:ext>
              </a:extLst>
            </p:cNvPr>
            <p:cNvGrpSpPr/>
            <p:nvPr/>
          </p:nvGrpSpPr>
          <p:grpSpPr>
            <a:xfrm>
              <a:off x="6399467" y="6372261"/>
              <a:ext cx="1810763" cy="57049"/>
              <a:chOff x="3903399" y="6292516"/>
              <a:chExt cx="1719776" cy="68176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7777E2F-9952-CFFB-7A6F-66A397695CE0}"/>
                  </a:ext>
                </a:extLst>
              </p:cNvPr>
              <p:cNvCxnSpPr/>
              <p:nvPr/>
            </p:nvCxnSpPr>
            <p:spPr>
              <a:xfrm>
                <a:off x="3903399" y="6292516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0CEB165-D2D9-B4D5-2487-782FAF6A7513}"/>
                  </a:ext>
                </a:extLst>
              </p:cNvPr>
              <p:cNvCxnSpPr/>
              <p:nvPr/>
            </p:nvCxnSpPr>
            <p:spPr>
              <a:xfrm>
                <a:off x="3911415" y="6360692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3552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257" y="0"/>
            <a:ext cx="10551886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2D583DE4-76C0-0FD6-57AA-BDDD3FB0DCD8}"/>
              </a:ext>
            </a:extLst>
          </p:cNvPr>
          <p:cNvSpPr/>
          <p:nvPr/>
        </p:nvSpPr>
        <p:spPr>
          <a:xfrm>
            <a:off x="6180083" y="1286540"/>
            <a:ext cx="5649060" cy="538007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1CF67-AE36-FA0D-0EA8-6345622AAC24}"/>
              </a:ext>
            </a:extLst>
          </p:cNvPr>
          <p:cNvSpPr txBox="1"/>
          <p:nvPr/>
        </p:nvSpPr>
        <p:spPr>
          <a:xfrm>
            <a:off x="6484883" y="3614496"/>
            <a:ext cx="51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3) The Trial Balance Section 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(DR=CR)</a:t>
            </a:r>
          </a:p>
        </p:txBody>
      </p:sp>
    </p:spTree>
    <p:extLst>
      <p:ext uri="{BB962C8B-B14F-4D97-AF65-F5344CB8AC3E}">
        <p14:creationId xmlns:p14="http://schemas.microsoft.com/office/powerpoint/2010/main" val="97023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257" y="0"/>
            <a:ext cx="10551886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2D583DE4-76C0-0FD6-57AA-BDDD3FB0DCD8}"/>
              </a:ext>
            </a:extLst>
          </p:cNvPr>
          <p:cNvSpPr/>
          <p:nvPr/>
        </p:nvSpPr>
        <p:spPr>
          <a:xfrm>
            <a:off x="7836195" y="1286540"/>
            <a:ext cx="3992948" cy="538007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1CF67-AE36-FA0D-0EA8-6345622AAC24}"/>
              </a:ext>
            </a:extLst>
          </p:cNvPr>
          <p:cNvSpPr txBox="1"/>
          <p:nvPr/>
        </p:nvSpPr>
        <p:spPr>
          <a:xfrm>
            <a:off x="8030791" y="2833251"/>
            <a:ext cx="36037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3) The Adjustments Section 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(DR=CR)</a:t>
            </a:r>
          </a:p>
        </p:txBody>
      </p:sp>
    </p:spTree>
    <p:extLst>
      <p:ext uri="{BB962C8B-B14F-4D97-AF65-F5344CB8AC3E}">
        <p14:creationId xmlns:p14="http://schemas.microsoft.com/office/powerpoint/2010/main" val="1431557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257" y="0"/>
            <a:ext cx="10551886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EFEB44-968C-DDEA-C1FD-6807EDF8AF6E}"/>
              </a:ext>
            </a:extLst>
          </p:cNvPr>
          <p:cNvGrpSpPr/>
          <p:nvPr/>
        </p:nvGrpSpPr>
        <p:grpSpPr>
          <a:xfrm>
            <a:off x="9718156" y="1331059"/>
            <a:ext cx="2057822" cy="5380074"/>
            <a:chOff x="7798982" y="1296160"/>
            <a:chExt cx="2057822" cy="53800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589EFF-FD84-E1EB-C017-A87A315B7675}"/>
                </a:ext>
              </a:extLst>
            </p:cNvPr>
            <p:cNvGrpSpPr/>
            <p:nvPr/>
          </p:nvGrpSpPr>
          <p:grpSpPr>
            <a:xfrm>
              <a:off x="7798982" y="1296160"/>
              <a:ext cx="2057822" cy="5380074"/>
              <a:chOff x="6140302" y="1296160"/>
              <a:chExt cx="2057822" cy="5380074"/>
            </a:xfrm>
          </p:grpSpPr>
          <p:sp>
            <p:nvSpPr>
              <p:cNvPr id="3" name="Flowchart: Process 2">
                <a:extLst>
                  <a:ext uri="{FF2B5EF4-FFF2-40B4-BE49-F238E27FC236}">
                    <a16:creationId xmlns:a16="http://schemas.microsoft.com/office/drawing/2014/main" id="{2D583DE4-76C0-0FD6-57AA-BDDD3FB0DCD8}"/>
                  </a:ext>
                </a:extLst>
              </p:cNvPr>
              <p:cNvSpPr/>
              <p:nvPr/>
            </p:nvSpPr>
            <p:spPr>
              <a:xfrm>
                <a:off x="6140302" y="1296160"/>
                <a:ext cx="2057822" cy="538007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C1CF67-AE36-FA0D-0EA8-6345622AAC24}"/>
                  </a:ext>
                </a:extLst>
              </p:cNvPr>
              <p:cNvSpPr txBox="1"/>
              <p:nvPr/>
            </p:nvSpPr>
            <p:spPr>
              <a:xfrm>
                <a:off x="6140302" y="1933302"/>
                <a:ext cx="2057821" cy="406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3) The Income </a:t>
                </a:r>
                <a:r>
                  <a:rPr lang="en-US" sz="3000" b="1" dirty="0" err="1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StatementSection</a:t>
                </a:r>
                <a:r>
                  <a:rPr lang="en-US" sz="3000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 </a:t>
                </a:r>
              </a:p>
              <a:p>
                <a:pPr algn="ctr"/>
                <a:endParaRPr lang="en-US" sz="2400" b="1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(DR     CR)</a:t>
                </a:r>
              </a:p>
              <a:p>
                <a:pPr algn="ctr"/>
                <a:endParaRPr lang="en-US" sz="3000" b="1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  <a:p>
                <a:pPr algn="ctr"/>
                <a:r>
                  <a:rPr lang="en-US" sz="30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rebuchet MS" panose="020B0603020202020204" pitchFamily="34" charset="0"/>
                  </a:rPr>
                  <a:t>CR-DR = NI</a:t>
                </a:r>
              </a:p>
            </p:txBody>
          </p:sp>
        </p:grpSp>
        <p:sp>
          <p:nvSpPr>
            <p:cNvPr id="5" name="Not Equal 4">
              <a:extLst>
                <a:ext uri="{FF2B5EF4-FFF2-40B4-BE49-F238E27FC236}">
                  <a16:creationId xmlns:a16="http://schemas.microsoft.com/office/drawing/2014/main" id="{8E790F67-1824-1854-9A1C-6C7D229735D1}"/>
                </a:ext>
              </a:extLst>
            </p:cNvPr>
            <p:cNvSpPr/>
            <p:nvPr/>
          </p:nvSpPr>
          <p:spPr>
            <a:xfrm>
              <a:off x="8639375" y="4217252"/>
              <a:ext cx="377034" cy="269023"/>
            </a:xfrm>
            <a:prstGeom prst="mathNotEqual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942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D986-6646-6449-A4FB-6A74690D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ECEA634C-2FCF-26ED-3810-5D98AE4F5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257" y="0"/>
            <a:ext cx="10551886" cy="70298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2EEA074-4B22-DFB1-6B04-5EA9D0CBCD28}"/>
              </a:ext>
            </a:extLst>
          </p:cNvPr>
          <p:cNvSpPr/>
          <p:nvPr/>
        </p:nvSpPr>
        <p:spPr>
          <a:xfrm>
            <a:off x="188682" y="3802747"/>
            <a:ext cx="1277257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BE326-0A29-23F2-6DD6-EAE1313B5BAC}"/>
              </a:ext>
            </a:extLst>
          </p:cNvPr>
          <p:cNvSpPr/>
          <p:nvPr/>
        </p:nvSpPr>
        <p:spPr>
          <a:xfrm>
            <a:off x="362857" y="1885702"/>
            <a:ext cx="73619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8BAC0-DE52-8CFF-619E-BFFDEE0C940B}"/>
              </a:ext>
            </a:extLst>
          </p:cNvPr>
          <p:cNvSpPr/>
          <p:nvPr/>
        </p:nvSpPr>
        <p:spPr>
          <a:xfrm>
            <a:off x="541640" y="4505849"/>
            <a:ext cx="378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456CC23-5828-11EE-5ABD-52ADBAA4EF19}"/>
              </a:ext>
            </a:extLst>
          </p:cNvPr>
          <p:cNvSpPr/>
          <p:nvPr/>
        </p:nvSpPr>
        <p:spPr>
          <a:xfrm>
            <a:off x="321933" y="279646"/>
            <a:ext cx="1358655" cy="134982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EFEB44-968C-DDEA-C1FD-6807EDF8AF6E}"/>
              </a:ext>
            </a:extLst>
          </p:cNvPr>
          <p:cNvGrpSpPr/>
          <p:nvPr/>
        </p:nvGrpSpPr>
        <p:grpSpPr>
          <a:xfrm>
            <a:off x="7798982" y="1296160"/>
            <a:ext cx="2057822" cy="5380074"/>
            <a:chOff x="7798982" y="1296160"/>
            <a:chExt cx="2057822" cy="53800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589EFF-FD84-E1EB-C017-A87A315B7675}"/>
                </a:ext>
              </a:extLst>
            </p:cNvPr>
            <p:cNvGrpSpPr/>
            <p:nvPr/>
          </p:nvGrpSpPr>
          <p:grpSpPr>
            <a:xfrm>
              <a:off x="7798982" y="1296160"/>
              <a:ext cx="2057822" cy="5380074"/>
              <a:chOff x="6140302" y="1296160"/>
              <a:chExt cx="2057822" cy="5380074"/>
            </a:xfrm>
          </p:grpSpPr>
          <p:sp>
            <p:nvSpPr>
              <p:cNvPr id="3" name="Flowchart: Process 2">
                <a:extLst>
                  <a:ext uri="{FF2B5EF4-FFF2-40B4-BE49-F238E27FC236}">
                    <a16:creationId xmlns:a16="http://schemas.microsoft.com/office/drawing/2014/main" id="{2D583DE4-76C0-0FD6-57AA-BDDD3FB0DCD8}"/>
                  </a:ext>
                </a:extLst>
              </p:cNvPr>
              <p:cNvSpPr/>
              <p:nvPr/>
            </p:nvSpPr>
            <p:spPr>
              <a:xfrm>
                <a:off x="6140302" y="1296160"/>
                <a:ext cx="2057822" cy="538007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C1CF67-AE36-FA0D-0EA8-6345622AAC24}"/>
                  </a:ext>
                </a:extLst>
              </p:cNvPr>
              <p:cNvSpPr txBox="1"/>
              <p:nvPr/>
            </p:nvSpPr>
            <p:spPr>
              <a:xfrm>
                <a:off x="6140302" y="1933302"/>
                <a:ext cx="2057821" cy="4062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3) The Balance Sheet Section </a:t>
                </a:r>
              </a:p>
              <a:p>
                <a:pPr algn="ctr"/>
                <a:endParaRPr lang="en-US" sz="2400" b="1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(DR     CR)</a:t>
                </a:r>
              </a:p>
              <a:p>
                <a:pPr algn="ctr"/>
                <a:endParaRPr lang="en-US" sz="3000" b="1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  <a:p>
                <a:pPr algn="ctr"/>
                <a:r>
                  <a:rPr lang="en-US" sz="30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rebuchet MS" panose="020B0603020202020204" pitchFamily="34" charset="0"/>
                  </a:rPr>
                  <a:t>DR-CR = NI</a:t>
                </a:r>
              </a:p>
            </p:txBody>
          </p:sp>
        </p:grpSp>
        <p:sp>
          <p:nvSpPr>
            <p:cNvPr id="5" name="Not Equal 4">
              <a:extLst>
                <a:ext uri="{FF2B5EF4-FFF2-40B4-BE49-F238E27FC236}">
                  <a16:creationId xmlns:a16="http://schemas.microsoft.com/office/drawing/2014/main" id="{8E790F67-1824-1854-9A1C-6C7D229735D1}"/>
                </a:ext>
              </a:extLst>
            </p:cNvPr>
            <p:cNvSpPr/>
            <p:nvPr/>
          </p:nvSpPr>
          <p:spPr>
            <a:xfrm>
              <a:off x="8639375" y="4217252"/>
              <a:ext cx="377034" cy="269023"/>
            </a:xfrm>
            <a:prstGeom prst="mathNotEqual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911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16" y="462610"/>
            <a:ext cx="3940509" cy="6160857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 Important Note about Capital on the Worksheet</a:t>
            </a:r>
            <a:b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(COW)</a:t>
            </a:r>
            <a:endParaRPr lang="en-US" sz="4000" b="1" spc="200" dirty="0"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F1BABA-E3F3-E808-4E0B-23E363186230}"/>
              </a:ext>
            </a:extLst>
          </p:cNvPr>
          <p:cNvSpPr txBox="1"/>
          <p:nvPr/>
        </p:nvSpPr>
        <p:spPr>
          <a:xfrm>
            <a:off x="5936507" y="1028343"/>
            <a:ext cx="5166280" cy="48013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amount of Capital on the Worksheet is </a:t>
            </a:r>
            <a:r>
              <a:rPr lang="en-US" sz="34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</a:t>
            </a:r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 ending capital.</a:t>
            </a:r>
          </a:p>
          <a:p>
            <a:pPr algn="ctr"/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 Income Statement (temporary) accounts will affect the Capital balance, and so will Drawing. </a:t>
            </a:r>
          </a:p>
        </p:txBody>
      </p:sp>
    </p:spTree>
    <p:extLst>
      <p:ext uri="{BB962C8B-B14F-4D97-AF65-F5344CB8AC3E}">
        <p14:creationId xmlns:p14="http://schemas.microsoft.com/office/powerpoint/2010/main" val="194343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16" y="462610"/>
            <a:ext cx="3940509" cy="6160857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Adjustments bring account balances up to date from internal operations</a:t>
            </a:r>
            <a:endParaRPr lang="en-US" sz="4000" b="1" spc="200" dirty="0"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5C21CD-A032-9D17-3CFB-CA838A193077}"/>
              </a:ext>
            </a:extLst>
          </p:cNvPr>
          <p:cNvSpPr txBox="1"/>
          <p:nvPr/>
        </p:nvSpPr>
        <p:spPr>
          <a:xfrm>
            <a:off x="5252484" y="1028343"/>
            <a:ext cx="57522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Three typical adjustments on Inv. and Dist. UIL tests:</a:t>
            </a:r>
          </a:p>
          <a:p>
            <a:pPr algn="ctr"/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Adjust Supplies (down)</a:t>
            </a:r>
          </a:p>
          <a:p>
            <a:pPr algn="ctr"/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Adjust Prepaid Ins. (down)</a:t>
            </a:r>
          </a:p>
          <a:p>
            <a:pPr algn="ctr"/>
            <a:endParaRPr lang="en-US" sz="3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Adjust Merch. Inventory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(up or down)</a:t>
            </a:r>
          </a:p>
        </p:txBody>
      </p:sp>
    </p:spTree>
    <p:extLst>
      <p:ext uri="{BB962C8B-B14F-4D97-AF65-F5344CB8AC3E}">
        <p14:creationId xmlns:p14="http://schemas.microsoft.com/office/powerpoint/2010/main" val="175523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pic>
        <p:nvPicPr>
          <p:cNvPr id="23" name="Picture 22" descr="A list of items that are in a store&#10;&#10;Description automatically generated with medium confidence">
            <a:extLst>
              <a:ext uri="{FF2B5EF4-FFF2-40B4-BE49-F238E27FC236}">
                <a16:creationId xmlns:a16="http://schemas.microsoft.com/office/drawing/2014/main" id="{A18AACA7-A602-552F-8092-3C653134D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280" y="935049"/>
            <a:ext cx="7383720" cy="53162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F5C21CD-A032-9D17-3CFB-CA838A193077}"/>
              </a:ext>
            </a:extLst>
          </p:cNvPr>
          <p:cNvSpPr txBox="1"/>
          <p:nvPr/>
        </p:nvSpPr>
        <p:spPr>
          <a:xfrm>
            <a:off x="797443" y="2466753"/>
            <a:ext cx="3306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Sample Test Portion</a:t>
            </a:r>
          </a:p>
        </p:txBody>
      </p:sp>
    </p:spTree>
    <p:extLst>
      <p:ext uri="{BB962C8B-B14F-4D97-AF65-F5344CB8AC3E}">
        <p14:creationId xmlns:p14="http://schemas.microsoft.com/office/powerpoint/2010/main" val="220687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670" y="642412"/>
            <a:ext cx="10087673" cy="1450942"/>
          </a:xfrm>
        </p:spPr>
        <p:txBody>
          <a:bodyPr/>
          <a:lstStyle/>
          <a:p>
            <a:pPr algn="ctr"/>
            <a:r>
              <a:rPr lang="en-US" sz="5000" b="1" dirty="0">
                <a:latin typeface="Trebuchet MS" panose="020B0603020202020204" pitchFamily="34" charset="0"/>
              </a:rPr>
              <a:t>Use the </a:t>
            </a:r>
            <a:r>
              <a:rPr lang="en-US" sz="5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supplies formula</a:t>
            </a:r>
            <a:r>
              <a:rPr lang="en-US" sz="5000" b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sz="5000" b="1" dirty="0">
                <a:latin typeface="Trebuchet MS" panose="020B0603020202020204" pitchFamily="34" charset="0"/>
              </a:rPr>
              <a:t>to calculate the missing amount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2752478" y="2124892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cs typeface="Arial" panose="020B0604020202020204" pitchFamily="34" charset="0"/>
              </a:rPr>
              <a:t>Supplies - 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FC32C-753E-30F6-EB75-8432DC696A51}"/>
              </a:ext>
            </a:extLst>
          </p:cNvPr>
          <p:cNvGrpSpPr/>
          <p:nvPr/>
        </p:nvGrpSpPr>
        <p:grpSpPr>
          <a:xfrm>
            <a:off x="1849434" y="3178760"/>
            <a:ext cx="7398192" cy="3563147"/>
            <a:chOff x="3209420" y="3165953"/>
            <a:chExt cx="5659009" cy="356314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E6D5E2-AF07-CA20-84C1-1A3108A7C2A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18F49C-1452-C20A-7F33-15754C3966EE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4877890" y="3152837"/>
            <a:ext cx="137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B+       —         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D0DED-B185-50E6-DE3D-B05CB52E4915}"/>
              </a:ext>
            </a:extLst>
          </p:cNvPr>
          <p:cNvSpPr txBox="1"/>
          <p:nvPr/>
        </p:nvSpPr>
        <p:spPr>
          <a:xfrm>
            <a:off x="1621149" y="3621505"/>
            <a:ext cx="390357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Beg. Supplies   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4,860</a:t>
            </a:r>
            <a:endParaRPr lang="en-US" sz="28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+ Bought        </a:t>
            </a:r>
            <a:r>
              <a:rPr lang="en-US" sz="2800" b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-11,265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= Supp. On TB 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16,125</a:t>
            </a:r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(SOT)  </a:t>
            </a:r>
          </a:p>
          <a:p>
            <a:endParaRPr lang="en-US" sz="2800" b="1" dirty="0">
              <a:solidFill>
                <a:schemeClr val="tx2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=   End Supplies</a:t>
            </a:r>
            <a:r>
              <a:rPr lang="en-US" sz="2800" b="1" dirty="0">
                <a:latin typeface="+mj-lt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2,495</a:t>
            </a:r>
          </a:p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                           ====</a:t>
            </a:r>
            <a:endParaRPr lang="en-US" sz="2800" b="1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8B95A-1475-1D4D-22EB-90499EFFE3E1}"/>
              </a:ext>
            </a:extLst>
          </p:cNvPr>
          <p:cNvSpPr txBox="1"/>
          <p:nvPr/>
        </p:nvSpPr>
        <p:spPr>
          <a:xfrm>
            <a:off x="6051852" y="3946425"/>
            <a:ext cx="31287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- Supplies Used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    (Supplies Exp.)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99C630-4A05-6BF8-0897-591178530D2A}"/>
              </a:ext>
            </a:extLst>
          </p:cNvPr>
          <p:cNvSpPr txBox="1"/>
          <p:nvPr/>
        </p:nvSpPr>
        <p:spPr>
          <a:xfrm>
            <a:off x="9817649" y="3190068"/>
            <a:ext cx="20103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Memorize:</a:t>
            </a:r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Beg</a:t>
            </a:r>
          </a:p>
          <a:p>
            <a:pPr algn="ctr"/>
            <a:r>
              <a:rPr lang="en-US"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+ Bot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= SOT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– Used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= End</a:t>
            </a:r>
          </a:p>
          <a:p>
            <a:pPr algn="ctr"/>
            <a:r>
              <a:rPr lang="en-US" sz="2800" b="1" dirty="0">
                <a:latin typeface="+mj-lt"/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3C1B4F-BA9C-8841-2F76-862952BC0243}"/>
              </a:ext>
            </a:extLst>
          </p:cNvPr>
          <p:cNvSpPr txBox="1"/>
          <p:nvPr/>
        </p:nvSpPr>
        <p:spPr>
          <a:xfrm>
            <a:off x="6254253" y="3514044"/>
            <a:ext cx="284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Solve for missing amt.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DDAB26-BF17-CD14-11A2-B22938DFE285}"/>
              </a:ext>
            </a:extLst>
          </p:cNvPr>
          <p:cNvSpPr txBox="1"/>
          <p:nvPr/>
        </p:nvSpPr>
        <p:spPr>
          <a:xfrm>
            <a:off x="6140901" y="5049553"/>
            <a:ext cx="3381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  16,125</a:t>
            </a:r>
          </a:p>
          <a:p>
            <a:r>
              <a:rPr lang="en-US" sz="2400" b="1" u="sng" dirty="0">
                <a:solidFill>
                  <a:srgbClr val="FF0000"/>
                </a:solidFill>
                <a:latin typeface="Trebuchet MS" panose="020B0603020202020204" pitchFamily="34" charset="0"/>
              </a:rPr>
              <a:t>  - 2,495</a:t>
            </a:r>
            <a:endParaRPr lang="en-US" sz="2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   13,760 = Sup. Exp</a:t>
            </a:r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EE7E3F2-8A3B-9C34-0BC4-DB9723B4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274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61" y="517890"/>
            <a:ext cx="8761413" cy="706964"/>
          </a:xfrm>
        </p:spPr>
        <p:txBody>
          <a:bodyPr/>
          <a:lstStyle/>
          <a:p>
            <a:pPr algn="ctr"/>
            <a:r>
              <a:rPr lang="en-US" sz="6000" b="1" dirty="0">
                <a:latin typeface="Trebuchet MS" panose="020B0603020202020204" pitchFamily="34" charset="0"/>
              </a:rPr>
              <a:t>Supplies Adjustment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EE7E3F2-8A3B-9C34-0BC4-DB9723B4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1752826" y="1198770"/>
            <a:ext cx="8686348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DR Supplies Expense 13,760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CR Supplies (Asset) 13,760</a:t>
            </a:r>
          </a:p>
        </p:txBody>
      </p:sp>
      <p:pic>
        <p:nvPicPr>
          <p:cNvPr id="19" name="Picture 18" descr="A table of balances&#10;&#10;Description automatically generated with medium confidence">
            <a:extLst>
              <a:ext uri="{FF2B5EF4-FFF2-40B4-BE49-F238E27FC236}">
                <a16:creationId xmlns:a16="http://schemas.microsoft.com/office/drawing/2014/main" id="{21302E13-1F3E-31AD-026D-B2C33BD36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953" y="2332590"/>
            <a:ext cx="9346019" cy="44389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8C921F6-8FF5-B7D2-0E4F-6722E40D916F}"/>
              </a:ext>
            </a:extLst>
          </p:cNvPr>
          <p:cNvSpPr txBox="1"/>
          <p:nvPr/>
        </p:nvSpPr>
        <p:spPr>
          <a:xfrm>
            <a:off x="4009828" y="3167390"/>
            <a:ext cx="232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SOT= 16,125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216C16-0873-D29F-375C-13C9DA4561B1}"/>
              </a:ext>
            </a:extLst>
          </p:cNvPr>
          <p:cNvSpPr txBox="1"/>
          <p:nvPr/>
        </p:nvSpPr>
        <p:spPr>
          <a:xfrm>
            <a:off x="7717239" y="6121032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13,760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43F7D530-25FB-E5BF-4A68-E683033B836C}"/>
              </a:ext>
            </a:extLst>
          </p:cNvPr>
          <p:cNvSpPr/>
          <p:nvPr/>
        </p:nvSpPr>
        <p:spPr>
          <a:xfrm>
            <a:off x="4009828" y="5013106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CD3BC8B-2682-8BBB-4671-5F3FAFFA2E05}"/>
              </a:ext>
            </a:extLst>
          </p:cNvPr>
          <p:cNvSpPr/>
          <p:nvPr/>
        </p:nvSpPr>
        <p:spPr>
          <a:xfrm>
            <a:off x="4204760" y="5835355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7AAE9C1-E6D0-5209-9D1B-0C72270440BB}"/>
              </a:ext>
            </a:extLst>
          </p:cNvPr>
          <p:cNvSpPr/>
          <p:nvPr/>
        </p:nvSpPr>
        <p:spPr>
          <a:xfrm>
            <a:off x="4123234" y="6253578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BF70AA-36BF-3483-5C7F-95B13FE804A3}"/>
              </a:ext>
            </a:extLst>
          </p:cNvPr>
          <p:cNvSpPr txBox="1"/>
          <p:nvPr/>
        </p:nvSpPr>
        <p:spPr>
          <a:xfrm>
            <a:off x="9016409" y="3149718"/>
            <a:ext cx="1626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13,760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DABD39-41C8-5576-A671-A93D6A6662F6}"/>
              </a:ext>
            </a:extLst>
          </p:cNvPr>
          <p:cNvSpPr txBox="1"/>
          <p:nvPr/>
        </p:nvSpPr>
        <p:spPr>
          <a:xfrm>
            <a:off x="16984" y="4948404"/>
            <a:ext cx="142340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NOTE: Zero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Balances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B4 Adj.</a:t>
            </a:r>
          </a:p>
        </p:txBody>
      </p:sp>
    </p:spTree>
    <p:extLst>
      <p:ext uri="{BB962C8B-B14F-4D97-AF65-F5344CB8AC3E}">
        <p14:creationId xmlns:p14="http://schemas.microsoft.com/office/powerpoint/2010/main" val="391319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2052536" y="2240222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cs typeface="Arial" panose="020B0604020202020204" pitchFamily="34" charset="0"/>
              </a:rPr>
              <a:t>Prepaid Insurance - 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FC32C-753E-30F6-EB75-8432DC696A51}"/>
              </a:ext>
            </a:extLst>
          </p:cNvPr>
          <p:cNvGrpSpPr/>
          <p:nvPr/>
        </p:nvGrpSpPr>
        <p:grpSpPr>
          <a:xfrm>
            <a:off x="1200851" y="3178760"/>
            <a:ext cx="7398192" cy="3563147"/>
            <a:chOff x="3209420" y="3165953"/>
            <a:chExt cx="5659009" cy="356314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DE6D5E2-AF07-CA20-84C1-1A3108A7C2A0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20" y="3165953"/>
              <a:ext cx="5659009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18F49C-1452-C20A-7F33-15754C3966EE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85" y="3165953"/>
              <a:ext cx="0" cy="3563147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371EE4-6ED1-8B92-798F-7243E9DAD9EC}"/>
              </a:ext>
            </a:extLst>
          </p:cNvPr>
          <p:cNvSpPr txBox="1"/>
          <p:nvPr/>
        </p:nvSpPr>
        <p:spPr>
          <a:xfrm>
            <a:off x="4229307" y="3152837"/>
            <a:ext cx="1376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B+       —         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D0DED-B185-50E6-DE3D-B05CB52E4915}"/>
              </a:ext>
            </a:extLst>
          </p:cNvPr>
          <p:cNvSpPr txBox="1"/>
          <p:nvPr/>
        </p:nvSpPr>
        <p:spPr>
          <a:xfrm>
            <a:off x="972566" y="3595520"/>
            <a:ext cx="380577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Beg. PPI             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555</a:t>
            </a:r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   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+ Bought          </a:t>
            </a:r>
            <a:r>
              <a:rPr lang="en-US" sz="2800" b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2,460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= PPI On TB      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3,015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  (POT)  </a:t>
            </a:r>
          </a:p>
          <a:p>
            <a:endParaRPr lang="en-US" sz="2800" b="1" dirty="0">
              <a:solidFill>
                <a:schemeClr val="tx2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=   End PPI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         615</a:t>
            </a:r>
          </a:p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                         </a:t>
            </a:r>
            <a:r>
              <a:rPr lang="en-US" sz="2800" b="1" dirty="0">
                <a:solidFill>
                  <a:srgbClr val="FF0000"/>
                </a:solidFill>
              </a:rPr>
              <a:t>====</a:t>
            </a:r>
            <a:endParaRPr 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8B95A-1475-1D4D-22EB-90499EFFE3E1}"/>
              </a:ext>
            </a:extLst>
          </p:cNvPr>
          <p:cNvSpPr txBox="1"/>
          <p:nvPr/>
        </p:nvSpPr>
        <p:spPr>
          <a:xfrm>
            <a:off x="5226031" y="3946425"/>
            <a:ext cx="3301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- Insurance Used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         (Ins. Exp.)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99C630-4A05-6BF8-0897-591178530D2A}"/>
              </a:ext>
            </a:extLst>
          </p:cNvPr>
          <p:cNvSpPr txBox="1"/>
          <p:nvPr/>
        </p:nvSpPr>
        <p:spPr>
          <a:xfrm>
            <a:off x="9415909" y="3247872"/>
            <a:ext cx="227085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Memorize: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B-PPI</a:t>
            </a:r>
          </a:p>
          <a:p>
            <a:pPr algn="ctr"/>
            <a:r>
              <a:rPr lang="en-US"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+ Bot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= POT 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– Used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=   E-PPI</a:t>
            </a:r>
          </a:p>
          <a:p>
            <a:pPr algn="r"/>
            <a:r>
              <a:rPr lang="en-US" sz="2800" b="1" dirty="0">
                <a:latin typeface="+mj-lt"/>
              </a:rPr>
              <a:t>  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1040F80-13F8-9A4F-64DE-1A9A9284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A880CD-13D7-D2AB-8685-47F3DFA2002C}"/>
              </a:ext>
            </a:extLst>
          </p:cNvPr>
          <p:cNvSpPr txBox="1"/>
          <p:nvPr/>
        </p:nvSpPr>
        <p:spPr>
          <a:xfrm>
            <a:off x="5847906" y="3621505"/>
            <a:ext cx="284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Solve for missing amt.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632C4F-AB98-E0B3-AE8C-3396F0E3CF75}"/>
              </a:ext>
            </a:extLst>
          </p:cNvPr>
          <p:cNvSpPr txBox="1"/>
          <p:nvPr/>
        </p:nvSpPr>
        <p:spPr>
          <a:xfrm>
            <a:off x="5319642" y="4858440"/>
            <a:ext cx="37924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   3,015</a:t>
            </a:r>
          </a:p>
          <a:p>
            <a:r>
              <a:rPr lang="en-US" sz="2800" b="1" u="sng" dirty="0">
                <a:solidFill>
                  <a:srgbClr val="FF0000"/>
                </a:solidFill>
                <a:latin typeface="Trebuchet MS" panose="020B0603020202020204" pitchFamily="34" charset="0"/>
              </a:rPr>
              <a:t>  -   615</a:t>
            </a:r>
            <a:endParaRPr lang="en-US" sz="28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    2,400 = Ins. Exp</a:t>
            </a:r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CCB33417-8D24-4BC0-3A8B-DDF46E6A2B8B}"/>
              </a:ext>
            </a:extLst>
          </p:cNvPr>
          <p:cNvSpPr txBox="1">
            <a:spLocks/>
          </p:cNvSpPr>
          <p:nvPr/>
        </p:nvSpPr>
        <p:spPr bwMode="gray">
          <a:xfrm>
            <a:off x="814456" y="626820"/>
            <a:ext cx="10087673" cy="1450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000" b="1" dirty="0">
                <a:latin typeface="Trebuchet MS" panose="020B0603020202020204" pitchFamily="34" charset="0"/>
              </a:rPr>
              <a:t>Use the </a:t>
            </a:r>
            <a:r>
              <a:rPr lang="en-US" sz="5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insurance  formula</a:t>
            </a:r>
            <a:r>
              <a:rPr lang="en-US" sz="5000" b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sz="5000" b="1" dirty="0">
                <a:latin typeface="Trebuchet MS" panose="020B0603020202020204" pitchFamily="34" charset="0"/>
              </a:rPr>
              <a:t>to calculate the missing amount</a:t>
            </a:r>
          </a:p>
        </p:txBody>
      </p:sp>
    </p:spTree>
    <p:extLst>
      <p:ext uri="{BB962C8B-B14F-4D97-AF65-F5344CB8AC3E}">
        <p14:creationId xmlns:p14="http://schemas.microsoft.com/office/powerpoint/2010/main" val="325966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61" y="517890"/>
            <a:ext cx="8761413" cy="706964"/>
          </a:xfrm>
        </p:spPr>
        <p:txBody>
          <a:bodyPr/>
          <a:lstStyle/>
          <a:p>
            <a:pPr algn="ctr"/>
            <a:r>
              <a:rPr lang="en-US" sz="6000" b="1" dirty="0">
                <a:latin typeface="Trebuchet MS" panose="020B0603020202020204" pitchFamily="34" charset="0"/>
              </a:rPr>
              <a:t>Insurance Adjustment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EE7E3F2-8A3B-9C34-0BC4-DB9723B4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1484788" y="1136657"/>
            <a:ext cx="8686348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DR Insurance Expense 2,400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CR Prepaid Ins (Asset) 2,400</a:t>
            </a:r>
          </a:p>
        </p:txBody>
      </p:sp>
      <p:pic>
        <p:nvPicPr>
          <p:cNvPr id="19" name="Picture 18" descr="A table of balances&#10;&#10;Description automatically generated with medium confidence">
            <a:extLst>
              <a:ext uri="{FF2B5EF4-FFF2-40B4-BE49-F238E27FC236}">
                <a16:creationId xmlns:a16="http://schemas.microsoft.com/office/drawing/2014/main" id="{21302E13-1F3E-31AD-026D-B2C33BD36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953" y="2332590"/>
            <a:ext cx="9346019" cy="44389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8C921F6-8FF5-B7D2-0E4F-6722E40D916F}"/>
              </a:ext>
            </a:extLst>
          </p:cNvPr>
          <p:cNvSpPr txBox="1"/>
          <p:nvPr/>
        </p:nvSpPr>
        <p:spPr>
          <a:xfrm>
            <a:off x="4010279" y="3596170"/>
            <a:ext cx="243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POT=  3,015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216C16-0873-D29F-375C-13C9DA4561B1}"/>
              </a:ext>
            </a:extLst>
          </p:cNvPr>
          <p:cNvSpPr txBox="1"/>
          <p:nvPr/>
        </p:nvSpPr>
        <p:spPr>
          <a:xfrm>
            <a:off x="7791664" y="5643508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 2,400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43F7D530-25FB-E5BF-4A68-E683033B836C}"/>
              </a:ext>
            </a:extLst>
          </p:cNvPr>
          <p:cNvSpPr/>
          <p:nvPr/>
        </p:nvSpPr>
        <p:spPr>
          <a:xfrm>
            <a:off x="4009828" y="5013106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CD3BC8B-2682-8BBB-4671-5F3FAFFA2E05}"/>
              </a:ext>
            </a:extLst>
          </p:cNvPr>
          <p:cNvSpPr/>
          <p:nvPr/>
        </p:nvSpPr>
        <p:spPr>
          <a:xfrm>
            <a:off x="4204760" y="5835355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7AAE9C1-E6D0-5209-9D1B-0C72270440BB}"/>
              </a:ext>
            </a:extLst>
          </p:cNvPr>
          <p:cNvSpPr/>
          <p:nvPr/>
        </p:nvSpPr>
        <p:spPr>
          <a:xfrm>
            <a:off x="4123234" y="6253578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BF70AA-36BF-3483-5C7F-95B13FE804A3}"/>
              </a:ext>
            </a:extLst>
          </p:cNvPr>
          <p:cNvSpPr txBox="1"/>
          <p:nvPr/>
        </p:nvSpPr>
        <p:spPr>
          <a:xfrm>
            <a:off x="9037674" y="3596170"/>
            <a:ext cx="1626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 2,400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4458B-1883-6858-DF71-321ED7CF2E96}"/>
              </a:ext>
            </a:extLst>
          </p:cNvPr>
          <p:cNvSpPr txBox="1"/>
          <p:nvPr/>
        </p:nvSpPr>
        <p:spPr>
          <a:xfrm>
            <a:off x="7710147" y="6137649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13,760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C2784-423C-0AB7-D7F0-5951DA108E00}"/>
              </a:ext>
            </a:extLst>
          </p:cNvPr>
          <p:cNvSpPr txBox="1"/>
          <p:nvPr/>
        </p:nvSpPr>
        <p:spPr>
          <a:xfrm>
            <a:off x="8975423" y="3171155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13,760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3F1CE9-4030-73BC-0850-F5746E0C62AD}"/>
              </a:ext>
            </a:extLst>
          </p:cNvPr>
          <p:cNvSpPr txBox="1"/>
          <p:nvPr/>
        </p:nvSpPr>
        <p:spPr>
          <a:xfrm>
            <a:off x="4933507" y="3167390"/>
            <a:ext cx="1403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16,125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809645-C53A-F2E7-FAA6-B40750249F70}"/>
              </a:ext>
            </a:extLst>
          </p:cNvPr>
          <p:cNvSpPr txBox="1"/>
          <p:nvPr/>
        </p:nvSpPr>
        <p:spPr>
          <a:xfrm>
            <a:off x="27617" y="4948404"/>
            <a:ext cx="142340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NOTE: Zero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Balances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B4 Adj.</a:t>
            </a:r>
          </a:p>
        </p:txBody>
      </p:sp>
    </p:spTree>
    <p:extLst>
      <p:ext uri="{BB962C8B-B14F-4D97-AF65-F5344CB8AC3E}">
        <p14:creationId xmlns:p14="http://schemas.microsoft.com/office/powerpoint/2010/main" val="135139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788" y="595423"/>
            <a:ext cx="10959049" cy="1744583"/>
          </a:xfrm>
        </p:spPr>
        <p:txBody>
          <a:bodyPr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Why adjust accounts?</a:t>
            </a:r>
            <a:endParaRPr lang="en-US" sz="5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637953" y="2240222"/>
            <a:ext cx="10959049" cy="408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Not all the supplies get used by year end.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Not all the insurance expires by year end.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Not all the merchandise bought gets sold.</a:t>
            </a:r>
            <a:endParaRPr lang="en-US" sz="4000" b="1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1040F80-13F8-9A4F-64DE-1A9A9284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2810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02DA5D-4D01-6332-EF28-A2718334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64" y="-95693"/>
            <a:ext cx="4401879" cy="6826102"/>
          </a:xfrm>
        </p:spPr>
        <p:txBody>
          <a:bodyPr/>
          <a:lstStyle/>
          <a:p>
            <a:pPr algn="ctr"/>
            <a:r>
              <a:rPr lang="en-US" sz="3700" dirty="0">
                <a:solidFill>
                  <a:schemeClr val="bg1"/>
                </a:solidFill>
                <a:latin typeface="Trebuchet MS" panose="020B0603020202020204" pitchFamily="34" charset="0"/>
              </a:rPr>
              <a:t>When supplies &amp; insurance are bought, they’re recorded in</a:t>
            </a:r>
            <a:br>
              <a:rPr lang="en-US" sz="37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7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ASSET</a:t>
            </a:r>
            <a:r>
              <a:rPr lang="en-US" sz="3700" b="1" dirty="0">
                <a:solidFill>
                  <a:schemeClr val="bg1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</a:t>
            </a:r>
            <a:r>
              <a:rPr lang="en-US" sz="37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ACCOUNTS</a:t>
            </a:r>
            <a:r>
              <a:rPr lang="en-US" sz="3700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  <a:t>(because they’re not an expense until used)</a:t>
            </a:r>
            <a:b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700" dirty="0">
                <a:solidFill>
                  <a:schemeClr val="bg1"/>
                </a:solidFill>
                <a:latin typeface="Trebuchet MS" panose="020B0603020202020204" pitchFamily="34" charset="0"/>
              </a:rPr>
              <a:t>and adjusted to</a:t>
            </a:r>
            <a:br>
              <a:rPr lang="en-US" sz="37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700" dirty="0">
                <a:solidFill>
                  <a:schemeClr val="bg1"/>
                </a:solidFill>
                <a:latin typeface="Trebuchet MS" panose="020B0603020202020204" pitchFamily="34" charset="0"/>
              </a:rPr>
              <a:t>temporary</a:t>
            </a:r>
            <a:br>
              <a:rPr lang="en-US" sz="37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600" b="1" spc="-5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EXPENSE ACCOUNTS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6CBFD-40F6-2D1A-4623-15623C74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pic>
        <p:nvPicPr>
          <p:cNvPr id="7" name="Picture 6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DA3C9865-9095-6BE7-A026-4E7D3F30A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297" y="295729"/>
            <a:ext cx="4775477" cy="6285370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F7BA8BDA-89D6-5EE5-FC70-03FBFC3FF515}"/>
              </a:ext>
            </a:extLst>
          </p:cNvPr>
          <p:cNvSpPr txBox="1">
            <a:spLocks/>
          </p:cNvSpPr>
          <p:nvPr/>
        </p:nvSpPr>
        <p:spPr bwMode="gray">
          <a:xfrm>
            <a:off x="7225843" y="-26126"/>
            <a:ext cx="4412511" cy="6686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  <a:t>However, when merchandise is bought during the year, it is recorded in the temporary account </a:t>
            </a: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PURCHASES</a:t>
            </a:r>
          </a:p>
          <a:p>
            <a:pPr algn="ctr"/>
            <a: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  <a:t>and adjusted to the </a:t>
            </a: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ASSET ACCOUNT</a:t>
            </a:r>
          </a:p>
          <a:p>
            <a:pPr algn="ctr"/>
            <a: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  <a:t>called </a:t>
            </a:r>
            <a:endParaRPr lang="en-US" sz="35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algn="ctr"/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MERCH. INVENTORY</a:t>
            </a:r>
          </a:p>
        </p:txBody>
      </p:sp>
      <p:pic>
        <p:nvPicPr>
          <p:cNvPr id="12" name="Picture 11" descr="A stick figure with a yellow speech bubble&#10;&#10;Description automatically generated">
            <a:extLst>
              <a:ext uri="{FF2B5EF4-FFF2-40B4-BE49-F238E27FC236}">
                <a16:creationId xmlns:a16="http://schemas.microsoft.com/office/drawing/2014/main" id="{FE44C566-F0D0-9161-2720-9BF3D5E4E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712" y="769452"/>
            <a:ext cx="2169711" cy="291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6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788" y="595423"/>
            <a:ext cx="10959049" cy="1744583"/>
          </a:xfrm>
        </p:spPr>
        <p:txBody>
          <a:bodyPr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Even more confusing…</a:t>
            </a:r>
            <a:endParaRPr lang="en-US" sz="5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637953" y="2240222"/>
            <a:ext cx="10959049" cy="408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The temporary account called 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PURCHASES is not adjusted…</a:t>
            </a:r>
          </a:p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Instead, the difference in beginning and ending merchandise inventory is adjusted to another temporary account called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INCOME SUMMARY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1040F80-13F8-9A4F-64DE-1A9A9284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93587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788" y="595423"/>
            <a:ext cx="10959049" cy="1744583"/>
          </a:xfrm>
        </p:spPr>
        <p:txBody>
          <a:bodyPr/>
          <a:lstStyle/>
          <a:p>
            <a:pPr algn="ctr"/>
            <a:r>
              <a:rPr lang="en-US" sz="5200" b="1" dirty="0">
                <a:latin typeface="Trebuchet MS" panose="020B0603020202020204" pitchFamily="34" charset="0"/>
              </a:rPr>
              <a:t>Adjusting Merchandise Inventory</a:t>
            </a:r>
            <a:br>
              <a:rPr lang="en-US" sz="5200" b="1" dirty="0">
                <a:latin typeface="Trebuchet MS" panose="020B0603020202020204" pitchFamily="34" charset="0"/>
              </a:rPr>
            </a:br>
            <a:r>
              <a:rPr lang="en-US" sz="3500" b="1" dirty="0">
                <a:latin typeface="Trebuchet MS" panose="020B0603020202020204" pitchFamily="34" charset="0"/>
              </a:rPr>
              <a:t>(two possibilities)</a:t>
            </a:r>
            <a:endParaRPr lang="en-US" sz="5200" b="1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2562447" y="2309281"/>
            <a:ext cx="8683883" cy="2221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If Ending MI is HIGHER than Beg. MI </a:t>
            </a:r>
          </a:p>
          <a:p>
            <a:pPr algn="ctr"/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DR Mer. Inventory</a:t>
            </a: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(to increase it)</a:t>
            </a:r>
            <a:endParaRPr lang="en-US" sz="2500" b="1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</a:t>
            </a: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CR Income Summary</a:t>
            </a:r>
            <a:endParaRPr lang="en-US" sz="40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1040F80-13F8-9A4F-64DE-1A9A9284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ED1682-62B4-F6E4-E92A-9D7D8DC2EE4B}"/>
              </a:ext>
            </a:extLst>
          </p:cNvPr>
          <p:cNvSpPr txBox="1"/>
          <p:nvPr/>
        </p:nvSpPr>
        <p:spPr>
          <a:xfrm>
            <a:off x="1403496" y="4715868"/>
            <a:ext cx="1066445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If Ending MI is LOWER than Beg. MI </a:t>
            </a:r>
          </a:p>
          <a:p>
            <a:pPr algn="ctr"/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DR Income Summary</a:t>
            </a: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CR Mer. Inventory</a:t>
            </a:r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(to decrease it)</a:t>
            </a:r>
            <a:endParaRPr lang="en-US" sz="2500" b="1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0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DEA381-E6C3-48F0-9913-AE9EE5950F95}"/>
              </a:ext>
            </a:extLst>
          </p:cNvPr>
          <p:cNvSpPr txBox="1"/>
          <p:nvPr/>
        </p:nvSpPr>
        <p:spPr>
          <a:xfrm>
            <a:off x="124047" y="3644542"/>
            <a:ext cx="2682948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</a:rPr>
              <a:t>Just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Trebuchet MS" panose="020B0603020202020204" pitchFamily="34" charset="0"/>
              </a:rPr>
              <a:t>Remember!</a:t>
            </a:r>
          </a:p>
        </p:txBody>
      </p:sp>
    </p:spTree>
    <p:extLst>
      <p:ext uri="{BB962C8B-B14F-4D97-AF65-F5344CB8AC3E}">
        <p14:creationId xmlns:p14="http://schemas.microsoft.com/office/powerpoint/2010/main" val="366231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table with text on it&#10;&#10;Description automatically generated">
            <a:extLst>
              <a:ext uri="{FF2B5EF4-FFF2-40B4-BE49-F238E27FC236}">
                <a16:creationId xmlns:a16="http://schemas.microsoft.com/office/drawing/2014/main" id="{796D1BB1-ACD6-9D27-C9C9-6C097CD2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61" y="2372196"/>
            <a:ext cx="9253649" cy="437947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61" y="517890"/>
            <a:ext cx="8761413" cy="706964"/>
          </a:xfrm>
        </p:spPr>
        <p:txBody>
          <a:bodyPr/>
          <a:lstStyle/>
          <a:p>
            <a:pPr algn="ctr"/>
            <a:r>
              <a:rPr lang="en-US" sz="6000" b="1" dirty="0">
                <a:latin typeface="Trebuchet MS" panose="020B0603020202020204" pitchFamily="34" charset="0"/>
              </a:rPr>
              <a:t>Merch. Inventory  Adj.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EE7E3F2-8A3B-9C34-0BC4-DB9723B4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9BE205-9C2B-10DE-07E9-F4A72C495F5E}"/>
              </a:ext>
            </a:extLst>
          </p:cNvPr>
          <p:cNvSpPr txBox="1">
            <a:spLocks/>
          </p:cNvSpPr>
          <p:nvPr/>
        </p:nvSpPr>
        <p:spPr bwMode="gray">
          <a:xfrm>
            <a:off x="1516913" y="1125908"/>
            <a:ext cx="8686348" cy="11374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Beg. Inv. = 41,200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End. Inv. =  39,940 (dec. by 1,260)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C921F6-8FF5-B7D2-0E4F-6722E40D916F}"/>
              </a:ext>
            </a:extLst>
          </p:cNvPr>
          <p:cNvSpPr txBox="1"/>
          <p:nvPr/>
        </p:nvSpPr>
        <p:spPr>
          <a:xfrm>
            <a:off x="4010279" y="3596170"/>
            <a:ext cx="243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POT= 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3,015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216C16-0873-D29F-375C-13C9DA4561B1}"/>
              </a:ext>
            </a:extLst>
          </p:cNvPr>
          <p:cNvSpPr txBox="1"/>
          <p:nvPr/>
        </p:nvSpPr>
        <p:spPr>
          <a:xfrm>
            <a:off x="7791664" y="5643508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2,400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43F7D530-25FB-E5BF-4A68-E683033B836C}"/>
              </a:ext>
            </a:extLst>
          </p:cNvPr>
          <p:cNvSpPr/>
          <p:nvPr/>
        </p:nvSpPr>
        <p:spPr>
          <a:xfrm>
            <a:off x="4009828" y="5013106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CD3BC8B-2682-8BBB-4671-5F3FAFFA2E05}"/>
              </a:ext>
            </a:extLst>
          </p:cNvPr>
          <p:cNvSpPr/>
          <p:nvPr/>
        </p:nvSpPr>
        <p:spPr>
          <a:xfrm>
            <a:off x="4204760" y="5835355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7AAE9C1-E6D0-5209-9D1B-0C72270440BB}"/>
              </a:ext>
            </a:extLst>
          </p:cNvPr>
          <p:cNvSpPr/>
          <p:nvPr/>
        </p:nvSpPr>
        <p:spPr>
          <a:xfrm>
            <a:off x="4123234" y="6253578"/>
            <a:ext cx="923679" cy="2658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BF70AA-36BF-3483-5C7F-95B13FE804A3}"/>
              </a:ext>
            </a:extLst>
          </p:cNvPr>
          <p:cNvSpPr txBox="1"/>
          <p:nvPr/>
        </p:nvSpPr>
        <p:spPr>
          <a:xfrm>
            <a:off x="9037674" y="3596170"/>
            <a:ext cx="1626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2,400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4458B-1883-6858-DF71-321ED7CF2E96}"/>
              </a:ext>
            </a:extLst>
          </p:cNvPr>
          <p:cNvSpPr txBox="1"/>
          <p:nvPr/>
        </p:nvSpPr>
        <p:spPr>
          <a:xfrm>
            <a:off x="7710147" y="6137649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13,760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C2784-423C-0AB7-D7F0-5951DA108E00}"/>
              </a:ext>
            </a:extLst>
          </p:cNvPr>
          <p:cNvSpPr txBox="1"/>
          <p:nvPr/>
        </p:nvSpPr>
        <p:spPr>
          <a:xfrm>
            <a:off x="8975423" y="3171155"/>
            <a:ext cx="151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13,760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2C8B2-C9D6-2B3D-5F41-68F2EC83DBBF}"/>
              </a:ext>
            </a:extLst>
          </p:cNvPr>
          <p:cNvSpPr txBox="1"/>
          <p:nvPr/>
        </p:nvSpPr>
        <p:spPr>
          <a:xfrm>
            <a:off x="4009828" y="3167390"/>
            <a:ext cx="232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SOT=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16,125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423AA8-2AB3-593A-7A71-DC26103B0924}"/>
              </a:ext>
            </a:extLst>
          </p:cNvPr>
          <p:cNvSpPr txBox="1">
            <a:spLocks/>
          </p:cNvSpPr>
          <p:nvPr/>
        </p:nvSpPr>
        <p:spPr bwMode="gray">
          <a:xfrm>
            <a:off x="4155133" y="4183002"/>
            <a:ext cx="2231490" cy="358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BI = 41,200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987B305-475B-9E42-0F45-4E2D0374EDD7}"/>
              </a:ext>
            </a:extLst>
          </p:cNvPr>
          <p:cNvSpPr txBox="1">
            <a:spLocks/>
          </p:cNvSpPr>
          <p:nvPr/>
        </p:nvSpPr>
        <p:spPr bwMode="gray">
          <a:xfrm>
            <a:off x="8904540" y="414182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1,260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9AFD6A-1126-8BEB-C29D-DA1E19977BD3}"/>
              </a:ext>
            </a:extLst>
          </p:cNvPr>
          <p:cNvSpPr txBox="1">
            <a:spLocks/>
          </p:cNvSpPr>
          <p:nvPr/>
        </p:nvSpPr>
        <p:spPr bwMode="gray">
          <a:xfrm>
            <a:off x="7664069" y="4942827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1,260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6BC73E-BB2C-9B18-3746-0174F8A4AD69}"/>
              </a:ext>
            </a:extLst>
          </p:cNvPr>
          <p:cNvSpPr txBox="1"/>
          <p:nvPr/>
        </p:nvSpPr>
        <p:spPr>
          <a:xfrm>
            <a:off x="16984" y="4948404"/>
            <a:ext cx="142340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NOTE: Zero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Balances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B4 Adj.</a:t>
            </a:r>
          </a:p>
        </p:txBody>
      </p:sp>
    </p:spTree>
    <p:extLst>
      <p:ext uri="{BB962C8B-B14F-4D97-AF65-F5344CB8AC3E}">
        <p14:creationId xmlns:p14="http://schemas.microsoft.com/office/powerpoint/2010/main" val="188740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22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469" y="1078162"/>
            <a:ext cx="3450451" cy="48584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Important:</a:t>
            </a:r>
            <a:br>
              <a:rPr lang="en-US" sz="4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Each adjustment affects a permanent account and a temporary account.</a:t>
            </a:r>
            <a:endParaRPr lang="en-US" sz="4000" b="1" spc="2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5C21CD-A032-9D17-3CFB-CA838A193077}"/>
              </a:ext>
            </a:extLst>
          </p:cNvPr>
          <p:cNvSpPr txBox="1"/>
          <p:nvPr/>
        </p:nvSpPr>
        <p:spPr>
          <a:xfrm>
            <a:off x="5241851" y="462609"/>
            <a:ext cx="51662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So THREE partnerships: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A52476-3AF6-7CFC-05A2-1715C54D5757}"/>
              </a:ext>
            </a:extLst>
          </p:cNvPr>
          <p:cNvSpPr txBox="1"/>
          <p:nvPr/>
        </p:nvSpPr>
        <p:spPr>
          <a:xfrm>
            <a:off x="5014637" y="1221609"/>
            <a:ext cx="5166280" cy="16619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Prepaid </a:t>
            </a:r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INSURANCE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 partners with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INSURANCE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 Expense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780A13-5662-9295-96BB-FAD5B47244EA}"/>
              </a:ext>
            </a:extLst>
          </p:cNvPr>
          <p:cNvSpPr txBox="1"/>
          <p:nvPr/>
        </p:nvSpPr>
        <p:spPr>
          <a:xfrm>
            <a:off x="5787207" y="3027049"/>
            <a:ext cx="5166280" cy="16619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SUPPLIES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</a:p>
          <a:p>
            <a:pPr algn="ctr"/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partners with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SUPPLIES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 Expense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9976FA-4DD7-8E03-55FA-818C1F3F37E1}"/>
              </a:ext>
            </a:extLst>
          </p:cNvPr>
          <p:cNvSpPr txBox="1"/>
          <p:nvPr/>
        </p:nvSpPr>
        <p:spPr>
          <a:xfrm>
            <a:off x="6525729" y="4836125"/>
            <a:ext cx="5166281" cy="16619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Merch. </a:t>
            </a:r>
            <a:r>
              <a:rPr lang="en-US" sz="34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IN</a:t>
            </a:r>
            <a:r>
              <a:rPr lang="en-US" sz="34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ventory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</a:p>
          <a:p>
            <a:pPr algn="ctr"/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partners with</a:t>
            </a:r>
          </a:p>
          <a:p>
            <a:pPr algn="ctr"/>
            <a:r>
              <a:rPr lang="en-US" sz="34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IN</a:t>
            </a:r>
            <a:r>
              <a:rPr lang="en-US" sz="34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come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 Summary</a:t>
            </a:r>
          </a:p>
        </p:txBody>
      </p:sp>
    </p:spTree>
    <p:extLst>
      <p:ext uri="{BB962C8B-B14F-4D97-AF65-F5344CB8AC3E}">
        <p14:creationId xmlns:p14="http://schemas.microsoft.com/office/powerpoint/2010/main" val="397845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788" y="595423"/>
            <a:ext cx="10959049" cy="1744583"/>
          </a:xfrm>
        </p:spPr>
        <p:txBody>
          <a:bodyPr/>
          <a:lstStyle/>
          <a:p>
            <a:pPr algn="ctr"/>
            <a:r>
              <a:rPr lang="en-US" sz="5200" b="1" dirty="0">
                <a:latin typeface="Trebuchet MS" panose="020B0603020202020204" pitchFamily="34" charset="0"/>
              </a:rPr>
              <a:t>Adjusted Worksheet </a:t>
            </a:r>
            <a:br>
              <a:rPr lang="en-US" sz="5200" b="1" dirty="0">
                <a:latin typeface="Trebuchet MS" panose="020B0603020202020204" pitchFamily="34" charset="0"/>
              </a:rPr>
            </a:br>
            <a:r>
              <a:rPr lang="en-US" sz="3500" b="1" dirty="0">
                <a:latin typeface="Trebuchet MS" panose="020B0603020202020204" pitchFamily="34" charset="0"/>
              </a:rPr>
              <a:t>(accounts affected by adjustments)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1040F80-13F8-9A4F-64DE-1A9A9284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7876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23</a:t>
            </a:fld>
            <a:endParaRPr lang="en-US" noProof="0" dirty="0"/>
          </a:p>
        </p:txBody>
      </p:sp>
      <p:pic>
        <p:nvPicPr>
          <p:cNvPr id="6" name="Picture 5" descr="A blank spreadsheet with text&#10;&#10;Description automatically generated">
            <a:extLst>
              <a:ext uri="{FF2B5EF4-FFF2-40B4-BE49-F238E27FC236}">
                <a16:creationId xmlns:a16="http://schemas.microsoft.com/office/drawing/2014/main" id="{68F891ED-AF30-F198-ECFF-1D4A562960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92" y="2737441"/>
            <a:ext cx="11905911" cy="326779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B7AD541-CA4E-615A-A4B0-B3DDB057ABB4}"/>
              </a:ext>
            </a:extLst>
          </p:cNvPr>
          <p:cNvSpPr txBox="1">
            <a:spLocks/>
          </p:cNvSpPr>
          <p:nvPr/>
        </p:nvSpPr>
        <p:spPr bwMode="gray">
          <a:xfrm>
            <a:off x="6003642" y="4185155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1,260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9F57C70-4E2C-58DC-B8DF-613B45A41B9F}"/>
              </a:ext>
            </a:extLst>
          </p:cNvPr>
          <p:cNvSpPr txBox="1">
            <a:spLocks/>
          </p:cNvSpPr>
          <p:nvPr/>
        </p:nvSpPr>
        <p:spPr bwMode="gray">
          <a:xfrm>
            <a:off x="2764253" y="347631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16,125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372B1F9-14A0-BC1B-E13A-73E27FF92A9D}"/>
              </a:ext>
            </a:extLst>
          </p:cNvPr>
          <p:cNvSpPr txBox="1">
            <a:spLocks/>
          </p:cNvSpPr>
          <p:nvPr/>
        </p:nvSpPr>
        <p:spPr bwMode="gray">
          <a:xfrm>
            <a:off x="5950477" y="347631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2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13,760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C5115EB-D451-01DB-CB28-9D0E5EE4AD19}"/>
              </a:ext>
            </a:extLst>
          </p:cNvPr>
          <p:cNvSpPr txBox="1">
            <a:spLocks/>
          </p:cNvSpPr>
          <p:nvPr/>
        </p:nvSpPr>
        <p:spPr bwMode="gray">
          <a:xfrm>
            <a:off x="4954563" y="4733866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1,260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9B08970-39BD-4269-5243-A293BB8E3721}"/>
              </a:ext>
            </a:extLst>
          </p:cNvPr>
          <p:cNvSpPr txBox="1">
            <a:spLocks/>
          </p:cNvSpPr>
          <p:nvPr/>
        </p:nvSpPr>
        <p:spPr bwMode="gray">
          <a:xfrm>
            <a:off x="7008519" y="4712600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1,260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23BC8D6-E4A2-D46C-642F-3076B35D7662}"/>
              </a:ext>
            </a:extLst>
          </p:cNvPr>
          <p:cNvSpPr txBox="1">
            <a:spLocks/>
          </p:cNvSpPr>
          <p:nvPr/>
        </p:nvSpPr>
        <p:spPr bwMode="gray">
          <a:xfrm>
            <a:off x="9501710" y="347631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2,495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64FC52B-4622-4C45-CB59-C5353D7B3F77}"/>
              </a:ext>
            </a:extLst>
          </p:cNvPr>
          <p:cNvSpPr txBox="1">
            <a:spLocks/>
          </p:cNvSpPr>
          <p:nvPr/>
        </p:nvSpPr>
        <p:spPr bwMode="gray">
          <a:xfrm>
            <a:off x="6001875" y="3830735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2,400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0D8BF96-B3CB-F399-67FD-988A7A584918}"/>
              </a:ext>
            </a:extLst>
          </p:cNvPr>
          <p:cNvSpPr txBox="1">
            <a:spLocks/>
          </p:cNvSpPr>
          <p:nvPr/>
        </p:nvSpPr>
        <p:spPr bwMode="gray">
          <a:xfrm>
            <a:off x="2840451" y="382058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3,015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B20C777-12DB-7020-7FCA-C82B0A647BA9}"/>
              </a:ext>
            </a:extLst>
          </p:cNvPr>
          <p:cNvSpPr txBox="1">
            <a:spLocks/>
          </p:cNvSpPr>
          <p:nvPr/>
        </p:nvSpPr>
        <p:spPr bwMode="gray">
          <a:xfrm>
            <a:off x="9526514" y="384137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615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B9BC0E1-43D7-04BC-BCEF-958E94A02CC2}"/>
              </a:ext>
            </a:extLst>
          </p:cNvPr>
          <p:cNvSpPr txBox="1">
            <a:spLocks/>
          </p:cNvSpPr>
          <p:nvPr/>
        </p:nvSpPr>
        <p:spPr bwMode="gray">
          <a:xfrm>
            <a:off x="2767791" y="420288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41,200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45EFD00-C7DF-1865-1A37-21DE5CA4564B}"/>
              </a:ext>
            </a:extLst>
          </p:cNvPr>
          <p:cNvSpPr txBox="1">
            <a:spLocks/>
          </p:cNvSpPr>
          <p:nvPr/>
        </p:nvSpPr>
        <p:spPr bwMode="gray">
          <a:xfrm>
            <a:off x="9436613" y="4205478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39,940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79CF4BD-4A1D-769C-BA46-E8CF88F68E44}"/>
              </a:ext>
            </a:extLst>
          </p:cNvPr>
          <p:cNvSpPr txBox="1">
            <a:spLocks/>
          </p:cNvSpPr>
          <p:nvPr/>
        </p:nvSpPr>
        <p:spPr bwMode="gray">
          <a:xfrm>
            <a:off x="4974052" y="5205872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2,400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EA3780D-686B-EA84-EF4E-B9AAE7E1ACF6}"/>
              </a:ext>
            </a:extLst>
          </p:cNvPr>
          <p:cNvSpPr txBox="1">
            <a:spLocks/>
          </p:cNvSpPr>
          <p:nvPr/>
        </p:nvSpPr>
        <p:spPr bwMode="gray">
          <a:xfrm>
            <a:off x="4922671" y="556385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2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13,760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E13EE10-141B-56B2-971A-C88AF6DF25B2}"/>
              </a:ext>
            </a:extLst>
          </p:cNvPr>
          <p:cNvSpPr txBox="1">
            <a:spLocks/>
          </p:cNvSpPr>
          <p:nvPr/>
        </p:nvSpPr>
        <p:spPr bwMode="gray">
          <a:xfrm>
            <a:off x="7008417" y="520941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2,400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320F760-537E-C859-0226-A23F33072BD8}"/>
              </a:ext>
            </a:extLst>
          </p:cNvPr>
          <p:cNvSpPr txBox="1">
            <a:spLocks/>
          </p:cNvSpPr>
          <p:nvPr/>
        </p:nvSpPr>
        <p:spPr bwMode="gray">
          <a:xfrm>
            <a:off x="6967673" y="5567392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2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13,760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83C4E902-21B1-B162-6419-80F986DAE711}"/>
              </a:ext>
            </a:extLst>
          </p:cNvPr>
          <p:cNvSpPr txBox="1">
            <a:spLocks/>
          </p:cNvSpPr>
          <p:nvPr/>
        </p:nvSpPr>
        <p:spPr bwMode="gray">
          <a:xfrm>
            <a:off x="7160919" y="2376974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 Temp. Accts.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A263B82D-36A1-BC6A-5E9A-7C232BA20ADC}"/>
              </a:ext>
            </a:extLst>
          </p:cNvPr>
          <p:cNvSpPr txBox="1">
            <a:spLocks/>
          </p:cNvSpPr>
          <p:nvPr/>
        </p:nvSpPr>
        <p:spPr bwMode="gray">
          <a:xfrm>
            <a:off x="9354786" y="2380512"/>
            <a:ext cx="1516914" cy="414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sz="2600" b="1" spc="-100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 Perm. Accts.</a:t>
            </a:r>
          </a:p>
        </p:txBody>
      </p:sp>
    </p:spTree>
    <p:extLst>
      <p:ext uri="{BB962C8B-B14F-4D97-AF65-F5344CB8AC3E}">
        <p14:creationId xmlns:p14="http://schemas.microsoft.com/office/powerpoint/2010/main" val="32922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24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3" y="1063416"/>
            <a:ext cx="11554047" cy="706964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WS Adjustments must be journalized…</a:t>
            </a:r>
            <a:endParaRPr lang="en-US" sz="4800" dirty="0"/>
          </a:p>
        </p:txBody>
      </p:sp>
      <p:pic>
        <p:nvPicPr>
          <p:cNvPr id="3" name="Picture 2" descr="A blank general journal with lines&#10;&#10;Description automatically generated with medium confidence">
            <a:extLst>
              <a:ext uri="{FF2B5EF4-FFF2-40B4-BE49-F238E27FC236}">
                <a16:creationId xmlns:a16="http://schemas.microsoft.com/office/drawing/2014/main" id="{386FD5DC-688F-0EEF-4F37-0F950290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1" y="2309773"/>
            <a:ext cx="10887740" cy="43036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2317898" y="3338398"/>
            <a:ext cx="445504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Adjusting Entries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D22520-DEBA-C3A2-4FD4-5EFE6BAA2F11}"/>
              </a:ext>
            </a:extLst>
          </p:cNvPr>
          <p:cNvSpPr txBox="1">
            <a:spLocks/>
          </p:cNvSpPr>
          <p:nvPr/>
        </p:nvSpPr>
        <p:spPr bwMode="gray">
          <a:xfrm>
            <a:off x="1169584" y="368219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Supplies Expense                                     13760—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B9FBD7-44FC-D894-CFEC-60F07143BEAE}"/>
              </a:ext>
            </a:extLst>
          </p:cNvPr>
          <p:cNvSpPr txBox="1">
            <a:spLocks/>
          </p:cNvSpPr>
          <p:nvPr/>
        </p:nvSpPr>
        <p:spPr bwMode="gray">
          <a:xfrm>
            <a:off x="1146546" y="4025986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Supplies                                                               13760—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DD03E9-130A-BB89-1187-6B0D57592EA3}"/>
              </a:ext>
            </a:extLst>
          </p:cNvPr>
          <p:cNvSpPr txBox="1">
            <a:spLocks/>
          </p:cNvSpPr>
          <p:nvPr/>
        </p:nvSpPr>
        <p:spPr bwMode="gray">
          <a:xfrm>
            <a:off x="1158065" y="4371019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31 Insurance Expense                                     2400—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AD0533C-E942-97E5-BE2E-E58FFC3C52F1}"/>
              </a:ext>
            </a:extLst>
          </p:cNvPr>
          <p:cNvSpPr txBox="1">
            <a:spLocks/>
          </p:cNvSpPr>
          <p:nvPr/>
        </p:nvSpPr>
        <p:spPr bwMode="gray">
          <a:xfrm>
            <a:off x="1304260" y="4704232"/>
            <a:ext cx="10887740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Prepaid Insurance                                                 2400—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EC68EE-CB35-1FD1-D407-F8CF438E7D8F}"/>
              </a:ext>
            </a:extLst>
          </p:cNvPr>
          <p:cNvSpPr txBox="1">
            <a:spLocks/>
          </p:cNvSpPr>
          <p:nvPr/>
        </p:nvSpPr>
        <p:spPr bwMode="gray">
          <a:xfrm>
            <a:off x="1146546" y="5070502"/>
            <a:ext cx="11554047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31 Income Summary     </a:t>
            </a:r>
            <a:r>
              <a:rPr lang="en-US" sz="26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1260—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FA5D0B-8C9B-DE5D-09C3-0FFC7B0C41D5}"/>
              </a:ext>
            </a:extLst>
          </p:cNvPr>
          <p:cNvSpPr txBox="1">
            <a:spLocks/>
          </p:cNvSpPr>
          <p:nvPr/>
        </p:nvSpPr>
        <p:spPr bwMode="gray">
          <a:xfrm>
            <a:off x="2817630" y="5420442"/>
            <a:ext cx="9416902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Merchandise Inventory                                         1260—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10659584" y="2390956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5</a:t>
            </a:r>
            <a:endParaRPr lang="en-US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1604144" y="3383339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1EC309F5-888C-AA1B-97FF-8B46F28FF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09" y="2515315"/>
            <a:ext cx="7902098" cy="2333753"/>
          </a:xfrm>
          <a:prstGeom prst="rect">
            <a:avLst/>
          </a:prstGeom>
        </p:spPr>
      </p:pic>
      <p:pic>
        <p:nvPicPr>
          <p:cNvPr id="19" name="Picture 18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47C6FE10-A43E-46E5-D76F-108CCB2127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100" y="4528422"/>
            <a:ext cx="7902098" cy="233375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25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4" y="1063416"/>
            <a:ext cx="10111562" cy="706964"/>
          </a:xfrm>
        </p:spPr>
        <p:txBody>
          <a:bodyPr/>
          <a:lstStyle/>
          <a:p>
            <a:pPr algn="ctr"/>
            <a:r>
              <a:rPr lang="en-US" sz="4800" dirty="0">
                <a:latin typeface="Trebuchet MS" panose="020B0603020202020204" pitchFamily="34" charset="0"/>
              </a:rPr>
              <a:t>and posted to the General Ledger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3000" dirty="0">
                <a:latin typeface="Trebuchet MS" panose="020B0603020202020204" pitchFamily="34" charset="0"/>
              </a:rPr>
              <a:t>(or balances will not be updated to the WS amounts)</a:t>
            </a:r>
            <a:endParaRPr lang="en-US" sz="3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925033" y="2561976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Supplies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10662027" y="4593655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525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637954" y="3280114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275B5E-684C-7E1F-019E-CF5653B95AA7}"/>
              </a:ext>
            </a:extLst>
          </p:cNvPr>
          <p:cNvSpPr txBox="1">
            <a:spLocks/>
          </p:cNvSpPr>
          <p:nvPr/>
        </p:nvSpPr>
        <p:spPr bwMode="gray">
          <a:xfrm>
            <a:off x="545801" y="3560445"/>
            <a:ext cx="8268590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Jan  1 Beg. Bal                     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4860—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DBB9547-FC05-4DB7-33C6-8423CE87E203}"/>
              </a:ext>
            </a:extLst>
          </p:cNvPr>
          <p:cNvSpPr txBox="1">
            <a:spLocks/>
          </p:cNvSpPr>
          <p:nvPr/>
        </p:nvSpPr>
        <p:spPr bwMode="gray">
          <a:xfrm>
            <a:off x="538706" y="3851074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J-D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Bought in yr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G4  11265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               16125—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7C9AE09-A459-D0A2-943B-E4C70154415C}"/>
              </a:ext>
            </a:extLst>
          </p:cNvPr>
          <p:cNvSpPr txBox="1">
            <a:spLocks/>
          </p:cNvSpPr>
          <p:nvPr/>
        </p:nvSpPr>
        <p:spPr bwMode="gray">
          <a:xfrm>
            <a:off x="520978" y="4141703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  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13760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2495—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4721A-1611-4D77-D885-BDC24459674E}"/>
              </a:ext>
            </a:extLst>
          </p:cNvPr>
          <p:cNvSpPr txBox="1">
            <a:spLocks/>
          </p:cNvSpPr>
          <p:nvPr/>
        </p:nvSpPr>
        <p:spPr bwMode="gray">
          <a:xfrm>
            <a:off x="4713771" y="4596335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Supplies Expense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70C4FD-7557-4D5B-8114-D6CD60795921}"/>
              </a:ext>
            </a:extLst>
          </p:cNvPr>
          <p:cNvSpPr txBox="1"/>
          <p:nvPr/>
        </p:nvSpPr>
        <p:spPr>
          <a:xfrm>
            <a:off x="3629255" y="5271955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365E7A1-18D6-97A2-633C-B38EBF078455}"/>
              </a:ext>
            </a:extLst>
          </p:cNvPr>
          <p:cNvSpPr txBox="1">
            <a:spLocks/>
          </p:cNvSpPr>
          <p:nvPr/>
        </p:nvSpPr>
        <p:spPr bwMode="gray">
          <a:xfrm>
            <a:off x="3650498" y="5623182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13760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13760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BBC7C4-1C63-28E7-9E58-B18EC80DD2C6}"/>
              </a:ext>
            </a:extLst>
          </p:cNvPr>
          <p:cNvSpPr txBox="1"/>
          <p:nvPr/>
        </p:nvSpPr>
        <p:spPr>
          <a:xfrm>
            <a:off x="7588485" y="2600066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110</a:t>
            </a:r>
          </a:p>
        </p:txBody>
      </p:sp>
    </p:spTree>
    <p:extLst>
      <p:ext uri="{BB962C8B-B14F-4D97-AF65-F5344CB8AC3E}">
        <p14:creationId xmlns:p14="http://schemas.microsoft.com/office/powerpoint/2010/main" val="198198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0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1EC309F5-888C-AA1B-97FF-8B46F28FF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09" y="2515315"/>
            <a:ext cx="7902098" cy="2333753"/>
          </a:xfrm>
          <a:prstGeom prst="rect">
            <a:avLst/>
          </a:prstGeom>
        </p:spPr>
      </p:pic>
      <p:pic>
        <p:nvPicPr>
          <p:cNvPr id="19" name="Picture 18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47C6FE10-A43E-46E5-D76F-108CCB2127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100" y="4528422"/>
            <a:ext cx="7902098" cy="233375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26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7" y="1203489"/>
            <a:ext cx="10111562" cy="706964"/>
          </a:xfrm>
        </p:spPr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Posting to the General Ledger, cont’d</a:t>
            </a:r>
            <a:br>
              <a:rPr lang="en-US" sz="4800" dirty="0">
                <a:latin typeface="Trebuchet MS" panose="020B0603020202020204" pitchFamily="34" charset="0"/>
              </a:rPr>
            </a:br>
            <a:endParaRPr lang="en-US" sz="3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1315612" y="2583155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Prepaid Insurance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7601547" y="2617275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115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637954" y="3280114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275B5E-684C-7E1F-019E-CF5653B95AA7}"/>
              </a:ext>
            </a:extLst>
          </p:cNvPr>
          <p:cNvSpPr txBox="1">
            <a:spLocks/>
          </p:cNvSpPr>
          <p:nvPr/>
        </p:nvSpPr>
        <p:spPr bwMode="gray">
          <a:xfrm>
            <a:off x="545801" y="3560445"/>
            <a:ext cx="8268590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Jan  1 Beg. Bal                     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                 555—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DBB9547-FC05-4DB7-33C6-8423CE87E203}"/>
              </a:ext>
            </a:extLst>
          </p:cNvPr>
          <p:cNvSpPr txBox="1">
            <a:spLocks/>
          </p:cNvSpPr>
          <p:nvPr/>
        </p:nvSpPr>
        <p:spPr bwMode="gray">
          <a:xfrm>
            <a:off x="538706" y="3851074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J-D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Bought in yr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G4    2460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     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3015—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7C9AE09-A459-D0A2-943B-E4C70154415C}"/>
              </a:ext>
            </a:extLst>
          </p:cNvPr>
          <p:cNvSpPr txBox="1">
            <a:spLocks/>
          </p:cNvSpPr>
          <p:nvPr/>
        </p:nvSpPr>
        <p:spPr bwMode="gray">
          <a:xfrm>
            <a:off x="520978" y="4141703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              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2400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615—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4721A-1611-4D77-D885-BDC24459674E}"/>
              </a:ext>
            </a:extLst>
          </p:cNvPr>
          <p:cNvSpPr txBox="1">
            <a:spLocks/>
          </p:cNvSpPr>
          <p:nvPr/>
        </p:nvSpPr>
        <p:spPr bwMode="gray">
          <a:xfrm>
            <a:off x="4713771" y="4596335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Insurance Expense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70C4FD-7557-4D5B-8114-D6CD60795921}"/>
              </a:ext>
            </a:extLst>
          </p:cNvPr>
          <p:cNvSpPr txBox="1"/>
          <p:nvPr/>
        </p:nvSpPr>
        <p:spPr>
          <a:xfrm>
            <a:off x="3629255" y="5271955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365E7A1-18D6-97A2-633C-B38EBF078455}"/>
              </a:ext>
            </a:extLst>
          </p:cNvPr>
          <p:cNvSpPr txBox="1">
            <a:spLocks/>
          </p:cNvSpPr>
          <p:nvPr/>
        </p:nvSpPr>
        <p:spPr bwMode="gray">
          <a:xfrm>
            <a:off x="3650498" y="5623182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2400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2400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F2D514-1408-7E02-F47C-96AD246EA29D}"/>
              </a:ext>
            </a:extLst>
          </p:cNvPr>
          <p:cNvSpPr txBox="1"/>
          <p:nvPr/>
        </p:nvSpPr>
        <p:spPr>
          <a:xfrm>
            <a:off x="10662027" y="4596335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510</a:t>
            </a:r>
          </a:p>
        </p:txBody>
      </p:sp>
    </p:spTree>
    <p:extLst>
      <p:ext uri="{BB962C8B-B14F-4D97-AF65-F5344CB8AC3E}">
        <p14:creationId xmlns:p14="http://schemas.microsoft.com/office/powerpoint/2010/main" val="127944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8" grpId="0"/>
      <p:bldP spid="20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1EC309F5-888C-AA1B-97FF-8B46F28FF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09" y="2515315"/>
            <a:ext cx="7902098" cy="2333753"/>
          </a:xfrm>
          <a:prstGeom prst="rect">
            <a:avLst/>
          </a:prstGeom>
        </p:spPr>
      </p:pic>
      <p:pic>
        <p:nvPicPr>
          <p:cNvPr id="19" name="Picture 18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47C6FE10-A43E-46E5-D76F-108CCB2127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100" y="4528422"/>
            <a:ext cx="7902098" cy="233375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27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7" y="1203489"/>
            <a:ext cx="10111562" cy="706964"/>
          </a:xfrm>
        </p:spPr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Posting to the General Ledger, cont’d</a:t>
            </a:r>
            <a:br>
              <a:rPr lang="en-US" sz="4800" dirty="0">
                <a:latin typeface="Trebuchet MS" panose="020B0603020202020204" pitchFamily="34" charset="0"/>
              </a:rPr>
            </a:br>
            <a:endParaRPr lang="en-US" sz="3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CCDFE7-8DF3-0184-9BDC-2C2C4F9CED52}"/>
              </a:ext>
            </a:extLst>
          </p:cNvPr>
          <p:cNvSpPr txBox="1">
            <a:spLocks/>
          </p:cNvSpPr>
          <p:nvPr/>
        </p:nvSpPr>
        <p:spPr bwMode="gray">
          <a:xfrm>
            <a:off x="1315611" y="2583155"/>
            <a:ext cx="3910215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Merchandise Inventory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D20BD-DE7B-416A-0E58-E27B07549006}"/>
              </a:ext>
            </a:extLst>
          </p:cNvPr>
          <p:cNvSpPr txBox="1"/>
          <p:nvPr/>
        </p:nvSpPr>
        <p:spPr>
          <a:xfrm>
            <a:off x="7601547" y="2617275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120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870E5F-2EF7-82A8-5719-0896E01BFE49}"/>
              </a:ext>
            </a:extLst>
          </p:cNvPr>
          <p:cNvSpPr txBox="1"/>
          <p:nvPr/>
        </p:nvSpPr>
        <p:spPr>
          <a:xfrm>
            <a:off x="637954" y="3280114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275B5E-684C-7E1F-019E-CF5653B95AA7}"/>
              </a:ext>
            </a:extLst>
          </p:cNvPr>
          <p:cNvSpPr txBox="1">
            <a:spLocks/>
          </p:cNvSpPr>
          <p:nvPr/>
        </p:nvSpPr>
        <p:spPr bwMode="gray">
          <a:xfrm>
            <a:off x="456763" y="3590638"/>
            <a:ext cx="8268590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Jan   1 Beg. Bal                                          </a:t>
            </a:r>
            <a:r>
              <a:rPr lang="en-US" sz="2300" b="1" spc="-1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41200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7C9AE09-A459-D0A2-943B-E4C70154415C}"/>
              </a:ext>
            </a:extLst>
          </p:cNvPr>
          <p:cNvSpPr txBox="1">
            <a:spLocks/>
          </p:cNvSpPr>
          <p:nvPr/>
        </p:nvSpPr>
        <p:spPr bwMode="gray">
          <a:xfrm>
            <a:off x="544312" y="3870497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              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1260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39940—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4721A-1611-4D77-D885-BDC24459674E}"/>
              </a:ext>
            </a:extLst>
          </p:cNvPr>
          <p:cNvSpPr txBox="1">
            <a:spLocks/>
          </p:cNvSpPr>
          <p:nvPr/>
        </p:nvSpPr>
        <p:spPr bwMode="gray">
          <a:xfrm>
            <a:off x="4713771" y="4596335"/>
            <a:ext cx="3019646" cy="425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Income Summary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70C4FD-7557-4D5B-8114-D6CD60795921}"/>
              </a:ext>
            </a:extLst>
          </p:cNvPr>
          <p:cNvSpPr txBox="1"/>
          <p:nvPr/>
        </p:nvSpPr>
        <p:spPr>
          <a:xfrm>
            <a:off x="3629255" y="5271955"/>
            <a:ext cx="940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20—</a:t>
            </a:r>
            <a:endParaRPr lang="en-US" sz="22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365E7A1-18D6-97A2-633C-B38EBF078455}"/>
              </a:ext>
            </a:extLst>
          </p:cNvPr>
          <p:cNvSpPr txBox="1">
            <a:spLocks/>
          </p:cNvSpPr>
          <p:nvPr/>
        </p:nvSpPr>
        <p:spPr bwMode="gray">
          <a:xfrm>
            <a:off x="3650498" y="5623182"/>
            <a:ext cx="7902098" cy="310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Dec 31 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Adj. Entry      G5   1260—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</a:t>
            </a:r>
            <a:r>
              <a:rPr lang="en-US" sz="2300" b="1" spc="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</a:t>
            </a:r>
            <a:r>
              <a:rPr lang="en-US" sz="2300" b="1" spc="-10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1260</a:t>
            </a:r>
            <a:r>
              <a:rPr lang="en-US" sz="2300" b="1" spc="-50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F2D514-1408-7E02-F47C-96AD246EA29D}"/>
              </a:ext>
            </a:extLst>
          </p:cNvPr>
          <p:cNvSpPr txBox="1"/>
          <p:nvPr/>
        </p:nvSpPr>
        <p:spPr>
          <a:xfrm>
            <a:off x="10662027" y="4596335"/>
            <a:ext cx="7431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310</a:t>
            </a:r>
          </a:p>
        </p:txBody>
      </p:sp>
    </p:spTree>
    <p:extLst>
      <p:ext uri="{BB962C8B-B14F-4D97-AF65-F5344CB8AC3E}">
        <p14:creationId xmlns:p14="http://schemas.microsoft.com/office/powerpoint/2010/main" val="72954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8" grpId="0"/>
      <p:bldP spid="20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28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/>
              <a:t> Accounting Cycle</a:t>
            </a:r>
            <a:br>
              <a:rPr lang="en-US" sz="6000" b="1" dirty="0"/>
            </a:br>
            <a:r>
              <a:rPr lang="en-US" sz="6000" b="1" dirty="0"/>
              <a:t>C-A-R-P-T-W-F-A-C-T-R</a:t>
            </a:r>
            <a:endParaRPr lang="en-US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A92EE7-FE1E-76E2-E1BF-4AE15A30FDAA}"/>
              </a:ext>
            </a:extLst>
          </p:cNvPr>
          <p:cNvSpPr txBox="1"/>
          <p:nvPr/>
        </p:nvSpPr>
        <p:spPr>
          <a:xfrm>
            <a:off x="362857" y="3012112"/>
            <a:ext cx="599440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Collect source documents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Analyze into Drs and </a:t>
            </a:r>
            <a:r>
              <a:rPr lang="en-US" sz="3000" b="1" dirty="0" err="1"/>
              <a:t>Crs</a:t>
            </a:r>
            <a:endParaRPr lang="en-US" sz="3000" b="1" dirty="0"/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 Record in Journal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P</a:t>
            </a:r>
            <a:r>
              <a:rPr lang="en-US" sz="3000" b="1" dirty="0"/>
              <a:t> –  Post to General Ledger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  –  Trial Balance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W</a:t>
            </a:r>
            <a:r>
              <a:rPr lang="en-US" sz="3000" b="1" dirty="0"/>
              <a:t> – </a:t>
            </a:r>
            <a:r>
              <a:rPr lang="en-US" sz="3000" b="1" dirty="0">
                <a:highlight>
                  <a:srgbClr val="FFFF00"/>
                </a:highlight>
              </a:rPr>
              <a:t>Worksheet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5C7E2-E9B3-61DF-0B32-D1CD1299DB3D}"/>
              </a:ext>
            </a:extLst>
          </p:cNvPr>
          <p:cNvSpPr txBox="1"/>
          <p:nvPr/>
        </p:nvSpPr>
        <p:spPr>
          <a:xfrm>
            <a:off x="6553200" y="3012112"/>
            <a:ext cx="5994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F</a:t>
            </a:r>
            <a:r>
              <a:rPr lang="en-US" sz="3000" b="1" dirty="0"/>
              <a:t> – Financial Statements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</a:t>
            </a:r>
            <a:r>
              <a:rPr lang="en-US" sz="3000" b="1" dirty="0">
                <a:highlight>
                  <a:srgbClr val="FFFF00"/>
                </a:highlight>
              </a:rPr>
              <a:t>Adjusting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Closing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4000" b="1" dirty="0"/>
              <a:t> </a:t>
            </a:r>
            <a:r>
              <a:rPr lang="en-US" sz="3000" b="1" dirty="0"/>
              <a:t>– Post-closing </a:t>
            </a: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rial Balance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Reversing entries (state)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46A06-1A0D-8DB3-EE04-E89A049FAC07}"/>
              </a:ext>
            </a:extLst>
          </p:cNvPr>
          <p:cNvSpPr txBox="1"/>
          <p:nvPr/>
        </p:nvSpPr>
        <p:spPr>
          <a:xfrm>
            <a:off x="551543" y="2336806"/>
            <a:ext cx="1127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</a:rPr>
              <a:t>Pronounce it </a:t>
            </a:r>
            <a:r>
              <a:rPr lang="en-US" sz="3400" b="1" dirty="0" err="1">
                <a:solidFill>
                  <a:srgbClr val="FF0000"/>
                </a:solidFill>
              </a:rPr>
              <a:t>Carp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sz="3400" b="1" dirty="0" err="1">
                <a:solidFill>
                  <a:srgbClr val="FF0000"/>
                </a:solidFill>
              </a:rPr>
              <a:t>tWFact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o</a:t>
            </a:r>
            <a:r>
              <a:rPr lang="en-US" sz="3400" b="1" dirty="0" err="1">
                <a:solidFill>
                  <a:srgbClr val="FF0000"/>
                </a:solidFill>
              </a:rPr>
              <a:t>r</a:t>
            </a:r>
            <a:endParaRPr lang="en-US" sz="3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55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29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</a:t>
            </a:r>
            <a:r>
              <a:rPr lang="en-US" sz="8500" dirty="0">
                <a:latin typeface="Trebuchet MS" panose="020B0603020202020204" pitchFamily="34" charset="0"/>
              </a:rPr>
              <a:t>SUCCESS</a:t>
            </a:r>
            <a:r>
              <a:rPr lang="en-US" sz="8500" dirty="0"/>
              <a:t>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012">
            <a:off x="3689060" y="2385424"/>
            <a:ext cx="3827565" cy="377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026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3CA34-C6E2-49BA-ACFF-78ADEC0C28FA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www.w3.org/XML/1998/namespace"/>
    <ds:schemaRef ds:uri="http://schemas.microsoft.com/office/2006/metadata/properties"/>
    <ds:schemaRef ds:uri="71af3243-3dd4-4a8d-8c0d-dd76da1f02a5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61835</TotalTime>
  <Words>1199</Words>
  <Application>Microsoft Office PowerPoint</Application>
  <PresentationFormat>Widescreen</PresentationFormat>
  <Paragraphs>317</Paragraphs>
  <Slides>29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Century Gothic</vt:lpstr>
      <vt:lpstr>Times New Roman</vt:lpstr>
      <vt:lpstr>Trebuchet MS</vt:lpstr>
      <vt:lpstr>Wingdings 3</vt:lpstr>
      <vt:lpstr>Ion Boardroom</vt:lpstr>
      <vt:lpstr>UIL Accounting  PP 4 Worksheet &amp; Adjusting Entries</vt:lpstr>
      <vt:lpstr>Next step of the accounting cycle:  Worksheet </vt:lpstr>
      <vt:lpstr>Completing the Worksheet</vt:lpstr>
      <vt:lpstr>PowerPoint Presentation</vt:lpstr>
      <vt:lpstr>The Trial Balance prepared after journalizing the transactions will be the  start of the Worksheet…</vt:lpstr>
      <vt:lpstr>PowerPoint Presentation</vt:lpstr>
      <vt:lpstr>PowerPoint Presentation</vt:lpstr>
      <vt:lpstr>PowerPoint Presentation</vt:lpstr>
      <vt:lpstr>PowerPoint Presentation</vt:lpstr>
      <vt:lpstr>An Important Note about Capital on the Worksheet (COW)</vt:lpstr>
      <vt:lpstr>Adjustments bring account balances up to date from internal operations</vt:lpstr>
      <vt:lpstr>PowerPoint Presentation</vt:lpstr>
      <vt:lpstr>Use the supplies formula to calculate the missing amount</vt:lpstr>
      <vt:lpstr>Supplies Adjustment</vt:lpstr>
      <vt:lpstr>PowerPoint Presentation</vt:lpstr>
      <vt:lpstr>Insurance Adjustment</vt:lpstr>
      <vt:lpstr>Why adjust accounts?</vt:lpstr>
      <vt:lpstr>When supplies &amp; insurance are bought, they’re recorded in ASSET ACCOUNTS (because they’re not an expense until used) and adjusted to temporary EXPENSE ACCOUNTS </vt:lpstr>
      <vt:lpstr>Even more confusing…</vt:lpstr>
      <vt:lpstr>Adjusting Merchandise Inventory (two possibilities)</vt:lpstr>
      <vt:lpstr>Merch. Inventory  Adj.</vt:lpstr>
      <vt:lpstr>Important: Each adjustment affects a permanent account and a temporary account.</vt:lpstr>
      <vt:lpstr>Adjusted Worksheet  (accounts affected by adjustments)</vt:lpstr>
      <vt:lpstr>WS Adjustments must be journalized…</vt:lpstr>
      <vt:lpstr>and posted to the General Ledger (or balances will not be updated to the WS amounts)</vt:lpstr>
      <vt:lpstr>Posting to the General Ledger, cont’d </vt:lpstr>
      <vt:lpstr>Posting to the General Ledger, cont’d </vt:lpstr>
      <vt:lpstr> Accounting Cycle C-A-R-P-T-W-F-A-C-T-R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4 Worksheet Lesson</dc:title>
  <dc:creator>Kay Whitton</dc:creator>
  <cp:lastModifiedBy>Kay Whitton</cp:lastModifiedBy>
  <cp:revision>81</cp:revision>
  <dcterms:created xsi:type="dcterms:W3CDTF">2023-06-10T02:30:28Z</dcterms:created>
  <dcterms:modified xsi:type="dcterms:W3CDTF">2024-10-02T19:11:03Z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