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840" r:id="rId4"/>
  </p:sldMasterIdLst>
  <p:notesMasterIdLst>
    <p:notesMasterId r:id="rId24"/>
  </p:notesMasterIdLst>
  <p:handoutMasterIdLst>
    <p:handoutMasterId r:id="rId25"/>
  </p:handoutMasterIdLst>
  <p:sldIdLst>
    <p:sldId id="256" r:id="rId5"/>
    <p:sldId id="362" r:id="rId6"/>
    <p:sldId id="289" r:id="rId7"/>
    <p:sldId id="277" r:id="rId8"/>
    <p:sldId id="300" r:id="rId9"/>
    <p:sldId id="298" r:id="rId10"/>
    <p:sldId id="299" r:id="rId11"/>
    <p:sldId id="297" r:id="rId12"/>
    <p:sldId id="303" r:id="rId13"/>
    <p:sldId id="304" r:id="rId14"/>
    <p:sldId id="305" r:id="rId15"/>
    <p:sldId id="306" r:id="rId16"/>
    <p:sldId id="307" r:id="rId17"/>
    <p:sldId id="308" r:id="rId18"/>
    <p:sldId id="301" r:id="rId19"/>
    <p:sldId id="296" r:id="rId20"/>
    <p:sldId id="309" r:id="rId21"/>
    <p:sldId id="342" r:id="rId22"/>
    <p:sldId id="335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076" autoAdjust="0"/>
    <p:restoredTop sz="92508" autoAdjust="0"/>
  </p:normalViewPr>
  <p:slideViewPr>
    <p:cSldViewPr snapToGrid="0">
      <p:cViewPr varScale="1">
        <p:scale>
          <a:sx n="61" d="100"/>
          <a:sy n="61" d="100"/>
        </p:scale>
        <p:origin x="848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828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A259BEA-82BC-4476-91F2-380E77DBADB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29DE9C3-2AB8-44E5-BCFE-5DD42DFC564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D7858F-6309-4F09-BEA0-6CBF97E55806}" type="datetimeFigureOut">
              <a:rPr lang="en-US" smtClean="0"/>
              <a:t>6/28/2024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E1B971B-9BC3-41DB-91DC-F03F5C808D7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4A0720E-F4E2-435B-A885-9194BA30267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F8AE00-5498-4F06-8655-F21703489BC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3420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F53C5D-CD12-6D4C-A980-0612968271E2}" type="datetimeFigureOut">
              <a:rPr lang="en-US" smtClean="0"/>
              <a:t>6/28/2024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F167F0-0840-1348-BFE4-C6298BBC069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99047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>
              <a:duotone>
                <a:schemeClr val="dk2">
                  <a:shade val="62000"/>
                  <a:hueMod val="108000"/>
                  <a:satMod val="164000"/>
                  <a:lumMod val="69000"/>
                </a:schemeClr>
                <a:schemeClr val="dk2">
                  <a:tint val="96000"/>
                  <a:hueMod val="90000"/>
                  <a:satMod val="130000"/>
                  <a:lumMod val="134000"/>
                </a:schemeClr>
              </a:duotone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10"/>
          <p:cNvSpPr/>
          <p:nvPr/>
        </p:nvSpPr>
        <p:spPr>
          <a:xfrm>
            <a:off x="3220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11000"/>
                </a:schemeClr>
              </a:gs>
              <a:gs pos="75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Oval 11"/>
          <p:cNvSpPr/>
          <p:nvPr/>
        </p:nvSpPr>
        <p:spPr>
          <a:xfrm>
            <a:off x="1750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8000"/>
                </a:schemeClr>
              </a:gs>
              <a:gs pos="72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3" name="Oval 12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Oval 13"/>
          <p:cNvSpPr/>
          <p:nvPr/>
        </p:nvSpPr>
        <p:spPr>
          <a:xfrm>
            <a:off x="7999412" y="-2373"/>
            <a:ext cx="1600200" cy="1600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14000"/>
                </a:schemeClr>
              </a:gs>
              <a:gs pos="73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noProof="0" dirty="0"/>
          </a:p>
        </p:txBody>
      </p:sp>
      <p:sp>
        <p:nvSpPr>
          <p:cNvPr id="15" name="Oval 14"/>
          <p:cNvSpPr/>
          <p:nvPr/>
        </p:nvSpPr>
        <p:spPr>
          <a:xfrm>
            <a:off x="8609012" y="5874054"/>
            <a:ext cx="990600" cy="9906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14000"/>
                </a:schemeClr>
              </a:gs>
              <a:gs pos="66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Freeform 5"/>
          <p:cNvSpPr>
            <a:spLocks noEditPoints="1"/>
          </p:cNvSpPr>
          <p:nvPr/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2" name="Title 1"/>
          <p:cNvSpPr>
            <a:spLocks noGrp="1"/>
          </p:cNvSpPr>
          <p:nvPr userDrawn="1"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 userDrawn="1"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noProof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 userDrawn="1">
            <p:ph type="dt" sz="half" idx="10"/>
          </p:nvPr>
        </p:nvSpPr>
        <p:spPr>
          <a:xfrm rot="5400000">
            <a:off x="10089390" y="1792223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/>
                </a:solidFill>
              </a:defRPr>
            </a:lvl1pPr>
          </a:lstStyle>
          <a:p>
            <a:fld id="{75D0B1B9-C7DF-F64A-B488-12B3D5090923}" type="datetime1">
              <a:rPr lang="en-US" noProof="0" smtClean="0"/>
              <a:t>6/28/2024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 userDrawn="1">
            <p:ph type="ftr" sz="quarter" idx="11"/>
          </p:nvPr>
        </p:nvSpPr>
        <p:spPr>
          <a:xfrm rot="5400000">
            <a:off x="8959592" y="3226820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/>
                </a:solidFill>
              </a:defRPr>
            </a:lvl1pPr>
          </a:lstStyle>
          <a:p>
            <a:endParaRPr lang="en-US" noProof="0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 userDrawn="1">
            <p:ph type="sldNum" sz="quarter" idx="12"/>
          </p:nvPr>
        </p:nvSpPr>
        <p:spPr>
          <a:xfrm>
            <a:off x="10351008" y="292608"/>
            <a:ext cx="838199" cy="767687"/>
          </a:xfrm>
        </p:spPr>
        <p:txBody>
          <a:bodyPr/>
          <a:lstStyle>
            <a:lvl1pPr>
              <a:defRPr sz="2800" b="0" i="0">
                <a:latin typeface="+mj-lt"/>
              </a:defRPr>
            </a:lvl1pPr>
          </a:lstStyle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5727306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41EE2-1449-2741-9D08-61623EFC2A0E}" type="datetime1">
              <a:rPr lang="en-US" noProof="0" smtClean="0"/>
              <a:t>6/28/2024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3736223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677645"/>
            <a:ext cx="4351023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8" y="2677644"/>
            <a:ext cx="3755379" cy="2283823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F7560-49B8-714F-A7F1-D946D3E64C23}" type="datetime1">
              <a:rPr lang="en-US" noProof="0" smtClean="0"/>
              <a:t>6/28/2024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3081941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Only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>
            <a:extLst>
              <a:ext uri="{FF2B5EF4-FFF2-40B4-BE49-F238E27FC236}">
                <a16:creationId xmlns:a16="http://schemas.microsoft.com/office/drawing/2014/main" id="{A9677FD5-9A91-4866-B075-6DDE16433AC7}"/>
              </a:ext>
            </a:extLst>
          </p:cNvPr>
          <p:cNvGrpSpPr/>
          <p:nvPr userDrawn="1"/>
        </p:nvGrpSpPr>
        <p:grpSpPr>
          <a:xfrm>
            <a:off x="16303" y="0"/>
            <a:ext cx="12192000" cy="6858000"/>
            <a:chOff x="16303" y="6430358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236937" y="6430358"/>
              <a:ext cx="507801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 r="-140094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5922489">
              <a:off x="3144589" y="8256436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6200000">
              <a:off x="2233481" y="9232079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16303" y="6431945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287088"/>
            <a:ext cx="3438881" cy="2283824"/>
          </a:xfrm>
        </p:spPr>
        <p:txBody>
          <a:bodyPr anchor="ctr"/>
          <a:lstStyle>
            <a:lvl1pPr algn="l">
              <a:defRPr sz="2300" b="0" cap="none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9237C-03C9-D843-906B-96D98C6B2D61}" type="datetime1">
              <a:rPr lang="en-US" noProof="0" smtClean="0"/>
              <a:t>6/28/2024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5795788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ullets as Icons 5X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5B480622-FB8F-493B-9965-971B07D752E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792913" y="1748812"/>
            <a:ext cx="3852000" cy="720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1750">
            <a:solidFill>
              <a:schemeClr val="accent1"/>
            </a:solidFill>
          </a:ln>
        </p:spPr>
        <p:txBody>
          <a:bodyPr anchor="ctr">
            <a:normAutofit/>
          </a:bodyPr>
          <a:lstStyle>
            <a:lvl1pPr marL="0" indent="0">
              <a:buNone/>
              <a:defRPr sz="21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/>
              <a:t>Text Item</a:t>
            </a:r>
          </a:p>
        </p:txBody>
      </p:sp>
      <p:sp>
        <p:nvSpPr>
          <p:cNvPr id="16" name="Text Placeholder 9">
            <a:extLst>
              <a:ext uri="{FF2B5EF4-FFF2-40B4-BE49-F238E27FC236}">
                <a16:creationId xmlns:a16="http://schemas.microsoft.com/office/drawing/2014/main" id="{2C5BC223-8B87-4685-A901-71B07847E41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92913" y="2561156"/>
            <a:ext cx="3852000" cy="720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1750">
            <a:solidFill>
              <a:schemeClr val="accent2"/>
            </a:solidFill>
          </a:ln>
        </p:spPr>
        <p:txBody>
          <a:bodyPr anchor="ctr">
            <a:normAutofit/>
          </a:bodyPr>
          <a:lstStyle>
            <a:lvl1pPr marL="0" indent="0">
              <a:buNone/>
              <a:defRPr sz="21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/>
              <a:t>Text Item</a:t>
            </a:r>
          </a:p>
        </p:txBody>
      </p:sp>
      <p:sp>
        <p:nvSpPr>
          <p:cNvPr id="17" name="Text Placeholder 9">
            <a:extLst>
              <a:ext uri="{FF2B5EF4-FFF2-40B4-BE49-F238E27FC236}">
                <a16:creationId xmlns:a16="http://schemas.microsoft.com/office/drawing/2014/main" id="{1AE3DDF2-FC22-4381-9763-408FEF9648B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792913" y="3373501"/>
            <a:ext cx="3852000" cy="720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1750">
            <a:solidFill>
              <a:schemeClr val="accent3"/>
            </a:solidFill>
          </a:ln>
        </p:spPr>
        <p:txBody>
          <a:bodyPr anchor="ctr">
            <a:normAutofit/>
          </a:bodyPr>
          <a:lstStyle>
            <a:lvl1pPr marL="0" indent="0">
              <a:buNone/>
              <a:defRPr sz="21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/>
              <a:t>Text Item</a:t>
            </a:r>
          </a:p>
        </p:txBody>
      </p:sp>
      <p:sp>
        <p:nvSpPr>
          <p:cNvPr id="18" name="Text Placeholder 9">
            <a:extLst>
              <a:ext uri="{FF2B5EF4-FFF2-40B4-BE49-F238E27FC236}">
                <a16:creationId xmlns:a16="http://schemas.microsoft.com/office/drawing/2014/main" id="{6170A2BF-28BF-4B27-B92D-B1423601B76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792913" y="4185846"/>
            <a:ext cx="3852000" cy="720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1750">
            <a:solidFill>
              <a:schemeClr val="accent4"/>
            </a:solidFill>
          </a:ln>
        </p:spPr>
        <p:txBody>
          <a:bodyPr anchor="ctr">
            <a:normAutofit/>
          </a:bodyPr>
          <a:lstStyle>
            <a:lvl1pPr marL="0" indent="0">
              <a:buNone/>
              <a:defRPr sz="21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/>
              <a:t>Text Item</a:t>
            </a:r>
          </a:p>
        </p:txBody>
      </p:sp>
      <p:sp>
        <p:nvSpPr>
          <p:cNvPr id="19" name="Text Placeholder 9">
            <a:extLst>
              <a:ext uri="{FF2B5EF4-FFF2-40B4-BE49-F238E27FC236}">
                <a16:creationId xmlns:a16="http://schemas.microsoft.com/office/drawing/2014/main" id="{2DB1D08C-9D26-4EC5-B935-D6A265A2A67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792913" y="4998190"/>
            <a:ext cx="3852000" cy="720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1750">
            <a:solidFill>
              <a:schemeClr val="accent6"/>
            </a:solidFill>
          </a:ln>
        </p:spPr>
        <p:txBody>
          <a:bodyPr anchor="ctr">
            <a:normAutofit/>
          </a:bodyPr>
          <a:lstStyle>
            <a:lvl1pPr marL="0" indent="0">
              <a:buNone/>
              <a:defRPr sz="21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/>
              <a:t>Text Item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9677FD5-9A91-4866-B075-6DDE16433AC7}"/>
              </a:ext>
            </a:extLst>
          </p:cNvPr>
          <p:cNvGrpSpPr/>
          <p:nvPr userDrawn="1"/>
        </p:nvGrpSpPr>
        <p:grpSpPr>
          <a:xfrm>
            <a:off x="16303" y="0"/>
            <a:ext cx="12192000" cy="6858000"/>
            <a:chOff x="16303" y="6430358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236937" y="6430358"/>
              <a:ext cx="507801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 r="-140094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5922489">
              <a:off x="3144589" y="8256436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6200000">
              <a:off x="2233481" y="9232079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16303" y="6431945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287088"/>
            <a:ext cx="3438881" cy="2283824"/>
          </a:xfrm>
        </p:spPr>
        <p:txBody>
          <a:bodyPr anchor="ctr"/>
          <a:lstStyle>
            <a:lvl1pPr algn="l">
              <a:defRPr sz="2300" b="0" cap="none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BD2BD-1F35-9841-A6BF-76BE540EE01F}" type="datetime1">
              <a:rPr lang="en-US" noProof="0" smtClean="0"/>
              <a:t>6/28/2024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9DDAF6ED-5E16-4D29-98B7-FB80DB3AAFEC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5870575" y="1840504"/>
            <a:ext cx="536616" cy="536616"/>
          </a:xfr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1100" i="1"/>
            </a:lvl1pPr>
          </a:lstStyle>
          <a:p>
            <a:r>
              <a:rPr lang="en-US" noProof="0" dirty="0"/>
              <a:t>Icon</a:t>
            </a:r>
          </a:p>
        </p:txBody>
      </p:sp>
      <p:sp>
        <p:nvSpPr>
          <p:cNvPr id="21" name="Picture Placeholder 13">
            <a:extLst>
              <a:ext uri="{FF2B5EF4-FFF2-40B4-BE49-F238E27FC236}">
                <a16:creationId xmlns:a16="http://schemas.microsoft.com/office/drawing/2014/main" id="{8C305CB7-F303-430E-951A-7FC6F97062AA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870575" y="2652849"/>
            <a:ext cx="536616" cy="536616"/>
          </a:xfr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1100" i="1"/>
            </a:lvl1pPr>
          </a:lstStyle>
          <a:p>
            <a:r>
              <a:rPr lang="en-US" noProof="0" dirty="0"/>
              <a:t>Icon</a:t>
            </a:r>
          </a:p>
        </p:txBody>
      </p:sp>
      <p:sp>
        <p:nvSpPr>
          <p:cNvPr id="22" name="Picture Placeholder 13">
            <a:extLst>
              <a:ext uri="{FF2B5EF4-FFF2-40B4-BE49-F238E27FC236}">
                <a16:creationId xmlns:a16="http://schemas.microsoft.com/office/drawing/2014/main" id="{84D427E5-ED69-4A46-A9B7-F4DC4466F320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870575" y="3465194"/>
            <a:ext cx="536616" cy="536616"/>
          </a:xfr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1100" i="1"/>
            </a:lvl1pPr>
          </a:lstStyle>
          <a:p>
            <a:r>
              <a:rPr lang="en-US" noProof="0" dirty="0"/>
              <a:t>Icon</a:t>
            </a:r>
          </a:p>
        </p:txBody>
      </p:sp>
      <p:sp>
        <p:nvSpPr>
          <p:cNvPr id="24" name="Picture Placeholder 13">
            <a:extLst>
              <a:ext uri="{FF2B5EF4-FFF2-40B4-BE49-F238E27FC236}">
                <a16:creationId xmlns:a16="http://schemas.microsoft.com/office/drawing/2014/main" id="{3DDA902F-61D6-4F1C-86C6-D1F5584AE8B3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5870575" y="4277539"/>
            <a:ext cx="536616" cy="536616"/>
          </a:xfr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1100" i="1"/>
            </a:lvl1pPr>
          </a:lstStyle>
          <a:p>
            <a:r>
              <a:rPr lang="en-US" noProof="0" dirty="0"/>
              <a:t>Icon</a:t>
            </a:r>
          </a:p>
        </p:txBody>
      </p:sp>
      <p:sp>
        <p:nvSpPr>
          <p:cNvPr id="26" name="Picture Placeholder 13">
            <a:extLst>
              <a:ext uri="{FF2B5EF4-FFF2-40B4-BE49-F238E27FC236}">
                <a16:creationId xmlns:a16="http://schemas.microsoft.com/office/drawing/2014/main" id="{D8B6871A-9C69-4437-A5AD-A0400BAF2C6D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5870575" y="5089882"/>
            <a:ext cx="536616" cy="536616"/>
          </a:xfr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1100" i="1"/>
            </a:lvl1pPr>
          </a:lstStyle>
          <a:p>
            <a:r>
              <a:rPr lang="en-US" noProof="0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3296259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 Icon Bullets Vertical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Oval 30">
            <a:extLst>
              <a:ext uri="{FF2B5EF4-FFF2-40B4-BE49-F238E27FC236}">
                <a16:creationId xmlns:a16="http://schemas.microsoft.com/office/drawing/2014/main" id="{B8ACAEC3-8D8C-3848-8630-7A0DFF3F6116}"/>
              </a:ext>
            </a:extLst>
          </p:cNvPr>
          <p:cNvSpPr>
            <a:spLocks noChangeAspect="1"/>
          </p:cNvSpPr>
          <p:nvPr userDrawn="1"/>
        </p:nvSpPr>
        <p:spPr>
          <a:xfrm>
            <a:off x="8699143" y="3702940"/>
            <a:ext cx="1261872" cy="1261872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2" name="Picture Placeholder 9">
            <a:extLst>
              <a:ext uri="{FF2B5EF4-FFF2-40B4-BE49-F238E27FC236}">
                <a16:creationId xmlns:a16="http://schemas.microsoft.com/office/drawing/2014/main" id="{CC12BEA0-F502-0646-A370-7ECF194608D0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8865103" y="3869836"/>
            <a:ext cx="929952" cy="929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D58C6160-632A-B540-A7E5-81F40CEC1FE7}"/>
              </a:ext>
            </a:extLst>
          </p:cNvPr>
          <p:cNvSpPr>
            <a:spLocks noChangeAspect="1"/>
          </p:cNvSpPr>
          <p:nvPr userDrawn="1"/>
        </p:nvSpPr>
        <p:spPr>
          <a:xfrm>
            <a:off x="6287247" y="3706777"/>
            <a:ext cx="1261872" cy="1261872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0" name="Picture Placeholder 9">
            <a:extLst>
              <a:ext uri="{FF2B5EF4-FFF2-40B4-BE49-F238E27FC236}">
                <a16:creationId xmlns:a16="http://schemas.microsoft.com/office/drawing/2014/main" id="{EB2FEBB6-C1E0-0D47-8CCC-05EE2F756590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6452271" y="3873673"/>
            <a:ext cx="929952" cy="929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7215E544-9553-AC42-B5C3-F7AE9AD6D815}"/>
              </a:ext>
            </a:extLst>
          </p:cNvPr>
          <p:cNvSpPr>
            <a:spLocks noChangeAspect="1"/>
          </p:cNvSpPr>
          <p:nvPr userDrawn="1"/>
        </p:nvSpPr>
        <p:spPr>
          <a:xfrm>
            <a:off x="8699143" y="799317"/>
            <a:ext cx="1261872" cy="1261872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F76E934A-C634-DF4D-992A-6E01917693AD}"/>
              </a:ext>
            </a:extLst>
          </p:cNvPr>
          <p:cNvSpPr>
            <a:spLocks noChangeAspect="1"/>
          </p:cNvSpPr>
          <p:nvPr userDrawn="1"/>
        </p:nvSpPr>
        <p:spPr>
          <a:xfrm>
            <a:off x="6289119" y="799317"/>
            <a:ext cx="1261872" cy="1261872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9677FD5-9A91-4866-B075-6DDE16433AC7}"/>
              </a:ext>
            </a:extLst>
          </p:cNvPr>
          <p:cNvGrpSpPr/>
          <p:nvPr userDrawn="1"/>
        </p:nvGrpSpPr>
        <p:grpSpPr>
          <a:xfrm>
            <a:off x="16303" y="0"/>
            <a:ext cx="12192000" cy="6858000"/>
            <a:chOff x="16303" y="6430358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236937" y="6430358"/>
              <a:ext cx="507801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 r="-140094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5922489">
              <a:off x="3144589" y="8256436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6200000">
              <a:off x="2233481" y="9232079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16303" y="6431945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287088"/>
            <a:ext cx="3438881" cy="2283824"/>
          </a:xfrm>
        </p:spPr>
        <p:txBody>
          <a:bodyPr anchor="ctr"/>
          <a:lstStyle>
            <a:lvl1pPr algn="l">
              <a:defRPr sz="2300" b="0" cap="none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4F40A-5592-5744-BFD7-61B04D70BFE7}" type="datetime1">
              <a:rPr lang="en-US" noProof="0" smtClean="0"/>
              <a:t>6/28/2024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9ADD13A9-A8EA-4B1C-AE31-FE189E0E8B8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56275" y="2351088"/>
            <a:ext cx="2325688" cy="774700"/>
          </a:xfrm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18" name="Text Placeholder 13">
            <a:extLst>
              <a:ext uri="{FF2B5EF4-FFF2-40B4-BE49-F238E27FC236}">
                <a16:creationId xmlns:a16="http://schemas.microsoft.com/office/drawing/2014/main" id="{A2BAC124-81DA-4B8B-86CD-75C69A4D0DB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167235" y="2351088"/>
            <a:ext cx="2325688" cy="774700"/>
          </a:xfrm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26" name="Text Placeholder 13">
            <a:extLst>
              <a:ext uri="{FF2B5EF4-FFF2-40B4-BE49-F238E27FC236}">
                <a16:creationId xmlns:a16="http://schemas.microsoft.com/office/drawing/2014/main" id="{B493D355-B592-4395-8255-D1D4FB1CF1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756275" y="5258548"/>
            <a:ext cx="2325688" cy="774700"/>
          </a:xfrm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28" name="Text Placeholder 13">
            <a:extLst>
              <a:ext uri="{FF2B5EF4-FFF2-40B4-BE49-F238E27FC236}">
                <a16:creationId xmlns:a16="http://schemas.microsoft.com/office/drawing/2014/main" id="{D0A496BB-AA13-44AE-AFA6-30D4ED5099E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167235" y="5258548"/>
            <a:ext cx="2325688" cy="774700"/>
          </a:xfrm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20" name="Picture Placeholder 9">
            <a:extLst>
              <a:ext uri="{FF2B5EF4-FFF2-40B4-BE49-F238E27FC236}">
                <a16:creationId xmlns:a16="http://schemas.microsoft.com/office/drawing/2014/main" id="{8E97E18E-0E31-B542-9578-D6E4DCD84680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6454143" y="966213"/>
            <a:ext cx="929952" cy="929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sp>
        <p:nvSpPr>
          <p:cNvPr id="24" name="Picture Placeholder 9">
            <a:extLst>
              <a:ext uri="{FF2B5EF4-FFF2-40B4-BE49-F238E27FC236}">
                <a16:creationId xmlns:a16="http://schemas.microsoft.com/office/drawing/2014/main" id="{7602DDF7-46BD-6045-BDB0-45F47B0B6A9C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8865103" y="965277"/>
            <a:ext cx="929952" cy="929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</p:spTree>
    <p:extLst>
      <p:ext uri="{BB962C8B-B14F-4D97-AF65-F5344CB8AC3E}">
        <p14:creationId xmlns:p14="http://schemas.microsoft.com/office/powerpoint/2010/main" val="18204641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 Icon Bullets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Oval 19">
            <a:extLst>
              <a:ext uri="{FF2B5EF4-FFF2-40B4-BE49-F238E27FC236}">
                <a16:creationId xmlns:a16="http://schemas.microsoft.com/office/drawing/2014/main" id="{86F73ED6-3B3B-5A45-912C-FCFD7D53593C}"/>
              </a:ext>
            </a:extLst>
          </p:cNvPr>
          <p:cNvSpPr>
            <a:spLocks noChangeAspect="1"/>
          </p:cNvSpPr>
          <p:nvPr userDrawn="1"/>
        </p:nvSpPr>
        <p:spPr>
          <a:xfrm>
            <a:off x="8699143" y="3702940"/>
            <a:ext cx="1261872" cy="1261872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1" name="Picture Placeholder 9">
            <a:extLst>
              <a:ext uri="{FF2B5EF4-FFF2-40B4-BE49-F238E27FC236}">
                <a16:creationId xmlns:a16="http://schemas.microsoft.com/office/drawing/2014/main" id="{B5971407-B12A-EE45-895D-769807DFC767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8865103" y="3869836"/>
            <a:ext cx="929952" cy="929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36215321-76D7-AD41-B779-DE347C617DB3}"/>
              </a:ext>
            </a:extLst>
          </p:cNvPr>
          <p:cNvSpPr>
            <a:spLocks noChangeAspect="1"/>
          </p:cNvSpPr>
          <p:nvPr userDrawn="1"/>
        </p:nvSpPr>
        <p:spPr>
          <a:xfrm>
            <a:off x="6288183" y="3706777"/>
            <a:ext cx="1261872" cy="126187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4" name="Picture Placeholder 9">
            <a:extLst>
              <a:ext uri="{FF2B5EF4-FFF2-40B4-BE49-F238E27FC236}">
                <a16:creationId xmlns:a16="http://schemas.microsoft.com/office/drawing/2014/main" id="{E61684B2-1403-BD44-80B1-6A5C0D0A3C67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6454143" y="3873673"/>
            <a:ext cx="929952" cy="929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3B87B079-A5F0-D34B-90BD-17403B51EF47}"/>
              </a:ext>
            </a:extLst>
          </p:cNvPr>
          <p:cNvSpPr>
            <a:spLocks noChangeAspect="1"/>
          </p:cNvSpPr>
          <p:nvPr userDrawn="1"/>
        </p:nvSpPr>
        <p:spPr>
          <a:xfrm>
            <a:off x="8699143" y="799317"/>
            <a:ext cx="1261872" cy="126187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67169BE7-153A-034D-B3C8-A226C22DE09C}"/>
              </a:ext>
            </a:extLst>
          </p:cNvPr>
          <p:cNvSpPr>
            <a:spLocks noChangeAspect="1"/>
          </p:cNvSpPr>
          <p:nvPr userDrawn="1"/>
        </p:nvSpPr>
        <p:spPr>
          <a:xfrm>
            <a:off x="6288183" y="799317"/>
            <a:ext cx="1261872" cy="126187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1" name="Picture Placeholder 9">
            <a:extLst>
              <a:ext uri="{FF2B5EF4-FFF2-40B4-BE49-F238E27FC236}">
                <a16:creationId xmlns:a16="http://schemas.microsoft.com/office/drawing/2014/main" id="{604C6493-8619-1749-A32C-8C1C4E875339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6454143" y="966213"/>
            <a:ext cx="929952" cy="929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sp>
        <p:nvSpPr>
          <p:cNvPr id="32" name="Picture Placeholder 9">
            <a:extLst>
              <a:ext uri="{FF2B5EF4-FFF2-40B4-BE49-F238E27FC236}">
                <a16:creationId xmlns:a16="http://schemas.microsoft.com/office/drawing/2014/main" id="{EE25A905-577F-154D-BA89-4F485EEBC4BD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8865103" y="965277"/>
            <a:ext cx="929952" cy="929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9677FD5-9A91-4866-B075-6DDE16433AC7}"/>
              </a:ext>
            </a:extLst>
          </p:cNvPr>
          <p:cNvGrpSpPr/>
          <p:nvPr userDrawn="1"/>
        </p:nvGrpSpPr>
        <p:grpSpPr>
          <a:xfrm>
            <a:off x="16303" y="0"/>
            <a:ext cx="12192000" cy="6858000"/>
            <a:chOff x="16303" y="6430358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236937" y="6430358"/>
              <a:ext cx="507801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 r="-140094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5922489">
              <a:off x="3144589" y="8256436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6200000">
              <a:off x="2233481" y="9232079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16303" y="6431945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287088"/>
            <a:ext cx="3438881" cy="2283824"/>
          </a:xfrm>
        </p:spPr>
        <p:txBody>
          <a:bodyPr anchor="ctr"/>
          <a:lstStyle>
            <a:lvl1pPr algn="l">
              <a:defRPr sz="2300" b="0" cap="none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7F711-7020-994E-A797-D04033A0CF12}" type="datetime1">
              <a:rPr lang="en-US" noProof="0" smtClean="0"/>
              <a:t>6/28/2024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9ADD13A9-A8EA-4B1C-AE31-FE189E0E8B8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56275" y="2351088"/>
            <a:ext cx="2325688" cy="774700"/>
          </a:xfrm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18" name="Text Placeholder 13">
            <a:extLst>
              <a:ext uri="{FF2B5EF4-FFF2-40B4-BE49-F238E27FC236}">
                <a16:creationId xmlns:a16="http://schemas.microsoft.com/office/drawing/2014/main" id="{A2BAC124-81DA-4B8B-86CD-75C69A4D0DB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167235" y="2351088"/>
            <a:ext cx="2325688" cy="774700"/>
          </a:xfrm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26" name="Text Placeholder 13">
            <a:extLst>
              <a:ext uri="{FF2B5EF4-FFF2-40B4-BE49-F238E27FC236}">
                <a16:creationId xmlns:a16="http://schemas.microsoft.com/office/drawing/2014/main" id="{B493D355-B592-4395-8255-D1D4FB1CF1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756275" y="5258548"/>
            <a:ext cx="2325688" cy="774700"/>
          </a:xfrm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28" name="Text Placeholder 13">
            <a:extLst>
              <a:ext uri="{FF2B5EF4-FFF2-40B4-BE49-F238E27FC236}">
                <a16:creationId xmlns:a16="http://schemas.microsoft.com/office/drawing/2014/main" id="{D0A496BB-AA13-44AE-AFA6-30D4ED5099E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167235" y="5258548"/>
            <a:ext cx="2325688" cy="774700"/>
          </a:xfrm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</p:spTree>
    <p:extLst>
      <p:ext uri="{BB962C8B-B14F-4D97-AF65-F5344CB8AC3E}">
        <p14:creationId xmlns:p14="http://schemas.microsoft.com/office/powerpoint/2010/main" val="32541318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 Icon Bullets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Oval 28">
            <a:extLst>
              <a:ext uri="{FF2B5EF4-FFF2-40B4-BE49-F238E27FC236}">
                <a16:creationId xmlns:a16="http://schemas.microsoft.com/office/drawing/2014/main" id="{3B87B079-A5F0-D34B-90BD-17403B51EF47}"/>
              </a:ext>
            </a:extLst>
          </p:cNvPr>
          <p:cNvSpPr>
            <a:spLocks noChangeAspect="1"/>
          </p:cNvSpPr>
          <p:nvPr userDrawn="1"/>
        </p:nvSpPr>
        <p:spPr>
          <a:xfrm>
            <a:off x="8699143" y="2234226"/>
            <a:ext cx="1261872" cy="126187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67169BE7-153A-034D-B3C8-A226C22DE09C}"/>
              </a:ext>
            </a:extLst>
          </p:cNvPr>
          <p:cNvSpPr>
            <a:spLocks noChangeAspect="1"/>
          </p:cNvSpPr>
          <p:nvPr userDrawn="1"/>
        </p:nvSpPr>
        <p:spPr>
          <a:xfrm>
            <a:off x="6288183" y="2234226"/>
            <a:ext cx="1261872" cy="126187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1" name="Picture Placeholder 9">
            <a:extLst>
              <a:ext uri="{FF2B5EF4-FFF2-40B4-BE49-F238E27FC236}">
                <a16:creationId xmlns:a16="http://schemas.microsoft.com/office/drawing/2014/main" id="{604C6493-8619-1749-A32C-8C1C4E875339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6454143" y="2401122"/>
            <a:ext cx="929952" cy="929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sp>
        <p:nvSpPr>
          <p:cNvPr id="32" name="Picture Placeholder 9">
            <a:extLst>
              <a:ext uri="{FF2B5EF4-FFF2-40B4-BE49-F238E27FC236}">
                <a16:creationId xmlns:a16="http://schemas.microsoft.com/office/drawing/2014/main" id="{EE25A905-577F-154D-BA89-4F485EEBC4BD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8865103" y="2400186"/>
            <a:ext cx="929952" cy="929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9677FD5-9A91-4866-B075-6DDE16433AC7}"/>
              </a:ext>
            </a:extLst>
          </p:cNvPr>
          <p:cNvGrpSpPr/>
          <p:nvPr userDrawn="1"/>
        </p:nvGrpSpPr>
        <p:grpSpPr>
          <a:xfrm>
            <a:off x="16303" y="0"/>
            <a:ext cx="12192000" cy="6858000"/>
            <a:chOff x="16303" y="6430358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236937" y="6430358"/>
              <a:ext cx="507801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 r="-140094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5922489">
              <a:off x="3144589" y="8256436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6200000">
              <a:off x="2233481" y="9232079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16303" y="6431945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287088"/>
            <a:ext cx="3438881" cy="2283824"/>
          </a:xfrm>
        </p:spPr>
        <p:txBody>
          <a:bodyPr anchor="ctr"/>
          <a:lstStyle>
            <a:lvl1pPr algn="l">
              <a:defRPr sz="2300" b="0" cap="none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7F711-7020-994E-A797-D04033A0CF12}" type="datetime1">
              <a:rPr lang="en-US" noProof="0" smtClean="0"/>
              <a:t>6/28/2024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9ADD13A9-A8EA-4B1C-AE31-FE189E0E8B8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56275" y="3785996"/>
            <a:ext cx="2325688" cy="1503455"/>
          </a:xfrm>
        </p:spPr>
        <p:txBody>
          <a:bodyPr>
            <a:no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18" name="Text Placeholder 13">
            <a:extLst>
              <a:ext uri="{FF2B5EF4-FFF2-40B4-BE49-F238E27FC236}">
                <a16:creationId xmlns:a16="http://schemas.microsoft.com/office/drawing/2014/main" id="{A2BAC124-81DA-4B8B-86CD-75C69A4D0DB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167235" y="3785996"/>
            <a:ext cx="2325688" cy="1503455"/>
          </a:xfrm>
        </p:spPr>
        <p:txBody>
          <a:bodyPr>
            <a:no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</p:spTree>
    <p:extLst>
      <p:ext uri="{BB962C8B-B14F-4D97-AF65-F5344CB8AC3E}">
        <p14:creationId xmlns:p14="http://schemas.microsoft.com/office/powerpoint/2010/main" val="24650614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 Icon Bullets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Oval 31">
            <a:extLst>
              <a:ext uri="{FF2B5EF4-FFF2-40B4-BE49-F238E27FC236}">
                <a16:creationId xmlns:a16="http://schemas.microsoft.com/office/drawing/2014/main" id="{F625DE42-6A2A-D745-B1F8-2AF2793533BE}"/>
              </a:ext>
            </a:extLst>
          </p:cNvPr>
          <p:cNvSpPr>
            <a:spLocks noChangeAspect="1"/>
          </p:cNvSpPr>
          <p:nvPr userDrawn="1"/>
        </p:nvSpPr>
        <p:spPr>
          <a:xfrm>
            <a:off x="8404601" y="3981394"/>
            <a:ext cx="1042415" cy="1042415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3" name="Picture Placeholder 9">
            <a:extLst>
              <a:ext uri="{FF2B5EF4-FFF2-40B4-BE49-F238E27FC236}">
                <a16:creationId xmlns:a16="http://schemas.microsoft.com/office/drawing/2014/main" id="{A87D37E3-62A9-1F44-8520-EBED16BF1C0F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8535100" y="4123125"/>
            <a:ext cx="781417" cy="758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75F8797D-AFBD-534A-AC82-DE2B7BAECE83}"/>
              </a:ext>
            </a:extLst>
          </p:cNvPr>
          <p:cNvSpPr>
            <a:spLocks noChangeAspect="1"/>
          </p:cNvSpPr>
          <p:nvPr userDrawn="1"/>
        </p:nvSpPr>
        <p:spPr>
          <a:xfrm>
            <a:off x="8404601" y="1932281"/>
            <a:ext cx="1042415" cy="104241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0" name="Picture Placeholder 9">
            <a:extLst>
              <a:ext uri="{FF2B5EF4-FFF2-40B4-BE49-F238E27FC236}">
                <a16:creationId xmlns:a16="http://schemas.microsoft.com/office/drawing/2014/main" id="{EFE809D2-16A3-B143-BC10-FEC397E62C62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8535100" y="2074012"/>
            <a:ext cx="781417" cy="758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9677FD5-9A91-4866-B075-6DDE16433AC7}"/>
              </a:ext>
            </a:extLst>
          </p:cNvPr>
          <p:cNvGrpSpPr/>
          <p:nvPr userDrawn="1"/>
        </p:nvGrpSpPr>
        <p:grpSpPr>
          <a:xfrm>
            <a:off x="16303" y="0"/>
            <a:ext cx="12192000" cy="6858000"/>
            <a:chOff x="16303" y="6430358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236937" y="6430358"/>
              <a:ext cx="507801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 r="-140094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5922489">
              <a:off x="3144589" y="8256436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6200000">
              <a:off x="2233481" y="9232079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16303" y="6431945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287088"/>
            <a:ext cx="3438881" cy="2283824"/>
          </a:xfrm>
        </p:spPr>
        <p:txBody>
          <a:bodyPr anchor="ctr"/>
          <a:lstStyle>
            <a:lvl1pPr algn="l">
              <a:defRPr sz="2300" b="0" cap="none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69370-372E-0846-B090-5E6EF97A3B62}" type="datetime1">
              <a:rPr lang="en-US" noProof="0" smtClean="0"/>
              <a:t>6/28/2024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9ADD13A9-A8EA-4B1C-AE31-FE189E0E8B8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189670" y="1840992"/>
            <a:ext cx="2095046" cy="1225056"/>
          </a:xfrm>
        </p:spPr>
        <p:txBody>
          <a:bodyPr anchor="ctr">
            <a:noAutofit/>
          </a:bodyPr>
          <a:lstStyle>
            <a:lvl1pPr marL="0" indent="0" algn="l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18" name="Text Placeholder 13">
            <a:extLst>
              <a:ext uri="{FF2B5EF4-FFF2-40B4-BE49-F238E27FC236}">
                <a16:creationId xmlns:a16="http://schemas.microsoft.com/office/drawing/2014/main" id="{A2BAC124-81DA-4B8B-86CD-75C69A4D0DB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19533" y="1840992"/>
            <a:ext cx="2095046" cy="1225056"/>
          </a:xfrm>
        </p:spPr>
        <p:txBody>
          <a:bodyPr anchor="ctr">
            <a:noAutofit/>
          </a:bodyPr>
          <a:lstStyle>
            <a:lvl1pPr marL="0" indent="0" algn="l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26" name="Text Placeholder 13">
            <a:extLst>
              <a:ext uri="{FF2B5EF4-FFF2-40B4-BE49-F238E27FC236}">
                <a16:creationId xmlns:a16="http://schemas.microsoft.com/office/drawing/2014/main" id="{B493D355-B592-4395-8255-D1D4FB1CF1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189670" y="3891529"/>
            <a:ext cx="2095046" cy="1222144"/>
          </a:xfrm>
        </p:spPr>
        <p:txBody>
          <a:bodyPr anchor="ctr">
            <a:noAutofit/>
          </a:bodyPr>
          <a:lstStyle>
            <a:lvl1pPr marL="0" indent="0" algn="l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28" name="Text Placeholder 13">
            <a:extLst>
              <a:ext uri="{FF2B5EF4-FFF2-40B4-BE49-F238E27FC236}">
                <a16:creationId xmlns:a16="http://schemas.microsoft.com/office/drawing/2014/main" id="{D0A496BB-AA13-44AE-AFA6-30D4ED5099E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519533" y="3891529"/>
            <a:ext cx="2095046" cy="1222144"/>
          </a:xfrm>
        </p:spPr>
        <p:txBody>
          <a:bodyPr anchor="ctr">
            <a:noAutofit/>
          </a:bodyPr>
          <a:lstStyle>
            <a:lvl1pPr marL="0" indent="0" algn="l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73963115-25B3-494B-9A13-AC92EFE94C09}"/>
              </a:ext>
            </a:extLst>
          </p:cNvPr>
          <p:cNvSpPr>
            <a:spLocks noChangeAspect="1"/>
          </p:cNvSpPr>
          <p:nvPr userDrawn="1"/>
        </p:nvSpPr>
        <p:spPr>
          <a:xfrm>
            <a:off x="5070995" y="1932281"/>
            <a:ext cx="1042415" cy="104241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1" name="Picture Placeholder 9">
            <a:extLst>
              <a:ext uri="{FF2B5EF4-FFF2-40B4-BE49-F238E27FC236}">
                <a16:creationId xmlns:a16="http://schemas.microsoft.com/office/drawing/2014/main" id="{3C759269-D6E6-2B41-8BEE-8B5AFB809B6A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5201494" y="2074012"/>
            <a:ext cx="781417" cy="758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43E569D5-DC38-7C46-95CD-ACFBFBF591A2}"/>
              </a:ext>
            </a:extLst>
          </p:cNvPr>
          <p:cNvSpPr>
            <a:spLocks noChangeAspect="1"/>
          </p:cNvSpPr>
          <p:nvPr userDrawn="1"/>
        </p:nvSpPr>
        <p:spPr>
          <a:xfrm>
            <a:off x="5070995" y="3981394"/>
            <a:ext cx="1042415" cy="1042415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4" name="Picture Placeholder 9">
            <a:extLst>
              <a:ext uri="{FF2B5EF4-FFF2-40B4-BE49-F238E27FC236}">
                <a16:creationId xmlns:a16="http://schemas.microsoft.com/office/drawing/2014/main" id="{E8396DFD-D667-2648-9BE4-6237690F7999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5201494" y="4123125"/>
            <a:ext cx="781417" cy="758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</p:spTree>
    <p:extLst>
      <p:ext uri="{BB962C8B-B14F-4D97-AF65-F5344CB8AC3E}">
        <p14:creationId xmlns:p14="http://schemas.microsoft.com/office/powerpoint/2010/main" val="29299010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693332"/>
            <a:ext cx="3860260" cy="1735668"/>
          </a:xfrm>
        </p:spPr>
        <p:txBody>
          <a:bodyPr anchor="b">
            <a:normAutofit/>
          </a:bodyPr>
          <a:lstStyle>
            <a:lvl1pPr algn="l">
              <a:defRPr sz="2300" b="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22" name="Picture Placeholder 21">
            <a:extLst>
              <a:ext uri="{FF2B5EF4-FFF2-40B4-BE49-F238E27FC236}">
                <a16:creationId xmlns:a16="http://schemas.microsoft.com/office/drawing/2014/main" id="{215A5A73-8E13-4E38-8362-0A09BA94411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58861" y="478881"/>
            <a:ext cx="5582675" cy="5908526"/>
          </a:xfrm>
          <a:custGeom>
            <a:avLst/>
            <a:gdLst>
              <a:gd name="connsiteX0" fmla="*/ 10816 w 5582675"/>
              <a:gd name="connsiteY0" fmla="*/ 0 h 5908526"/>
              <a:gd name="connsiteX1" fmla="*/ 5582675 w 5582675"/>
              <a:gd name="connsiteY1" fmla="*/ 0 h 5908526"/>
              <a:gd name="connsiteX2" fmla="*/ 5582675 w 5582675"/>
              <a:gd name="connsiteY2" fmla="*/ 5908526 h 5908526"/>
              <a:gd name="connsiteX3" fmla="*/ 0 w 5582675"/>
              <a:gd name="connsiteY3" fmla="*/ 5908526 h 5908526"/>
              <a:gd name="connsiteX4" fmla="*/ 30693 w 5582675"/>
              <a:gd name="connsiteY4" fmla="*/ 5722836 h 5908526"/>
              <a:gd name="connsiteX5" fmla="*/ 223682 w 5582675"/>
              <a:gd name="connsiteY5" fmla="*/ 2921544 h 5908526"/>
              <a:gd name="connsiteX6" fmla="*/ 30693 w 5582675"/>
              <a:gd name="connsiteY6" fmla="*/ 120253 h 59085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582675" h="5908526">
                <a:moveTo>
                  <a:pt x="10816" y="0"/>
                </a:moveTo>
                <a:lnTo>
                  <a:pt x="5582675" y="0"/>
                </a:lnTo>
                <a:lnTo>
                  <a:pt x="5582675" y="5908526"/>
                </a:lnTo>
                <a:lnTo>
                  <a:pt x="0" y="5908526"/>
                </a:lnTo>
                <a:lnTo>
                  <a:pt x="30693" y="5722836"/>
                </a:lnTo>
                <a:cubicBezTo>
                  <a:pt x="153771" y="4890115"/>
                  <a:pt x="223682" y="3935837"/>
                  <a:pt x="223682" y="2921544"/>
                </a:cubicBezTo>
                <a:cubicBezTo>
                  <a:pt x="223682" y="1907252"/>
                  <a:pt x="153771" y="952973"/>
                  <a:pt x="30693" y="120253"/>
                </a:cubicBezTo>
                <a:close/>
              </a:path>
            </a:pathLst>
          </a:custGeom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657600"/>
            <a:ext cx="3859212" cy="1371600"/>
          </a:xfrm>
        </p:spPr>
        <p:txBody>
          <a:bodyPr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A5200-74F0-9445-8847-A53AA9C11C7B}" type="datetime1">
              <a:rPr lang="en-US" noProof="0" smtClean="0"/>
              <a:t>6/28/2024</a:t>
            </a:fld>
            <a:endParaRPr lang="en-US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1834315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B50BDD93-02DA-4B21-9556-FA8B9894F90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058861" y="478880"/>
            <a:ext cx="5582675" cy="5900239"/>
          </a:xfrm>
          <a:custGeom>
            <a:avLst/>
            <a:gdLst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0 w 5582675"/>
              <a:gd name="connsiteY4" fmla="*/ 0 h 5900239"/>
              <a:gd name="connsiteX0" fmla="*/ 3501 w 5586176"/>
              <a:gd name="connsiteY0" fmla="*/ 0 h 5900239"/>
              <a:gd name="connsiteX1" fmla="*/ 5586176 w 5586176"/>
              <a:gd name="connsiteY1" fmla="*/ 0 h 5900239"/>
              <a:gd name="connsiteX2" fmla="*/ 5586176 w 5586176"/>
              <a:gd name="connsiteY2" fmla="*/ 5900239 h 5900239"/>
              <a:gd name="connsiteX3" fmla="*/ 3501 w 5586176"/>
              <a:gd name="connsiteY3" fmla="*/ 5900239 h 5900239"/>
              <a:gd name="connsiteX4" fmla="*/ 0 w 5586176"/>
              <a:gd name="connsiteY4" fmla="*/ 3615600 h 5900239"/>
              <a:gd name="connsiteX5" fmla="*/ 3501 w 5586176"/>
              <a:gd name="connsiteY5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220019 w 5582675"/>
              <a:gd name="connsiteY4" fmla="*/ 3442880 h 5900239"/>
              <a:gd name="connsiteX5" fmla="*/ 0 w 5582675"/>
              <a:gd name="connsiteY5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220019 w 5582675"/>
              <a:gd name="connsiteY4" fmla="*/ 3442880 h 5900239"/>
              <a:gd name="connsiteX5" fmla="*/ 11739 w 5582675"/>
              <a:gd name="connsiteY5" fmla="*/ 237400 h 5900239"/>
              <a:gd name="connsiteX6" fmla="*/ 0 w 5582675"/>
              <a:gd name="connsiteY6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220019 w 5582675"/>
              <a:gd name="connsiteY4" fmla="*/ 3442880 h 5900239"/>
              <a:gd name="connsiteX5" fmla="*/ 11739 w 5582675"/>
              <a:gd name="connsiteY5" fmla="*/ 237400 h 5900239"/>
              <a:gd name="connsiteX6" fmla="*/ 0 w 5582675"/>
              <a:gd name="connsiteY6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220019 w 5582675"/>
              <a:gd name="connsiteY4" fmla="*/ 3442880 h 5900239"/>
              <a:gd name="connsiteX5" fmla="*/ 62539 w 5582675"/>
              <a:gd name="connsiteY5" fmla="*/ 237400 h 5900239"/>
              <a:gd name="connsiteX6" fmla="*/ 0 w 5582675"/>
              <a:gd name="connsiteY6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220019 w 5582675"/>
              <a:gd name="connsiteY4" fmla="*/ 3442880 h 5900239"/>
              <a:gd name="connsiteX5" fmla="*/ 62539 w 5582675"/>
              <a:gd name="connsiteY5" fmla="*/ 237400 h 5900239"/>
              <a:gd name="connsiteX6" fmla="*/ 0 w 5582675"/>
              <a:gd name="connsiteY6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220019 w 5582675"/>
              <a:gd name="connsiteY4" fmla="*/ 3442880 h 5900239"/>
              <a:gd name="connsiteX5" fmla="*/ 62539 w 5582675"/>
              <a:gd name="connsiteY5" fmla="*/ 237400 h 5900239"/>
              <a:gd name="connsiteX6" fmla="*/ 0 w 5582675"/>
              <a:gd name="connsiteY6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220019 w 5582675"/>
              <a:gd name="connsiteY4" fmla="*/ 3442880 h 5900239"/>
              <a:gd name="connsiteX5" fmla="*/ 47299 w 5582675"/>
              <a:gd name="connsiteY5" fmla="*/ 247560 h 5900239"/>
              <a:gd name="connsiteX6" fmla="*/ 0 w 5582675"/>
              <a:gd name="connsiteY6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11739 w 5582675"/>
              <a:gd name="connsiteY4" fmla="*/ 5647600 h 5900239"/>
              <a:gd name="connsiteX5" fmla="*/ 220019 w 5582675"/>
              <a:gd name="connsiteY5" fmla="*/ 3442880 h 5900239"/>
              <a:gd name="connsiteX6" fmla="*/ 47299 w 5582675"/>
              <a:gd name="connsiteY6" fmla="*/ 247560 h 5900239"/>
              <a:gd name="connsiteX7" fmla="*/ 0 w 5582675"/>
              <a:gd name="connsiteY7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52379 w 5582675"/>
              <a:gd name="connsiteY4" fmla="*/ 5647600 h 5900239"/>
              <a:gd name="connsiteX5" fmla="*/ 220019 w 5582675"/>
              <a:gd name="connsiteY5" fmla="*/ 3442880 h 5900239"/>
              <a:gd name="connsiteX6" fmla="*/ 47299 w 5582675"/>
              <a:gd name="connsiteY6" fmla="*/ 247560 h 5900239"/>
              <a:gd name="connsiteX7" fmla="*/ 0 w 5582675"/>
              <a:gd name="connsiteY7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42854 w 5582675"/>
              <a:gd name="connsiteY4" fmla="*/ 5653315 h 5900239"/>
              <a:gd name="connsiteX5" fmla="*/ 220019 w 5582675"/>
              <a:gd name="connsiteY5" fmla="*/ 3442880 h 5900239"/>
              <a:gd name="connsiteX6" fmla="*/ 47299 w 5582675"/>
              <a:gd name="connsiteY6" fmla="*/ 247560 h 5900239"/>
              <a:gd name="connsiteX7" fmla="*/ 0 w 5582675"/>
              <a:gd name="connsiteY7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42854 w 5582675"/>
              <a:gd name="connsiteY4" fmla="*/ 5653315 h 5900239"/>
              <a:gd name="connsiteX5" fmla="*/ 220019 w 5582675"/>
              <a:gd name="connsiteY5" fmla="*/ 3442880 h 5900239"/>
              <a:gd name="connsiteX6" fmla="*/ 47299 w 5582675"/>
              <a:gd name="connsiteY6" fmla="*/ 247560 h 5900239"/>
              <a:gd name="connsiteX7" fmla="*/ 0 w 5582675"/>
              <a:gd name="connsiteY7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42854 w 5582675"/>
              <a:gd name="connsiteY4" fmla="*/ 5653315 h 5900239"/>
              <a:gd name="connsiteX5" fmla="*/ 220019 w 5582675"/>
              <a:gd name="connsiteY5" fmla="*/ 3442880 h 5900239"/>
              <a:gd name="connsiteX6" fmla="*/ 47299 w 5582675"/>
              <a:gd name="connsiteY6" fmla="*/ 247560 h 5900239"/>
              <a:gd name="connsiteX7" fmla="*/ 0 w 5582675"/>
              <a:gd name="connsiteY7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42854 w 5582675"/>
              <a:gd name="connsiteY4" fmla="*/ 5653315 h 5900239"/>
              <a:gd name="connsiteX5" fmla="*/ 220019 w 5582675"/>
              <a:gd name="connsiteY5" fmla="*/ 3442880 h 5900239"/>
              <a:gd name="connsiteX6" fmla="*/ 47299 w 5582675"/>
              <a:gd name="connsiteY6" fmla="*/ 247560 h 5900239"/>
              <a:gd name="connsiteX7" fmla="*/ 0 w 5582675"/>
              <a:gd name="connsiteY7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42854 w 5582675"/>
              <a:gd name="connsiteY4" fmla="*/ 5653315 h 5900239"/>
              <a:gd name="connsiteX5" fmla="*/ 220019 w 5582675"/>
              <a:gd name="connsiteY5" fmla="*/ 3442880 h 5900239"/>
              <a:gd name="connsiteX6" fmla="*/ 47299 w 5582675"/>
              <a:gd name="connsiteY6" fmla="*/ 247560 h 5900239"/>
              <a:gd name="connsiteX7" fmla="*/ 0 w 5582675"/>
              <a:gd name="connsiteY7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42854 w 5582675"/>
              <a:gd name="connsiteY4" fmla="*/ 5653315 h 5900239"/>
              <a:gd name="connsiteX5" fmla="*/ 220019 w 5582675"/>
              <a:gd name="connsiteY5" fmla="*/ 3442880 h 5900239"/>
              <a:gd name="connsiteX6" fmla="*/ 47299 w 5582675"/>
              <a:gd name="connsiteY6" fmla="*/ 247560 h 5900239"/>
              <a:gd name="connsiteX7" fmla="*/ 0 w 5582675"/>
              <a:gd name="connsiteY7" fmla="*/ 0 h 5900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582675" h="5900239">
                <a:moveTo>
                  <a:pt x="0" y="0"/>
                </a:moveTo>
                <a:lnTo>
                  <a:pt x="5582675" y="0"/>
                </a:lnTo>
                <a:lnTo>
                  <a:pt x="5582675" y="5900239"/>
                </a:lnTo>
                <a:lnTo>
                  <a:pt x="0" y="5900239"/>
                </a:lnTo>
                <a:cubicBezTo>
                  <a:pt x="14285" y="5817931"/>
                  <a:pt x="34284" y="5741338"/>
                  <a:pt x="42854" y="5653315"/>
                </a:cubicBezTo>
                <a:cubicBezTo>
                  <a:pt x="145724" y="4908883"/>
                  <a:pt x="181919" y="4332092"/>
                  <a:pt x="220019" y="3442880"/>
                </a:cubicBezTo>
                <a:cubicBezTo>
                  <a:pt x="221712" y="2333747"/>
                  <a:pt x="182766" y="1285573"/>
                  <a:pt x="47299" y="247560"/>
                </a:cubicBezTo>
                <a:lnTo>
                  <a:pt x="0" y="0"/>
                </a:lnTo>
                <a:close/>
              </a:path>
            </a:pathLst>
          </a:custGeo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693332"/>
            <a:ext cx="3860260" cy="1735668"/>
          </a:xfrm>
        </p:spPr>
        <p:txBody>
          <a:bodyPr anchor="b">
            <a:normAutofit/>
          </a:bodyPr>
          <a:lstStyle>
            <a:lvl1pPr algn="l">
              <a:defRPr sz="2300" b="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657600"/>
            <a:ext cx="3859212" cy="1371600"/>
          </a:xfrm>
        </p:spPr>
        <p:txBody>
          <a:bodyPr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A5200-74F0-9445-8847-A53AA9C11C7B}" type="datetime1">
              <a:rPr lang="en-US" noProof="0" smtClean="0"/>
              <a:t>6/28/2024</a:t>
            </a:fld>
            <a:endParaRPr lang="en-US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3977307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17C1C-DA5E-F743-826B-CB70C940D4E6}" type="datetime1">
              <a:rPr lang="en-US" noProof="0" smtClean="0"/>
              <a:t>6/28/2024</a:t>
            </a:fld>
            <a:endParaRPr lang="en-US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771714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0" y="3179762"/>
            <a:ext cx="4825159" cy="2840039"/>
          </a:xfrm>
        </p:spPr>
        <p:txBody>
          <a:bodyPr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10E4C-E478-1D40-94DF-17D7429B053A}" type="datetime1">
              <a:rPr lang="en-US" noProof="0" smtClean="0"/>
              <a:t>6/28/2024</a:t>
            </a:fld>
            <a:endParaRPr lang="en-US" noProof="0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959933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A9061-1D22-724D-9508-7BAEAF287353}" type="datetime1">
              <a:rPr lang="en-US" noProof="0" smtClean="0"/>
              <a:t>6/28/2024</a:t>
            </a:fld>
            <a:endParaRPr lang="en-US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8264808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A9061-1D22-724D-9508-7BAEAF287353}" type="datetime1">
              <a:rPr lang="en-US" noProof="0" smtClean="0"/>
              <a:t>6/28/2024</a:t>
            </a:fld>
            <a:endParaRPr lang="en-US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75C1B7F-CD73-441E-89FC-46AA9E8B519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764150" y="2406650"/>
            <a:ext cx="8663700" cy="3477682"/>
          </a:xfrm>
        </p:spPr>
        <p:txBody>
          <a:bodyPr anchor="ctr">
            <a:normAutofit/>
          </a:bodyPr>
          <a:lstStyle>
            <a:lvl1pPr marL="0" indent="0" algn="ctr">
              <a:buNone/>
              <a:defRPr sz="6000"/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529742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05E0F-8980-D24A-B2F9-0C7A13C6A6DE}" type="datetime1">
              <a:rPr lang="en-US" noProof="0" smtClean="0"/>
              <a:t>6/28/2024</a:t>
            </a:fld>
            <a:endParaRPr lang="en-US" noProof="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7192291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26" name="Rectangle 25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8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0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1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3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2603500"/>
            <a:ext cx="8761412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0938" y="639406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1" i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6ACA6CA-E140-824D-8E8B-5CC5036BDBAE}" type="datetime1">
              <a:rPr lang="en-US" noProof="0" smtClean="0"/>
              <a:pPr/>
              <a:t>6/28/2024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28358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 b="1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endParaRPr lang="en-US" noProof="0" dirty="0"/>
          </a:p>
        </p:txBody>
      </p:sp>
      <p:sp>
        <p:nvSpPr>
          <p:cNvPr id="22" name="Rectangle 2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0639153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59" r:id="rId4"/>
    <p:sldLayoutId id="2147483860" r:id="rId5"/>
    <p:sldLayoutId id="2147483861" r:id="rId6"/>
    <p:sldLayoutId id="2147483862" r:id="rId7"/>
    <p:sldLayoutId id="2147483864" r:id="rId8"/>
    <p:sldLayoutId id="2147483863" r:id="rId9"/>
    <p:sldLayoutId id="2147483858" r:id="rId10"/>
    <p:sldLayoutId id="2147483865" r:id="rId11"/>
    <p:sldLayoutId id="2147483844" r:id="rId12"/>
    <p:sldLayoutId id="2147483845" r:id="rId13"/>
    <p:sldLayoutId id="2147483846" r:id="rId14"/>
    <p:sldLayoutId id="2147483866" r:id="rId15"/>
    <p:sldLayoutId id="2147483847" r:id="rId16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funderburkcpa.com/uil/exams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29B41E-FC51-4047-9C2D-7FA6782DAF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4955" y="1598691"/>
            <a:ext cx="10120558" cy="2677648"/>
          </a:xfrm>
        </p:spPr>
        <p:txBody>
          <a:bodyPr/>
          <a:lstStyle/>
          <a:p>
            <a:r>
              <a:rPr lang="en-US" sz="6000" dirty="0">
                <a:solidFill>
                  <a:schemeClr val="bg1"/>
                </a:solidFill>
                <a:latin typeface="Trebuchet MS" panose="020B0603020202020204" pitchFamily="34" charset="0"/>
              </a:rPr>
              <a:t>UIL Accounting </a:t>
            </a:r>
            <a:br>
              <a:rPr lang="en-US" sz="6000" dirty="0">
                <a:solidFill>
                  <a:schemeClr val="bg1"/>
                </a:solidFill>
                <a:latin typeface="Trebuchet MS" panose="020B0603020202020204" pitchFamily="34" charset="0"/>
              </a:rPr>
            </a:br>
            <a:r>
              <a:rPr lang="en-US" sz="4000" dirty="0">
                <a:solidFill>
                  <a:schemeClr val="bg1"/>
                </a:solidFill>
                <a:latin typeface="Trebuchet MS" panose="020B0603020202020204" pitchFamily="34" charset="0"/>
              </a:rPr>
              <a:t>PP 2 Permanent &amp; Temporary Accounts</a:t>
            </a:r>
            <a:br>
              <a:rPr lang="en-US" sz="5000" dirty="0">
                <a:solidFill>
                  <a:schemeClr val="bg1"/>
                </a:solidFill>
                <a:latin typeface="Trebuchet MS" panose="020B0603020202020204" pitchFamily="34" charset="0"/>
              </a:rPr>
            </a:br>
            <a:endParaRPr lang="en-US" sz="3600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2E989F-747B-4007-9C7A-A35E8B662A7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Kay Whitton </a:t>
            </a:r>
          </a:p>
          <a:p>
            <a:r>
              <a:rPr lang="en-US" sz="2400" dirty="0"/>
              <a:t>state contest director</a:t>
            </a:r>
            <a:endParaRPr lang="en-US" sz="2400" dirty="0">
              <a:solidFill>
                <a:schemeClr val="bg1"/>
              </a:solidFill>
            </a:endParaRPr>
          </a:p>
        </p:txBody>
      </p:sp>
      <p:pic>
        <p:nvPicPr>
          <p:cNvPr id="5" name="Graphic 4" descr="Dollar with solid fill">
            <a:extLst>
              <a:ext uri="{FF2B5EF4-FFF2-40B4-BE49-F238E27FC236}">
                <a16:creationId xmlns:a16="http://schemas.microsoft.com/office/drawing/2014/main" id="{AB9F3F74-18CB-9F35-7E09-7901EDD5D6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61112" y="115866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7009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BBA651-8EE6-79EA-59EB-77AA205062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8707" y="2287088"/>
            <a:ext cx="3943593" cy="2283824"/>
          </a:xfrm>
        </p:spPr>
        <p:txBody>
          <a:bodyPr/>
          <a:lstStyle/>
          <a:p>
            <a:r>
              <a:rPr lang="en-US" sz="4000" dirty="0">
                <a:latin typeface="Trebuchet MS" panose="020B0603020202020204" pitchFamily="34" charset="0"/>
              </a:rPr>
              <a:t>In PP Lesson 1,</a:t>
            </a:r>
            <a:br>
              <a:rPr lang="en-US" sz="4000" dirty="0">
                <a:latin typeface="Trebuchet MS" panose="020B0603020202020204" pitchFamily="34" charset="0"/>
              </a:rPr>
            </a:br>
            <a:r>
              <a:rPr lang="en-US" sz="4000" dirty="0">
                <a:latin typeface="Trebuchet MS" panose="020B0603020202020204" pitchFamily="34" charset="0"/>
              </a:rPr>
              <a:t>we introduced the Basic Accounting Equation and Debits = Credits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393C1A-0A90-5AE5-E5B3-BDC2A55048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2</a:t>
            </a:fld>
            <a:endParaRPr lang="en-US" noProof="0" dirty="0"/>
          </a:p>
        </p:txBody>
      </p:sp>
      <p:pic>
        <p:nvPicPr>
          <p:cNvPr id="6" name="Picture 5" descr="A blue rectangular object with a white background&#10;&#10;Description automatically generated">
            <a:extLst>
              <a:ext uri="{FF2B5EF4-FFF2-40B4-BE49-F238E27FC236}">
                <a16:creationId xmlns:a16="http://schemas.microsoft.com/office/drawing/2014/main" id="{B665C533-3850-00F3-AAAD-764B6A9AA1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00500" y="307748"/>
            <a:ext cx="4752040" cy="6254523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44904A-932F-C64F-4F1C-01853BBC235D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6290718" y="1345406"/>
            <a:ext cx="3799579" cy="4167187"/>
          </a:xfrm>
        </p:spPr>
        <p:txBody>
          <a:bodyPr>
            <a:noAutofit/>
          </a:bodyPr>
          <a:lstStyle/>
          <a:p>
            <a:pPr marL="0" indent="0">
              <a:spcBef>
                <a:spcPts val="1500"/>
              </a:spcBef>
              <a:buNone/>
            </a:pPr>
            <a:r>
              <a:rPr lang="en-US" sz="4000" cap="none" dirty="0">
                <a:solidFill>
                  <a:schemeClr val="bg1"/>
                </a:solidFill>
                <a:latin typeface="Trebuchet MS" panose="020B0603020202020204" pitchFamily="34" charset="0"/>
              </a:rPr>
              <a:t>In this lesson, we’ll continue by explaining Permanent accounts vs. Temporary accounts.</a:t>
            </a:r>
          </a:p>
        </p:txBody>
      </p:sp>
    </p:spTree>
    <p:extLst>
      <p:ext uri="{BB962C8B-B14F-4D97-AF65-F5344CB8AC3E}">
        <p14:creationId xmlns:p14="http://schemas.microsoft.com/office/powerpoint/2010/main" val="40871119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Assets Clipart Vector and Illustration. 35,990 Assets clip art vector EPS  images available to search from thousands of royalty free stock art and  stock illustration creators.">
            <a:extLst>
              <a:ext uri="{FF2B5EF4-FFF2-40B4-BE49-F238E27FC236}">
                <a16:creationId xmlns:a16="http://schemas.microsoft.com/office/drawing/2014/main" id="{3743DF99-6216-16F6-1081-8748081883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6552" y="3462583"/>
            <a:ext cx="3546073" cy="3757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095C20A-E163-4040-F1A1-6BAE1CDE78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028" y="1272093"/>
            <a:ext cx="9997318" cy="706964"/>
          </a:xfrm>
        </p:spPr>
        <p:txBody>
          <a:bodyPr/>
          <a:lstStyle/>
          <a:p>
            <a:pPr algn="ctr"/>
            <a:r>
              <a:rPr lang="en-US" sz="5000" b="1" dirty="0">
                <a:ln/>
                <a:solidFill>
                  <a:schemeClr val="bg1"/>
                </a:solidFill>
              </a:rPr>
              <a:t>BAE Basic Accounting Equation</a:t>
            </a:r>
            <a:br>
              <a:rPr lang="en-US" sz="5000" b="1" dirty="0">
                <a:ln/>
                <a:solidFill>
                  <a:schemeClr val="bg1"/>
                </a:solidFill>
              </a:rPr>
            </a:br>
            <a:r>
              <a:rPr lang="en-US" sz="3400" b="1" dirty="0">
                <a:ln/>
                <a:solidFill>
                  <a:schemeClr val="bg1"/>
                </a:solidFill>
              </a:rPr>
              <a:t>(your first formula!)</a:t>
            </a:r>
            <a:br>
              <a:rPr lang="en-US" sz="3600" b="1" dirty="0">
                <a:ln/>
                <a:solidFill>
                  <a:schemeClr val="bg1"/>
                </a:solidFill>
              </a:rPr>
            </a:b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3CD413-41A2-57EA-04DC-6035289CCA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06816" y="3531272"/>
            <a:ext cx="10984374" cy="1238491"/>
          </a:xfrm>
        </p:spPr>
        <p:txBody>
          <a:bodyPr/>
          <a:lstStyle/>
          <a:p>
            <a:pPr algn="ctr"/>
            <a:r>
              <a:rPr lang="en-US" sz="4800" b="1" dirty="0">
                <a:solidFill>
                  <a:schemeClr val="tx2"/>
                </a:solidFill>
              </a:rPr>
              <a:t>Assets           =       Liabilities</a:t>
            </a:r>
          </a:p>
          <a:p>
            <a:pPr algn="ctr"/>
            <a:r>
              <a:rPr lang="en-US" sz="5000" b="1" dirty="0">
                <a:solidFill>
                  <a:schemeClr val="tx2"/>
                </a:solidFill>
              </a:rPr>
              <a:t>                          </a:t>
            </a:r>
            <a:r>
              <a:rPr lang="en-US" sz="4800" b="1" dirty="0">
                <a:solidFill>
                  <a:schemeClr val="tx2"/>
                </a:solidFill>
              </a:rPr>
              <a:t>     </a:t>
            </a:r>
          </a:p>
          <a:p>
            <a:pPr algn="ctr"/>
            <a:endParaRPr lang="en-US" sz="4800" b="1" dirty="0">
              <a:solidFill>
                <a:schemeClr val="tx2"/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917CE33-A482-B541-379B-F6BF0A7C4C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88099" y="3145418"/>
            <a:ext cx="5980112" cy="35151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FF0000"/>
                </a:solidFill>
              </a:rPr>
              <a:t>Things that are owned by a business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C9EA597-F4C1-3F96-4A98-458F05C498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3</a:t>
            </a:fld>
            <a:endParaRPr lang="en-US" noProof="0" dirty="0"/>
          </a:p>
        </p:txBody>
      </p:sp>
      <p:pic>
        <p:nvPicPr>
          <p:cNvPr id="1032" name="Picture 8" descr="Owe Stock Illustrations. 1,915 Owe clip art images and ...">
            <a:extLst>
              <a:ext uri="{FF2B5EF4-FFF2-40B4-BE49-F238E27FC236}">
                <a16:creationId xmlns:a16="http://schemas.microsoft.com/office/drawing/2014/main" id="{A25EE540-9BF2-3CF3-2E25-95CA30721C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0280" y="2979679"/>
            <a:ext cx="2219486" cy="1411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Businessmen holding piece of pie-chart. 3d concept #Sponsored , #paid, #Ad,  #holding, #concept, #pie, #piece | Business man, 3d concept, Pie chart">
            <a:extLst>
              <a:ext uri="{FF2B5EF4-FFF2-40B4-BE49-F238E27FC236}">
                <a16:creationId xmlns:a16="http://schemas.microsoft.com/office/drawing/2014/main" id="{D62DA85C-96EF-D699-7571-186C9D9990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2369" y="4462705"/>
            <a:ext cx="2854794" cy="2138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6CD4622-F48A-CC73-FFA0-79352A967B55}"/>
              </a:ext>
            </a:extLst>
          </p:cNvPr>
          <p:cNvSpPr txBox="1"/>
          <p:nvPr/>
        </p:nvSpPr>
        <p:spPr>
          <a:xfrm>
            <a:off x="6541451" y="4536526"/>
            <a:ext cx="321765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dirty="0">
                <a:solidFill>
                  <a:schemeClr val="tx2"/>
                </a:solidFill>
              </a:rPr>
              <a:t>+ Owner’s    </a:t>
            </a:r>
          </a:p>
          <a:p>
            <a:r>
              <a:rPr lang="en-US" sz="4800" b="1" dirty="0">
                <a:solidFill>
                  <a:schemeClr val="tx2"/>
                </a:solidFill>
              </a:rPr>
              <a:t>   Equity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2270810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3B8371D-2F9E-D32E-9946-042A9598A01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029522" y="3767869"/>
            <a:ext cx="5474536" cy="720000"/>
          </a:xfrm>
        </p:spPr>
        <p:txBody>
          <a:bodyPr>
            <a:noAutofit/>
          </a:bodyPr>
          <a:lstStyle/>
          <a:p>
            <a:r>
              <a:rPr lang="en-US" sz="3800" b="1" dirty="0">
                <a:solidFill>
                  <a:schemeClr val="tx2"/>
                </a:solidFill>
              </a:rPr>
              <a:t>ALOE accounts </a:t>
            </a:r>
            <a:r>
              <a:rPr lang="en-US" sz="2500" b="1" dirty="0">
                <a:solidFill>
                  <a:schemeClr val="tx2"/>
                </a:solidFill>
              </a:rPr>
              <a:t>(KW term)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A3AC74-CC65-4193-AE0F-5D958F7EF7E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028797" y="1687549"/>
            <a:ext cx="5475261" cy="720000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chemeClr val="tx2"/>
                </a:solidFill>
              </a:rPr>
              <a:t>Balance Sheet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8774A1D-6579-453F-9558-7810E43247D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024782" y="4839025"/>
            <a:ext cx="5479276" cy="1375719"/>
          </a:xfrm>
        </p:spPr>
        <p:txBody>
          <a:bodyPr>
            <a:noAutofit/>
          </a:bodyPr>
          <a:lstStyle/>
          <a:p>
            <a:r>
              <a:rPr lang="en-US" sz="3000" b="1" dirty="0">
                <a:solidFill>
                  <a:schemeClr val="tx2"/>
                </a:solidFill>
              </a:rPr>
              <a:t>Their balances carry over from one year to the next:</a:t>
            </a:r>
          </a:p>
          <a:p>
            <a:r>
              <a:rPr lang="en-US" sz="2500" b="1" dirty="0">
                <a:solidFill>
                  <a:schemeClr val="tx2"/>
                </a:solidFill>
              </a:rPr>
              <a:t>(ex. Cash on 12/31/24 = 1/1/25)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0C9CC90B-B407-A14C-BC98-B78F937531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7508" y="1003256"/>
            <a:ext cx="3438881" cy="4694426"/>
          </a:xfrm>
        </p:spPr>
        <p:txBody>
          <a:bodyPr/>
          <a:lstStyle/>
          <a:p>
            <a:pPr algn="ctr"/>
            <a:r>
              <a:rPr lang="en-US" sz="3600" b="1" dirty="0">
                <a:latin typeface="Trebuchet MS" panose="020B0603020202020204" pitchFamily="34" charset="0"/>
              </a:rPr>
              <a:t>The transactions</a:t>
            </a:r>
            <a:br>
              <a:rPr lang="en-US" sz="3600" b="1" dirty="0">
                <a:latin typeface="Trebuchet MS" panose="020B0603020202020204" pitchFamily="34" charset="0"/>
              </a:rPr>
            </a:br>
            <a:r>
              <a:rPr lang="en-US" sz="3600" b="1" dirty="0">
                <a:latin typeface="Trebuchet MS" panose="020B0603020202020204" pitchFamily="34" charset="0"/>
              </a:rPr>
              <a:t>in PP 1 affected only Assets,</a:t>
            </a:r>
            <a:br>
              <a:rPr lang="en-US" sz="3600" b="1" dirty="0">
                <a:latin typeface="Trebuchet MS" panose="020B0603020202020204" pitchFamily="34" charset="0"/>
              </a:rPr>
            </a:br>
            <a:r>
              <a:rPr lang="en-US" sz="3600" b="1" dirty="0">
                <a:latin typeface="Trebuchet MS" panose="020B0603020202020204" pitchFamily="34" charset="0"/>
              </a:rPr>
              <a:t>Liabilities &amp; Owner’s Equity accounts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06DB5986-2581-2933-9E77-3684C1039D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34252" y="186001"/>
            <a:ext cx="838199" cy="767687"/>
          </a:xfrm>
        </p:spPr>
        <p:txBody>
          <a:bodyPr/>
          <a:lstStyle/>
          <a:p>
            <a:fld id="{9FF96B15-8338-45D5-A943-561235072D66}" type="slidenum">
              <a:rPr lang="en-US" noProof="0" smtClean="0"/>
              <a:t>4</a:t>
            </a:fld>
            <a:endParaRPr lang="en-US" noProof="0" dirty="0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1A6F552A-2B18-7883-FB13-48C34234F5E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024782" y="643256"/>
            <a:ext cx="5479276" cy="720000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chemeClr val="tx2"/>
                </a:solidFill>
              </a:rPr>
              <a:t>Permanent a/k/a</a:t>
            </a:r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0A26C911-0041-4F3A-D14E-AC3434018B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028798" y="2708275"/>
            <a:ext cx="5475260" cy="720725"/>
          </a:xfrm>
          <a:prstGeom prst="roundRect">
            <a:avLst>
              <a:gd name="adj" fmla="val 21747"/>
            </a:avLst>
          </a:prstGeo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chemeClr val="tx2"/>
                </a:solidFill>
              </a:rPr>
              <a:t>Real</a:t>
            </a:r>
          </a:p>
        </p:txBody>
      </p:sp>
    </p:spTree>
    <p:extLst>
      <p:ext uri="{BB962C8B-B14F-4D97-AF65-F5344CB8AC3E}">
        <p14:creationId xmlns:p14="http://schemas.microsoft.com/office/powerpoint/2010/main" val="39362705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3B8371D-2F9E-D32E-9946-042A9598A01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023396" y="3665089"/>
            <a:ext cx="5474536" cy="720000"/>
          </a:xfrm>
        </p:spPr>
        <p:txBody>
          <a:bodyPr>
            <a:noAutofit/>
          </a:bodyPr>
          <a:lstStyle/>
          <a:p>
            <a:r>
              <a:rPr lang="en-US" sz="3800" b="1" dirty="0">
                <a:solidFill>
                  <a:schemeClr val="tx2"/>
                </a:solidFill>
                <a:latin typeface="Trebuchet MS" panose="020B0603020202020204" pitchFamily="34" charset="0"/>
              </a:rPr>
              <a:t>REN accounts </a:t>
            </a:r>
            <a:r>
              <a:rPr lang="en-US" sz="2500" b="1" dirty="0">
                <a:solidFill>
                  <a:schemeClr val="tx2"/>
                </a:solidFill>
                <a:latin typeface="Trebuchet MS" panose="020B0603020202020204" pitchFamily="34" charset="0"/>
              </a:rPr>
              <a:t>(KW term)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A3AC74-CC65-4193-AE0F-5D958F7EF7E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023396" y="1582468"/>
            <a:ext cx="5475261" cy="720000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chemeClr val="tx2"/>
                </a:solidFill>
                <a:latin typeface="Trebuchet MS" panose="020B0603020202020204" pitchFamily="34" charset="0"/>
              </a:rPr>
              <a:t>Income Statement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8774A1D-6579-453F-9558-7810E43247D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018656" y="4718976"/>
            <a:ext cx="5479276" cy="1735889"/>
          </a:xfrm>
        </p:spPr>
        <p:txBody>
          <a:bodyPr>
            <a:noAutofit/>
          </a:bodyPr>
          <a:lstStyle/>
          <a:p>
            <a:r>
              <a:rPr lang="en-US" sz="3000" b="1" dirty="0">
                <a:solidFill>
                  <a:schemeClr val="tx2"/>
                </a:solidFill>
                <a:latin typeface="Trebuchet MS" panose="020B0603020202020204" pitchFamily="34" charset="0"/>
              </a:rPr>
              <a:t>Their balances zero out at the end of each year to start new income records.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0C9CC90B-B407-A14C-BC98-B78F937531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2376" y="1176581"/>
            <a:ext cx="3438881" cy="4694426"/>
          </a:xfrm>
        </p:spPr>
        <p:txBody>
          <a:bodyPr/>
          <a:lstStyle/>
          <a:p>
            <a:pPr algn="ctr"/>
            <a:r>
              <a:rPr lang="en-US" sz="3400" b="1" dirty="0">
                <a:latin typeface="Trebuchet MS" panose="020B0603020202020204" pitchFamily="34" charset="0"/>
              </a:rPr>
              <a:t>There are other income-related transactions</a:t>
            </a:r>
            <a:br>
              <a:rPr lang="en-US" sz="3400" b="1" dirty="0">
                <a:latin typeface="Trebuchet MS" panose="020B0603020202020204" pitchFamily="34" charset="0"/>
              </a:rPr>
            </a:br>
            <a:r>
              <a:rPr lang="en-US" sz="3400" b="1" dirty="0">
                <a:latin typeface="Trebuchet MS" panose="020B0603020202020204" pitchFamily="34" charset="0"/>
              </a:rPr>
              <a:t>that affect only the Owner’s Equity Capital account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06DB5986-2581-2933-9E77-3684C1039D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34252" y="186001"/>
            <a:ext cx="838199" cy="767687"/>
          </a:xfrm>
        </p:spPr>
        <p:txBody>
          <a:bodyPr/>
          <a:lstStyle/>
          <a:p>
            <a:fld id="{9FF96B15-8338-45D5-A943-561235072D66}" type="slidenum">
              <a:rPr lang="en-US" noProof="0" smtClean="0"/>
              <a:t>5</a:t>
            </a:fld>
            <a:endParaRPr lang="en-US" noProof="0" dirty="0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1A6F552A-2B18-7883-FB13-48C34234F5E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023396" y="537207"/>
            <a:ext cx="5479276" cy="720000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chemeClr val="tx2"/>
                </a:solidFill>
                <a:latin typeface="Trebuchet MS" panose="020B0603020202020204" pitchFamily="34" charset="0"/>
              </a:rPr>
              <a:t>Temporary a/k/a</a:t>
            </a:r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0A26C911-0041-4F3A-D14E-AC3434018B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036682" y="2627729"/>
            <a:ext cx="5475260" cy="720725"/>
          </a:xfrm>
          <a:prstGeom prst="roundRect">
            <a:avLst>
              <a:gd name="adj" fmla="val 21747"/>
            </a:avLst>
          </a:prstGeo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chemeClr val="tx2"/>
                </a:solidFill>
                <a:latin typeface="Trebuchet MS" panose="020B0603020202020204" pitchFamily="34" charset="0"/>
              </a:rPr>
              <a:t>Nominal</a:t>
            </a:r>
          </a:p>
        </p:txBody>
      </p:sp>
    </p:spTree>
    <p:extLst>
      <p:ext uri="{BB962C8B-B14F-4D97-AF65-F5344CB8AC3E}">
        <p14:creationId xmlns:p14="http://schemas.microsoft.com/office/powerpoint/2010/main" val="2820960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95C20A-E163-4040-F1A1-6BAE1CDE78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4277" y="1231391"/>
            <a:ext cx="8761413" cy="706964"/>
          </a:xfrm>
        </p:spPr>
        <p:txBody>
          <a:bodyPr/>
          <a:lstStyle/>
          <a:p>
            <a:pPr algn="ctr"/>
            <a:r>
              <a:rPr lang="en-US" sz="5000" b="1" dirty="0">
                <a:ln/>
                <a:solidFill>
                  <a:srgbClr val="FF0000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Basic Income Equation</a:t>
            </a:r>
            <a:br>
              <a:rPr lang="en-US" sz="5000" b="1" dirty="0">
                <a:ln/>
                <a:solidFill>
                  <a:schemeClr val="bg1"/>
                </a:solidFill>
                <a:latin typeface="Trebuchet MS" panose="020B0603020202020204" pitchFamily="34" charset="0"/>
              </a:rPr>
            </a:br>
            <a:r>
              <a:rPr lang="en-US" sz="3400" b="1" dirty="0">
                <a:ln/>
                <a:solidFill>
                  <a:schemeClr val="bg1"/>
                </a:solidFill>
                <a:latin typeface="Trebuchet MS" panose="020B0603020202020204" pitchFamily="34" charset="0"/>
              </a:rPr>
              <a:t>(REN: your second formula!)</a:t>
            </a:r>
            <a:br>
              <a:rPr lang="en-US" sz="3600" b="1" dirty="0">
                <a:ln/>
                <a:solidFill>
                  <a:schemeClr val="bg1"/>
                </a:solidFill>
                <a:latin typeface="Trebuchet MS" panose="020B0603020202020204" pitchFamily="34" charset="0"/>
              </a:rPr>
            </a:br>
            <a:endParaRPr lang="en-US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3CD413-41A2-57EA-04DC-6035289CCA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06817" y="6243968"/>
            <a:ext cx="11200302" cy="1238491"/>
          </a:xfrm>
        </p:spPr>
        <p:txBody>
          <a:bodyPr/>
          <a:lstStyle/>
          <a:p>
            <a:r>
              <a:rPr lang="en-US" sz="4800" b="1" dirty="0">
                <a:solidFill>
                  <a:schemeClr val="tx2"/>
                </a:solidFill>
                <a:latin typeface="Trebuchet MS" panose="020B0603020202020204" pitchFamily="34" charset="0"/>
              </a:rPr>
              <a:t>    Revenue   </a:t>
            </a:r>
            <a:r>
              <a:rPr lang="en-US" sz="3400" b="1" dirty="0">
                <a:solidFill>
                  <a:schemeClr val="tx2"/>
                </a:solidFill>
                <a:latin typeface="Trebuchet MS" panose="020B0603020202020204" pitchFamily="34" charset="0"/>
              </a:rPr>
              <a:t>(earned by a biz- Capital)        </a:t>
            </a:r>
          </a:p>
          <a:p>
            <a:r>
              <a:rPr lang="en-US" sz="4800" b="1" dirty="0">
                <a:solidFill>
                  <a:schemeClr val="tx2"/>
                </a:solidFill>
                <a:latin typeface="Trebuchet MS" panose="020B0603020202020204" pitchFamily="34" charset="0"/>
              </a:rPr>
              <a:t>-   Expenses  </a:t>
            </a:r>
            <a:r>
              <a:rPr lang="en-US" sz="3400" b="1" dirty="0">
                <a:solidFill>
                  <a:schemeClr val="tx2"/>
                </a:solidFill>
                <a:latin typeface="Trebuchet MS" panose="020B0603020202020204" pitchFamily="34" charset="0"/>
              </a:rPr>
              <a:t>(costs to earn the revenue)</a:t>
            </a:r>
          </a:p>
          <a:p>
            <a:r>
              <a:rPr lang="en-US" sz="4800" b="1" dirty="0">
                <a:solidFill>
                  <a:schemeClr val="tx2"/>
                </a:solidFill>
                <a:latin typeface="Trebuchet MS" panose="020B0603020202020204" pitchFamily="34" charset="0"/>
              </a:rPr>
              <a:t>=  Net Income </a:t>
            </a:r>
            <a:r>
              <a:rPr lang="en-US" sz="3400" b="1" dirty="0">
                <a:solidFill>
                  <a:schemeClr val="tx2"/>
                </a:solidFill>
                <a:latin typeface="Trebuchet MS" panose="020B0603020202020204" pitchFamily="34" charset="0"/>
              </a:rPr>
              <a:t>(value added to the O/E acct)</a:t>
            </a:r>
          </a:p>
          <a:p>
            <a:r>
              <a:rPr lang="en-US" sz="3400" b="1" dirty="0">
                <a:solidFill>
                  <a:srgbClr val="FF0000"/>
                </a:solidFill>
                <a:latin typeface="Trebuchet MS" panose="020B0603020202020204" pitchFamily="34" charset="0"/>
              </a:rPr>
              <a:t>or  Net Loss </a:t>
            </a:r>
            <a:r>
              <a:rPr lang="en-US" sz="3400" b="1" dirty="0">
                <a:solidFill>
                  <a:schemeClr val="tx2"/>
                </a:solidFill>
                <a:latin typeface="Trebuchet MS" panose="020B0603020202020204" pitchFamily="34" charset="0"/>
              </a:rPr>
              <a:t>(if expenses &gt; revenue)</a:t>
            </a:r>
            <a:r>
              <a:rPr lang="en-US" sz="5000" b="1" dirty="0">
                <a:solidFill>
                  <a:schemeClr val="tx2"/>
                </a:solidFill>
                <a:latin typeface="Trebuchet MS" panose="020B0603020202020204" pitchFamily="34" charset="0"/>
              </a:rPr>
              <a:t>          </a:t>
            </a:r>
            <a:r>
              <a:rPr lang="en-US" sz="4800" b="1" dirty="0">
                <a:solidFill>
                  <a:schemeClr val="tx2"/>
                </a:solidFill>
                <a:latin typeface="Trebuchet MS" panose="020B0603020202020204" pitchFamily="34" charset="0"/>
              </a:rPr>
              <a:t>     </a:t>
            </a:r>
          </a:p>
          <a:p>
            <a:pPr algn="ctr"/>
            <a:endParaRPr lang="en-US" sz="4800" b="1" dirty="0">
              <a:solidFill>
                <a:schemeClr val="tx2"/>
              </a:solidFill>
              <a:latin typeface="Trebuchet MS" panose="020B0603020202020204" pitchFamily="34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C9EA597-F4C1-3F96-4A98-458F05C498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6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1949087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6C09F8-AB90-C0E7-2384-AA3C1D9B3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7</a:t>
            </a:fld>
            <a:endParaRPr lang="en-US" noProof="0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15B8E24-4F84-D1A1-E813-9F7D91AAE543}"/>
              </a:ext>
            </a:extLst>
          </p:cNvPr>
          <p:cNvCxnSpPr>
            <a:cxnSpLocks/>
          </p:cNvCxnSpPr>
          <p:nvPr/>
        </p:nvCxnSpPr>
        <p:spPr>
          <a:xfrm>
            <a:off x="1503123" y="2931090"/>
            <a:ext cx="9444625" cy="0"/>
          </a:xfrm>
          <a:prstGeom prst="line">
            <a:avLst/>
          </a:prstGeom>
          <a:ln w="635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D0EF0C1-C00B-99CC-5241-1ECE68A8FB5B}"/>
              </a:ext>
            </a:extLst>
          </p:cNvPr>
          <p:cNvCxnSpPr>
            <a:cxnSpLocks/>
          </p:cNvCxnSpPr>
          <p:nvPr/>
        </p:nvCxnSpPr>
        <p:spPr>
          <a:xfrm>
            <a:off x="5926581" y="2931090"/>
            <a:ext cx="0" cy="3469710"/>
          </a:xfrm>
          <a:prstGeom prst="line">
            <a:avLst/>
          </a:prstGeom>
          <a:ln w="635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tle 1">
            <a:extLst>
              <a:ext uri="{FF2B5EF4-FFF2-40B4-BE49-F238E27FC236}">
                <a16:creationId xmlns:a16="http://schemas.microsoft.com/office/drawing/2014/main" id="{55FC95F8-F6C5-94A2-C5C0-DF1BF368D5C6}"/>
              </a:ext>
            </a:extLst>
          </p:cNvPr>
          <p:cNvSpPr txBox="1">
            <a:spLocks/>
          </p:cNvSpPr>
          <p:nvPr/>
        </p:nvSpPr>
        <p:spPr bwMode="gray">
          <a:xfrm>
            <a:off x="1154626" y="2012550"/>
            <a:ext cx="9534251" cy="12190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4200" dirty="0">
                <a:solidFill>
                  <a:schemeClr val="tx2"/>
                </a:solidFill>
                <a:latin typeface="Trebuchet MS" panose="020B0603020202020204" pitchFamily="34" charset="0"/>
              </a:rPr>
              <a:t>Capital - Owner’s Equity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DFB172A-796E-4E04-C01C-F9676A9A14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137" y="682208"/>
            <a:ext cx="10961226" cy="1219074"/>
          </a:xfrm>
        </p:spPr>
        <p:txBody>
          <a:bodyPr/>
          <a:lstStyle/>
          <a:p>
            <a:pPr algn="ctr"/>
            <a:r>
              <a:rPr lang="en-US" sz="5000" b="1" dirty="0">
                <a:ln/>
                <a:solidFill>
                  <a:schemeClr val="bg1"/>
                </a:solidFill>
                <a:latin typeface="Trebuchet MS" panose="020B0603020202020204" pitchFamily="34" charset="0"/>
              </a:rPr>
              <a:t>4 Transactions affect Capital</a:t>
            </a:r>
            <a:br>
              <a:rPr lang="en-US" sz="5000" b="1" dirty="0">
                <a:ln/>
                <a:solidFill>
                  <a:schemeClr val="bg1"/>
                </a:solidFill>
                <a:latin typeface="Trebuchet MS" panose="020B0603020202020204" pitchFamily="34" charset="0"/>
              </a:rPr>
            </a:br>
            <a:endParaRPr lang="en-US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90C0648-7A8C-E587-D3BD-EB88523FA5D4}"/>
              </a:ext>
            </a:extLst>
          </p:cNvPr>
          <p:cNvSpPr txBox="1"/>
          <p:nvPr/>
        </p:nvSpPr>
        <p:spPr>
          <a:xfrm>
            <a:off x="4865846" y="2994912"/>
            <a:ext cx="2289857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600" b="1" dirty="0">
                <a:solidFill>
                  <a:schemeClr val="tx2"/>
                </a:solidFill>
              </a:rPr>
              <a:t>—           B+</a:t>
            </a:r>
            <a:endParaRPr lang="en-US" sz="26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D40F225-D124-229F-5BB2-985430674491}"/>
              </a:ext>
            </a:extLst>
          </p:cNvPr>
          <p:cNvSpPr txBox="1"/>
          <p:nvPr/>
        </p:nvSpPr>
        <p:spPr>
          <a:xfrm>
            <a:off x="611865" y="3551150"/>
            <a:ext cx="10619771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tx2"/>
                </a:solidFill>
                <a:latin typeface="Trebuchet MS" panose="020B0603020202020204" pitchFamily="34" charset="0"/>
              </a:rPr>
              <a:t>Two transactions   —       owner-related</a:t>
            </a:r>
          </a:p>
          <a:p>
            <a:pPr algn="ctr"/>
            <a:r>
              <a:rPr lang="en-US" sz="3600" b="1" dirty="0">
                <a:solidFill>
                  <a:schemeClr val="tx2"/>
                </a:solidFill>
                <a:latin typeface="Trebuchet MS" panose="020B0603020202020204" pitchFamily="34" charset="0"/>
              </a:rPr>
              <a:t>  </a:t>
            </a:r>
            <a:r>
              <a:rPr lang="en-US" sz="3600" b="1" dirty="0">
                <a:solidFill>
                  <a:srgbClr val="C00000"/>
                </a:solidFill>
                <a:latin typeface="Trebuchet MS" panose="020B0603020202020204" pitchFamily="34" charset="0"/>
              </a:rPr>
              <a:t>Drawing</a:t>
            </a:r>
            <a:r>
              <a:rPr lang="en-US" sz="3600" b="1" dirty="0">
                <a:solidFill>
                  <a:schemeClr val="tx2"/>
                </a:solidFill>
                <a:latin typeface="Trebuchet MS" panose="020B0603020202020204" pitchFamily="34" charset="0"/>
              </a:rPr>
              <a:t> – takes </a:t>
            </a:r>
            <a:r>
              <a:rPr lang="en-US" sz="3600" b="1" cap="all" dirty="0">
                <a:solidFill>
                  <a:schemeClr val="tx2"/>
                </a:solidFill>
                <a:latin typeface="Trebuchet MS" panose="020B0603020202020204" pitchFamily="34" charset="0"/>
              </a:rPr>
              <a:t>out</a:t>
            </a:r>
            <a:r>
              <a:rPr lang="en-US" sz="3600" b="1" dirty="0">
                <a:solidFill>
                  <a:schemeClr val="tx2"/>
                </a:solidFill>
                <a:latin typeface="Trebuchet MS" panose="020B0603020202020204" pitchFamily="34" charset="0"/>
              </a:rPr>
              <a:t>       </a:t>
            </a:r>
            <a:r>
              <a:rPr lang="en-US" sz="3600" b="1" dirty="0">
                <a:latin typeface="Trebuchet MS" panose="020B0603020202020204" pitchFamily="34" charset="0"/>
              </a:rPr>
              <a:t>Investments</a:t>
            </a:r>
            <a:r>
              <a:rPr lang="en-US" sz="3600" b="1" dirty="0">
                <a:solidFill>
                  <a:schemeClr val="tx2"/>
                </a:solidFill>
                <a:latin typeface="Trebuchet MS" panose="020B0603020202020204" pitchFamily="34" charset="0"/>
              </a:rPr>
              <a:t> - puts IN</a:t>
            </a:r>
          </a:p>
          <a:p>
            <a:pPr algn="ctr"/>
            <a:endParaRPr lang="en-US" sz="3600" b="1" dirty="0">
              <a:solidFill>
                <a:schemeClr val="tx2"/>
              </a:solidFill>
              <a:latin typeface="Trebuchet MS" panose="020B0603020202020204" pitchFamily="34" charset="0"/>
            </a:endParaRPr>
          </a:p>
          <a:p>
            <a:pPr algn="ctr"/>
            <a:r>
              <a:rPr lang="en-US" sz="3600" b="1" dirty="0">
                <a:solidFill>
                  <a:schemeClr val="tx2"/>
                </a:solidFill>
                <a:latin typeface="Trebuchet MS" panose="020B0603020202020204" pitchFamily="34" charset="0"/>
              </a:rPr>
              <a:t>Two transactions   —    income-related</a:t>
            </a:r>
          </a:p>
          <a:p>
            <a:pPr algn="ctr"/>
            <a:r>
              <a:rPr lang="en-US" sz="3600" b="1" dirty="0">
                <a:solidFill>
                  <a:schemeClr val="tx2"/>
                </a:solidFill>
                <a:latin typeface="Trebuchet MS" panose="020B0603020202020204" pitchFamily="34" charset="0"/>
              </a:rPr>
              <a:t>  </a:t>
            </a:r>
            <a:r>
              <a:rPr lang="en-US" sz="3600" b="1" dirty="0">
                <a:solidFill>
                  <a:srgbClr val="C00000"/>
                </a:solidFill>
                <a:latin typeface="Trebuchet MS" panose="020B0603020202020204" pitchFamily="34" charset="0"/>
              </a:rPr>
              <a:t>Expenses</a:t>
            </a:r>
            <a:r>
              <a:rPr lang="en-US" sz="3600" b="1" dirty="0">
                <a:solidFill>
                  <a:schemeClr val="tx2"/>
                </a:solidFill>
                <a:latin typeface="Trebuchet MS" panose="020B0603020202020204" pitchFamily="34" charset="0"/>
              </a:rPr>
              <a:t> – </a:t>
            </a:r>
            <a:r>
              <a:rPr lang="en-US" sz="3600" b="1" cap="all" dirty="0">
                <a:solidFill>
                  <a:schemeClr val="tx2"/>
                </a:solidFill>
                <a:latin typeface="Trebuchet MS" panose="020B0603020202020204" pitchFamily="34" charset="0"/>
              </a:rPr>
              <a:t>out</a:t>
            </a:r>
            <a:r>
              <a:rPr lang="en-US" sz="3600" b="1" dirty="0">
                <a:solidFill>
                  <a:schemeClr val="tx2"/>
                </a:solidFill>
                <a:latin typeface="Trebuchet MS" panose="020B0603020202020204" pitchFamily="34" charset="0"/>
              </a:rPr>
              <a:t>go       </a:t>
            </a:r>
            <a:r>
              <a:rPr lang="en-US" sz="3600" b="1" dirty="0">
                <a:latin typeface="Trebuchet MS" panose="020B0603020202020204" pitchFamily="34" charset="0"/>
              </a:rPr>
              <a:t>Revenue</a:t>
            </a:r>
            <a:r>
              <a:rPr lang="en-US" sz="3600" b="1" dirty="0">
                <a:solidFill>
                  <a:schemeClr val="tx2"/>
                </a:solidFill>
                <a:latin typeface="Trebuchet MS" panose="020B0603020202020204" pitchFamily="34" charset="0"/>
              </a:rPr>
              <a:t> – </a:t>
            </a:r>
            <a:r>
              <a:rPr lang="en-US" sz="3600" b="1" dirty="0" err="1">
                <a:solidFill>
                  <a:schemeClr val="tx2"/>
                </a:solidFill>
                <a:latin typeface="Trebuchet MS" panose="020B0603020202020204" pitchFamily="34" charset="0"/>
              </a:rPr>
              <a:t>INcome</a:t>
            </a:r>
            <a:endParaRPr lang="en-US" sz="3600" b="1" dirty="0">
              <a:solidFill>
                <a:schemeClr val="tx2"/>
              </a:solidFill>
              <a:latin typeface="Trebuchet MS" panose="020B0603020202020204" pitchFamily="34" charset="0"/>
            </a:endParaRPr>
          </a:p>
          <a:p>
            <a:pPr algn="ctr"/>
            <a:endParaRPr lang="en-US" sz="3600" b="1" dirty="0">
              <a:solidFill>
                <a:schemeClr val="tx2"/>
              </a:solidFill>
              <a:latin typeface="Trebuchet MS" panose="020B0603020202020204" pitchFamily="34" charset="0"/>
            </a:endParaRPr>
          </a:p>
          <a:p>
            <a:pPr algn="ctr"/>
            <a:endParaRPr lang="en-US" sz="3600" b="1" dirty="0">
              <a:solidFill>
                <a:schemeClr val="tx2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60D1F9A-6F3F-951F-6B19-A052D98C671E}"/>
              </a:ext>
            </a:extLst>
          </p:cNvPr>
          <p:cNvSpPr txBox="1"/>
          <p:nvPr/>
        </p:nvSpPr>
        <p:spPr>
          <a:xfrm>
            <a:off x="255190" y="3804171"/>
            <a:ext cx="70517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dirty="0">
                <a:solidFill>
                  <a:srgbClr val="FF0000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D89385F-D98C-3BF9-7AF6-8DFECC4E5042}"/>
              </a:ext>
            </a:extLst>
          </p:cNvPr>
          <p:cNvSpPr txBox="1"/>
          <p:nvPr/>
        </p:nvSpPr>
        <p:spPr>
          <a:xfrm>
            <a:off x="301260" y="5349438"/>
            <a:ext cx="70517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dirty="0">
                <a:solidFill>
                  <a:srgbClr val="FF0000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8548C6A-1B85-F7D3-41ED-9A6EFB608CFE}"/>
              </a:ext>
            </a:extLst>
          </p:cNvPr>
          <p:cNvSpPr txBox="1"/>
          <p:nvPr/>
        </p:nvSpPr>
        <p:spPr>
          <a:xfrm>
            <a:off x="11141022" y="3658859"/>
            <a:ext cx="70517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solidFill>
                  <a:srgbClr val="FF0000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I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9CEDB4A-14C7-4EC1-C1AB-C6CE5A17A5BB}"/>
              </a:ext>
            </a:extLst>
          </p:cNvPr>
          <p:cNvSpPr txBox="1"/>
          <p:nvPr/>
        </p:nvSpPr>
        <p:spPr>
          <a:xfrm>
            <a:off x="11076609" y="5298624"/>
            <a:ext cx="70517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solidFill>
                  <a:srgbClr val="FF0000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R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E6BA0DA-036C-922E-83A8-C4CAA405208C}"/>
              </a:ext>
            </a:extLst>
          </p:cNvPr>
          <p:cNvSpPr txBox="1"/>
          <p:nvPr/>
        </p:nvSpPr>
        <p:spPr>
          <a:xfrm>
            <a:off x="4865846" y="1449257"/>
            <a:ext cx="212651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solidFill>
                  <a:srgbClr val="FF0000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RI - DE</a:t>
            </a:r>
          </a:p>
        </p:txBody>
      </p:sp>
      <p:sp>
        <p:nvSpPr>
          <p:cNvPr id="13" name="Arrow: Right 12">
            <a:extLst>
              <a:ext uri="{FF2B5EF4-FFF2-40B4-BE49-F238E27FC236}">
                <a16:creationId xmlns:a16="http://schemas.microsoft.com/office/drawing/2014/main" id="{02A87760-4D84-3390-85D6-57EBF5A54897}"/>
              </a:ext>
            </a:extLst>
          </p:cNvPr>
          <p:cNvSpPr/>
          <p:nvPr/>
        </p:nvSpPr>
        <p:spPr>
          <a:xfrm rot="16200000">
            <a:off x="4278645" y="1644822"/>
            <a:ext cx="705175" cy="469228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Arrow: Right 14">
            <a:extLst>
              <a:ext uri="{FF2B5EF4-FFF2-40B4-BE49-F238E27FC236}">
                <a16:creationId xmlns:a16="http://schemas.microsoft.com/office/drawing/2014/main" id="{0326D98D-41CD-1BD8-2B0B-6910B26229F5}"/>
              </a:ext>
            </a:extLst>
          </p:cNvPr>
          <p:cNvSpPr/>
          <p:nvPr/>
        </p:nvSpPr>
        <p:spPr>
          <a:xfrm rot="5400000">
            <a:off x="6799953" y="1666087"/>
            <a:ext cx="705175" cy="469228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28247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4C0D18-CF9C-3611-73A4-59B8705A34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latin typeface="Trebuchet MS" panose="020B0603020202020204" pitchFamily="34" charset="0"/>
              </a:rPr>
              <a:t>1. Owner draws out (withdraws) $500 from the biz for </a:t>
            </a:r>
            <a:r>
              <a:rPr lang="en-US" b="1" cap="all" dirty="0">
                <a:latin typeface="Trebuchet MS" panose="020B0603020202020204" pitchFamily="34" charset="0"/>
              </a:rPr>
              <a:t>personal</a:t>
            </a:r>
            <a:r>
              <a:rPr lang="en-US" b="1" dirty="0">
                <a:latin typeface="Trebuchet MS" panose="020B0603020202020204" pitchFamily="34" charset="0"/>
              </a:rPr>
              <a:t> use</a:t>
            </a:r>
            <a:endParaRPr lang="en-US" sz="3000" b="1" dirty="0">
              <a:latin typeface="Trebuchet MS" panose="020B0603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2A6A91-4F14-A467-DC98-CD62C45C6C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8</a:t>
            </a:fld>
            <a:endParaRPr lang="en-US" noProof="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4408CEA-364A-7094-9C2E-480570E8D89F}"/>
              </a:ext>
            </a:extLst>
          </p:cNvPr>
          <p:cNvSpPr txBox="1"/>
          <p:nvPr/>
        </p:nvSpPr>
        <p:spPr>
          <a:xfrm>
            <a:off x="929431" y="2716613"/>
            <a:ext cx="43486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tx2"/>
                </a:solidFill>
              </a:rPr>
              <a:t>Cash in Bank - 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E62EF7B-FA69-C7B7-4A9F-A51BC563F049}"/>
              </a:ext>
            </a:extLst>
          </p:cNvPr>
          <p:cNvSpPr txBox="1"/>
          <p:nvPr/>
        </p:nvSpPr>
        <p:spPr>
          <a:xfrm>
            <a:off x="2268638" y="3312851"/>
            <a:ext cx="1504709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tx2"/>
                </a:solidFill>
              </a:rPr>
              <a:t> B+       -</a:t>
            </a:r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7736721-4DE2-EC6B-BB59-EFF907F58461}"/>
              </a:ext>
            </a:extLst>
          </p:cNvPr>
          <p:cNvSpPr txBox="1"/>
          <p:nvPr/>
        </p:nvSpPr>
        <p:spPr>
          <a:xfrm>
            <a:off x="8370427" y="3443468"/>
            <a:ext cx="228985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 —          </a:t>
            </a:r>
            <a:r>
              <a:rPr lang="en-US" sz="2400" b="1" dirty="0">
                <a:solidFill>
                  <a:schemeClr val="tx2"/>
                </a:solidFill>
              </a:rPr>
              <a:t>B+</a:t>
            </a:r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2C9A96E-EB2A-1582-448F-23E7A37CAF6D}"/>
              </a:ext>
            </a:extLst>
          </p:cNvPr>
          <p:cNvSpPr txBox="1"/>
          <p:nvPr/>
        </p:nvSpPr>
        <p:spPr>
          <a:xfrm>
            <a:off x="6786422" y="2728076"/>
            <a:ext cx="43486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tx2"/>
                </a:solidFill>
              </a:rPr>
              <a:t>Capital - OE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2B4CFA9-D7AA-206F-45EF-EFB51A28E0B9}"/>
              </a:ext>
            </a:extLst>
          </p:cNvPr>
          <p:cNvSpPr txBox="1"/>
          <p:nvPr/>
        </p:nvSpPr>
        <p:spPr>
          <a:xfrm>
            <a:off x="7124218" y="3961379"/>
            <a:ext cx="160764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000" b="1" dirty="0">
                <a:solidFill>
                  <a:schemeClr val="tx2"/>
                </a:solidFill>
              </a:rPr>
              <a:t>500</a:t>
            </a:r>
          </a:p>
          <a:p>
            <a:pPr algn="r"/>
            <a:endParaRPr lang="en-US" sz="3000" b="1" dirty="0">
              <a:solidFill>
                <a:schemeClr val="tx2"/>
              </a:solidFill>
            </a:endParaRPr>
          </a:p>
          <a:p>
            <a:pPr algn="r"/>
            <a:r>
              <a:rPr lang="en-US" sz="3000" b="1" dirty="0">
                <a:solidFill>
                  <a:schemeClr val="tx2"/>
                </a:solidFill>
              </a:rPr>
              <a:t>less capital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9FC3A18-B87D-5A39-139D-7D87C8904947}"/>
              </a:ext>
            </a:extLst>
          </p:cNvPr>
          <p:cNvSpPr txBox="1"/>
          <p:nvPr/>
        </p:nvSpPr>
        <p:spPr>
          <a:xfrm>
            <a:off x="3689497" y="3770449"/>
            <a:ext cx="137828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>
                <a:solidFill>
                  <a:schemeClr val="bg1">
                    <a:lumMod val="75000"/>
                  </a:schemeClr>
                </a:solidFill>
              </a:rPr>
              <a:t>5,000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24A60D6-4339-AA84-BE07-A15E538870E7}"/>
              </a:ext>
            </a:extLst>
          </p:cNvPr>
          <p:cNvSpPr txBox="1"/>
          <p:nvPr/>
        </p:nvSpPr>
        <p:spPr>
          <a:xfrm>
            <a:off x="1218614" y="3652205"/>
            <a:ext cx="137828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>
                <a:solidFill>
                  <a:schemeClr val="bg1">
                    <a:lumMod val="75000"/>
                  </a:schemeClr>
                </a:solidFill>
              </a:rPr>
              <a:t>25,000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1AA5982-2A6B-91AA-DC13-4E8C450D9D5D}"/>
              </a:ext>
            </a:extLst>
          </p:cNvPr>
          <p:cNvSpPr txBox="1"/>
          <p:nvPr/>
        </p:nvSpPr>
        <p:spPr>
          <a:xfrm>
            <a:off x="3679847" y="4200638"/>
            <a:ext cx="137828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>
                <a:solidFill>
                  <a:schemeClr val="bg1">
                    <a:lumMod val="75000"/>
                  </a:schemeClr>
                </a:solidFill>
              </a:rPr>
              <a:t>3,000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30CAE64-71D7-A7FF-C239-F9D39E205143}"/>
              </a:ext>
            </a:extLst>
          </p:cNvPr>
          <p:cNvSpPr txBox="1"/>
          <p:nvPr/>
        </p:nvSpPr>
        <p:spPr>
          <a:xfrm>
            <a:off x="3679846" y="4605755"/>
            <a:ext cx="166197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>
                <a:solidFill>
                  <a:schemeClr val="tx2"/>
                </a:solidFill>
              </a:rPr>
              <a:t>   500</a:t>
            </a:r>
          </a:p>
          <a:p>
            <a:endParaRPr lang="en-US" sz="3000" b="1" dirty="0">
              <a:solidFill>
                <a:schemeClr val="tx2"/>
              </a:solidFill>
            </a:endParaRPr>
          </a:p>
          <a:p>
            <a:r>
              <a:rPr lang="en-US" sz="3000" b="1" dirty="0">
                <a:solidFill>
                  <a:schemeClr val="tx2"/>
                </a:solidFill>
              </a:rPr>
              <a:t>less $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324C456-ECDF-1CAA-84F8-603A7C9D8D57}"/>
              </a:ext>
            </a:extLst>
          </p:cNvPr>
          <p:cNvSpPr txBox="1"/>
          <p:nvPr/>
        </p:nvSpPr>
        <p:spPr>
          <a:xfrm>
            <a:off x="9746785" y="3652205"/>
            <a:ext cx="137828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>
                <a:solidFill>
                  <a:schemeClr val="bg1">
                    <a:lumMod val="75000"/>
                  </a:schemeClr>
                </a:solidFill>
              </a:rPr>
              <a:t>25,000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D3DEB03-AABA-7FA9-D1B3-22D62CDDD295}"/>
              </a:ext>
            </a:extLst>
          </p:cNvPr>
          <p:cNvSpPr txBox="1"/>
          <p:nvPr/>
        </p:nvSpPr>
        <p:spPr>
          <a:xfrm>
            <a:off x="9916366" y="4083296"/>
            <a:ext cx="137828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>
                <a:solidFill>
                  <a:schemeClr val="bg1">
                    <a:lumMod val="75000"/>
                  </a:schemeClr>
                </a:solidFill>
              </a:rPr>
              <a:t>1,000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276EA59-BC78-1C48-1C32-BC140FBE4CF3}"/>
              </a:ext>
            </a:extLst>
          </p:cNvPr>
          <p:cNvGrpSpPr/>
          <p:nvPr/>
        </p:nvGrpSpPr>
        <p:grpSpPr>
          <a:xfrm>
            <a:off x="929429" y="3381805"/>
            <a:ext cx="4608796" cy="2896590"/>
            <a:chOff x="254993" y="3546479"/>
            <a:chExt cx="2441915" cy="2397889"/>
          </a:xfrm>
        </p:grpSpPr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210BB0C6-E8BA-AE2A-A3C5-8DB4CE02670E}"/>
                </a:ext>
              </a:extLst>
            </p:cNvPr>
            <p:cNvCxnSpPr>
              <a:cxnSpLocks/>
            </p:cNvCxnSpPr>
            <p:nvPr/>
          </p:nvCxnSpPr>
          <p:spPr>
            <a:xfrm>
              <a:off x="254993" y="3546479"/>
              <a:ext cx="2441915" cy="0"/>
            </a:xfrm>
            <a:prstGeom prst="line">
              <a:avLst/>
            </a:prstGeom>
            <a:ln w="635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E7C74C0F-2223-CA01-E72F-55FB1CF2CBB2}"/>
                </a:ext>
              </a:extLst>
            </p:cNvPr>
            <p:cNvCxnSpPr>
              <a:cxnSpLocks/>
            </p:cNvCxnSpPr>
            <p:nvPr/>
          </p:nvCxnSpPr>
          <p:spPr>
            <a:xfrm>
              <a:off x="1477879" y="3581203"/>
              <a:ext cx="0" cy="2363165"/>
            </a:xfrm>
            <a:prstGeom prst="line">
              <a:avLst/>
            </a:prstGeom>
            <a:ln w="635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D9FEEC89-3591-386A-E97F-CBEE3F340871}"/>
              </a:ext>
            </a:extLst>
          </p:cNvPr>
          <p:cNvGrpSpPr/>
          <p:nvPr/>
        </p:nvGrpSpPr>
        <p:grpSpPr>
          <a:xfrm>
            <a:off x="6850185" y="3345292"/>
            <a:ext cx="4608796" cy="2896590"/>
            <a:chOff x="254993" y="3546479"/>
            <a:chExt cx="2441915" cy="2397889"/>
          </a:xfrm>
        </p:grpSpPr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972C1E7C-4732-8C83-2381-E61274A82AE5}"/>
                </a:ext>
              </a:extLst>
            </p:cNvPr>
            <p:cNvCxnSpPr>
              <a:cxnSpLocks/>
            </p:cNvCxnSpPr>
            <p:nvPr/>
          </p:nvCxnSpPr>
          <p:spPr>
            <a:xfrm>
              <a:off x="254993" y="3546479"/>
              <a:ext cx="2441915" cy="0"/>
            </a:xfrm>
            <a:prstGeom prst="line">
              <a:avLst/>
            </a:prstGeom>
            <a:ln w="635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5CEC8CDA-A53C-57C9-9F53-07249F5C68E8}"/>
                </a:ext>
              </a:extLst>
            </p:cNvPr>
            <p:cNvCxnSpPr>
              <a:cxnSpLocks/>
            </p:cNvCxnSpPr>
            <p:nvPr/>
          </p:nvCxnSpPr>
          <p:spPr>
            <a:xfrm>
              <a:off x="1477879" y="3581203"/>
              <a:ext cx="0" cy="2363165"/>
            </a:xfrm>
            <a:prstGeom prst="line">
              <a:avLst/>
            </a:prstGeom>
            <a:ln w="635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9781B3DF-8544-E2EA-2BAB-939D0DAB4E51}"/>
              </a:ext>
            </a:extLst>
          </p:cNvPr>
          <p:cNvSpPr txBox="1"/>
          <p:nvPr/>
        </p:nvSpPr>
        <p:spPr>
          <a:xfrm>
            <a:off x="6801423" y="3797921"/>
            <a:ext cx="70517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dirty="0">
                <a:solidFill>
                  <a:srgbClr val="FF0000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27516713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4C0D18-CF9C-3611-73A4-59B8705A34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9116" y="992841"/>
            <a:ext cx="9594563" cy="706964"/>
          </a:xfrm>
        </p:spPr>
        <p:txBody>
          <a:bodyPr/>
          <a:lstStyle/>
          <a:p>
            <a:pPr algn="ctr"/>
            <a:r>
              <a:rPr lang="en-US" b="1" dirty="0">
                <a:latin typeface="Trebuchet MS" panose="020B0603020202020204" pitchFamily="34" charset="0"/>
              </a:rPr>
              <a:t>Advertising (EXPENSE) on local webpages is paid for with a check for $300</a:t>
            </a:r>
            <a:endParaRPr lang="en-US" sz="3000" b="1" dirty="0">
              <a:latin typeface="Trebuchet MS" panose="020B0603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2A6A91-4F14-A467-DC98-CD62C45C6C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9</a:t>
            </a:fld>
            <a:endParaRPr lang="en-US" noProof="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4408CEA-364A-7094-9C2E-480570E8D89F}"/>
              </a:ext>
            </a:extLst>
          </p:cNvPr>
          <p:cNvSpPr txBox="1"/>
          <p:nvPr/>
        </p:nvSpPr>
        <p:spPr>
          <a:xfrm>
            <a:off x="929431" y="2716613"/>
            <a:ext cx="43486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tx2"/>
                </a:solidFill>
              </a:rPr>
              <a:t>Cash in Bank - 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E62EF7B-FA69-C7B7-4A9F-A51BC563F049}"/>
              </a:ext>
            </a:extLst>
          </p:cNvPr>
          <p:cNvSpPr txBox="1"/>
          <p:nvPr/>
        </p:nvSpPr>
        <p:spPr>
          <a:xfrm>
            <a:off x="2268638" y="3312851"/>
            <a:ext cx="1504709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tx2"/>
                </a:solidFill>
              </a:rPr>
              <a:t>  B+       -</a:t>
            </a:r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7736721-4DE2-EC6B-BB59-EFF907F58461}"/>
              </a:ext>
            </a:extLst>
          </p:cNvPr>
          <p:cNvSpPr txBox="1"/>
          <p:nvPr/>
        </p:nvSpPr>
        <p:spPr>
          <a:xfrm>
            <a:off x="8370427" y="3443468"/>
            <a:ext cx="228985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tx2"/>
                </a:solidFill>
              </a:rPr>
              <a:t> </a:t>
            </a:r>
            <a:r>
              <a:rPr lang="en-US" sz="1800" b="1" dirty="0">
                <a:solidFill>
                  <a:schemeClr val="tx2"/>
                </a:solidFill>
              </a:rPr>
              <a:t>—          </a:t>
            </a:r>
            <a:r>
              <a:rPr lang="en-US" sz="2400" b="1" dirty="0">
                <a:solidFill>
                  <a:schemeClr val="tx2"/>
                </a:solidFill>
              </a:rPr>
              <a:t>B+</a:t>
            </a:r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2C9A96E-EB2A-1582-448F-23E7A37CAF6D}"/>
              </a:ext>
            </a:extLst>
          </p:cNvPr>
          <p:cNvSpPr txBox="1"/>
          <p:nvPr/>
        </p:nvSpPr>
        <p:spPr>
          <a:xfrm>
            <a:off x="6786422" y="2728076"/>
            <a:ext cx="43486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tx2"/>
                </a:solidFill>
              </a:rPr>
              <a:t>Capital - OE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2B4CFA9-D7AA-206F-45EF-EFB51A28E0B9}"/>
              </a:ext>
            </a:extLst>
          </p:cNvPr>
          <p:cNvSpPr txBox="1"/>
          <p:nvPr/>
        </p:nvSpPr>
        <p:spPr>
          <a:xfrm>
            <a:off x="6786422" y="3961379"/>
            <a:ext cx="1945446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000" b="1" dirty="0">
                <a:solidFill>
                  <a:schemeClr val="bg1">
                    <a:lumMod val="75000"/>
                  </a:schemeClr>
                </a:solidFill>
              </a:rPr>
              <a:t>500</a:t>
            </a:r>
          </a:p>
          <a:p>
            <a:pPr algn="r"/>
            <a:r>
              <a:rPr lang="en-US" sz="3000" b="1" dirty="0">
                <a:solidFill>
                  <a:schemeClr val="tx2"/>
                </a:solidFill>
              </a:rPr>
              <a:t>300</a:t>
            </a:r>
          </a:p>
          <a:p>
            <a:pPr algn="r"/>
            <a:endParaRPr lang="en-US" sz="3000" b="1" dirty="0">
              <a:solidFill>
                <a:schemeClr val="tx2"/>
              </a:solidFill>
            </a:endParaRPr>
          </a:p>
          <a:p>
            <a:pPr algn="r"/>
            <a:r>
              <a:rPr lang="en-US" sz="3000" b="1" dirty="0">
                <a:solidFill>
                  <a:schemeClr val="tx2"/>
                </a:solidFill>
              </a:rPr>
              <a:t>less capital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9FC3A18-B87D-5A39-139D-7D87C8904947}"/>
              </a:ext>
            </a:extLst>
          </p:cNvPr>
          <p:cNvSpPr txBox="1"/>
          <p:nvPr/>
        </p:nvSpPr>
        <p:spPr>
          <a:xfrm>
            <a:off x="3689497" y="3770449"/>
            <a:ext cx="137828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>
                <a:solidFill>
                  <a:schemeClr val="bg1">
                    <a:lumMod val="75000"/>
                  </a:schemeClr>
                </a:solidFill>
              </a:rPr>
              <a:t>5,000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24A60D6-4339-AA84-BE07-A15E538870E7}"/>
              </a:ext>
            </a:extLst>
          </p:cNvPr>
          <p:cNvSpPr txBox="1"/>
          <p:nvPr/>
        </p:nvSpPr>
        <p:spPr>
          <a:xfrm>
            <a:off x="1218614" y="3652205"/>
            <a:ext cx="137828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>
                <a:solidFill>
                  <a:schemeClr val="bg1">
                    <a:lumMod val="75000"/>
                  </a:schemeClr>
                </a:solidFill>
              </a:rPr>
              <a:t>25,000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1AA5982-2A6B-91AA-DC13-4E8C450D9D5D}"/>
              </a:ext>
            </a:extLst>
          </p:cNvPr>
          <p:cNvSpPr txBox="1"/>
          <p:nvPr/>
        </p:nvSpPr>
        <p:spPr>
          <a:xfrm>
            <a:off x="3679847" y="4200638"/>
            <a:ext cx="137828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>
                <a:solidFill>
                  <a:schemeClr val="bg1">
                    <a:lumMod val="75000"/>
                  </a:schemeClr>
                </a:solidFill>
              </a:rPr>
              <a:t>3,000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30CAE64-71D7-A7FF-C239-F9D39E205143}"/>
              </a:ext>
            </a:extLst>
          </p:cNvPr>
          <p:cNvSpPr txBox="1"/>
          <p:nvPr/>
        </p:nvSpPr>
        <p:spPr>
          <a:xfrm>
            <a:off x="3679846" y="4605755"/>
            <a:ext cx="166197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>
                <a:solidFill>
                  <a:schemeClr val="bg1">
                    <a:lumMod val="75000"/>
                  </a:schemeClr>
                </a:solidFill>
              </a:rPr>
              <a:t>   500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324C456-ECDF-1CAA-84F8-603A7C9D8D57}"/>
              </a:ext>
            </a:extLst>
          </p:cNvPr>
          <p:cNvSpPr txBox="1"/>
          <p:nvPr/>
        </p:nvSpPr>
        <p:spPr>
          <a:xfrm>
            <a:off x="9746785" y="3652205"/>
            <a:ext cx="137828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>
                <a:solidFill>
                  <a:schemeClr val="bg1">
                    <a:lumMod val="75000"/>
                  </a:schemeClr>
                </a:solidFill>
              </a:rPr>
              <a:t>25,000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D3DEB03-AABA-7FA9-D1B3-22D62CDDD295}"/>
              </a:ext>
            </a:extLst>
          </p:cNvPr>
          <p:cNvSpPr txBox="1"/>
          <p:nvPr/>
        </p:nvSpPr>
        <p:spPr>
          <a:xfrm>
            <a:off x="9916366" y="4083296"/>
            <a:ext cx="137828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>
                <a:solidFill>
                  <a:schemeClr val="bg1">
                    <a:lumMod val="75000"/>
                  </a:schemeClr>
                </a:solidFill>
              </a:rPr>
              <a:t>1,000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0F6FFAB-E1F6-4838-4D82-13ABA7085049}"/>
              </a:ext>
            </a:extLst>
          </p:cNvPr>
          <p:cNvSpPr txBox="1"/>
          <p:nvPr/>
        </p:nvSpPr>
        <p:spPr>
          <a:xfrm>
            <a:off x="3674189" y="5014206"/>
            <a:ext cx="166197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>
                <a:solidFill>
                  <a:schemeClr val="tx2"/>
                </a:solidFill>
              </a:rPr>
              <a:t>   300</a:t>
            </a:r>
          </a:p>
          <a:p>
            <a:endParaRPr lang="en-US" sz="3000" b="1" dirty="0">
              <a:solidFill>
                <a:schemeClr val="tx2"/>
              </a:solidFill>
            </a:endParaRPr>
          </a:p>
          <a:p>
            <a:r>
              <a:rPr lang="en-US" sz="3000" b="1" dirty="0">
                <a:solidFill>
                  <a:schemeClr val="tx2"/>
                </a:solidFill>
              </a:rPr>
              <a:t>less $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34674D45-2E01-5AF1-5E94-E7D0938A5854}"/>
              </a:ext>
            </a:extLst>
          </p:cNvPr>
          <p:cNvGrpSpPr/>
          <p:nvPr/>
        </p:nvGrpSpPr>
        <p:grpSpPr>
          <a:xfrm>
            <a:off x="929429" y="3381805"/>
            <a:ext cx="4608796" cy="2896590"/>
            <a:chOff x="254993" y="3546479"/>
            <a:chExt cx="2441915" cy="2397889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DA7035F6-B147-B774-0C90-D025131EC864}"/>
                </a:ext>
              </a:extLst>
            </p:cNvPr>
            <p:cNvCxnSpPr>
              <a:cxnSpLocks/>
            </p:cNvCxnSpPr>
            <p:nvPr/>
          </p:nvCxnSpPr>
          <p:spPr>
            <a:xfrm>
              <a:off x="254993" y="3546479"/>
              <a:ext cx="2441915" cy="0"/>
            </a:xfrm>
            <a:prstGeom prst="line">
              <a:avLst/>
            </a:prstGeom>
            <a:ln w="635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27608ED6-142A-5DD8-D4B7-57BADAE3DFB1}"/>
                </a:ext>
              </a:extLst>
            </p:cNvPr>
            <p:cNvCxnSpPr>
              <a:cxnSpLocks/>
            </p:cNvCxnSpPr>
            <p:nvPr/>
          </p:nvCxnSpPr>
          <p:spPr>
            <a:xfrm>
              <a:off x="1477879" y="3581203"/>
              <a:ext cx="0" cy="2363165"/>
            </a:xfrm>
            <a:prstGeom prst="line">
              <a:avLst/>
            </a:prstGeom>
            <a:ln w="635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6A52719B-C138-DB6C-53A0-4DCA9144E63E}"/>
              </a:ext>
            </a:extLst>
          </p:cNvPr>
          <p:cNvGrpSpPr/>
          <p:nvPr/>
        </p:nvGrpSpPr>
        <p:grpSpPr>
          <a:xfrm>
            <a:off x="6776772" y="3345292"/>
            <a:ext cx="4608796" cy="2896590"/>
            <a:chOff x="254993" y="3546479"/>
            <a:chExt cx="2441915" cy="2397889"/>
          </a:xfrm>
        </p:grpSpPr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E7916F68-7313-6E54-3C26-C102F8EBD0AC}"/>
                </a:ext>
              </a:extLst>
            </p:cNvPr>
            <p:cNvCxnSpPr>
              <a:cxnSpLocks/>
            </p:cNvCxnSpPr>
            <p:nvPr/>
          </p:nvCxnSpPr>
          <p:spPr>
            <a:xfrm>
              <a:off x="254993" y="3546479"/>
              <a:ext cx="2441915" cy="0"/>
            </a:xfrm>
            <a:prstGeom prst="line">
              <a:avLst/>
            </a:prstGeom>
            <a:ln w="635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D5599CF6-AE33-0394-306E-4489425F7A07}"/>
                </a:ext>
              </a:extLst>
            </p:cNvPr>
            <p:cNvCxnSpPr>
              <a:cxnSpLocks/>
            </p:cNvCxnSpPr>
            <p:nvPr/>
          </p:nvCxnSpPr>
          <p:spPr>
            <a:xfrm>
              <a:off x="1477879" y="3581203"/>
              <a:ext cx="0" cy="2363165"/>
            </a:xfrm>
            <a:prstGeom prst="line">
              <a:avLst/>
            </a:prstGeom>
            <a:ln w="635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35E4B561-0DAA-8D50-D768-9A7AB59CFE91}"/>
              </a:ext>
            </a:extLst>
          </p:cNvPr>
          <p:cNvSpPr txBox="1"/>
          <p:nvPr/>
        </p:nvSpPr>
        <p:spPr>
          <a:xfrm>
            <a:off x="6748451" y="4420186"/>
            <a:ext cx="70517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dirty="0">
                <a:solidFill>
                  <a:srgbClr val="FF0000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E</a:t>
            </a:r>
          </a:p>
        </p:txBody>
      </p:sp>
    </p:spTree>
    <p:extLst>
      <p:ext uri="{BB962C8B-B14F-4D97-AF65-F5344CB8AC3E}">
        <p14:creationId xmlns:p14="http://schemas.microsoft.com/office/powerpoint/2010/main" val="19799849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4C0D18-CF9C-3611-73A4-59B8705A34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5372" y="859953"/>
            <a:ext cx="9674912" cy="706964"/>
          </a:xfrm>
        </p:spPr>
        <p:txBody>
          <a:bodyPr/>
          <a:lstStyle/>
          <a:p>
            <a:pPr algn="ctr"/>
            <a:r>
              <a:rPr lang="en-US" b="1" dirty="0">
                <a:latin typeface="Trebuchet MS" panose="020B0603020202020204" pitchFamily="34" charset="0"/>
              </a:rPr>
              <a:t>Provided services (REVENUE) by designing </a:t>
            </a:r>
            <a:br>
              <a:rPr lang="en-US" b="1" dirty="0">
                <a:latin typeface="Trebuchet MS" panose="020B0603020202020204" pitchFamily="34" charset="0"/>
              </a:rPr>
            </a:br>
            <a:r>
              <a:rPr lang="en-US" b="1" dirty="0">
                <a:latin typeface="Trebuchet MS" panose="020B0603020202020204" pitchFamily="34" charset="0"/>
              </a:rPr>
              <a:t>a new customer’s website and getting $400</a:t>
            </a:r>
            <a:endParaRPr lang="en-US" sz="3000" b="1" dirty="0">
              <a:latin typeface="Trebuchet MS" panose="020B0603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2A6A91-4F14-A467-DC98-CD62C45C6C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10</a:t>
            </a:fld>
            <a:endParaRPr lang="en-US" noProof="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4408CEA-364A-7094-9C2E-480570E8D89F}"/>
              </a:ext>
            </a:extLst>
          </p:cNvPr>
          <p:cNvSpPr txBox="1"/>
          <p:nvPr/>
        </p:nvSpPr>
        <p:spPr>
          <a:xfrm>
            <a:off x="929431" y="2716613"/>
            <a:ext cx="43486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tx2"/>
                </a:solidFill>
              </a:rPr>
              <a:t>Cash in Bank - 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E62EF7B-FA69-C7B7-4A9F-A51BC563F049}"/>
              </a:ext>
            </a:extLst>
          </p:cNvPr>
          <p:cNvSpPr txBox="1"/>
          <p:nvPr/>
        </p:nvSpPr>
        <p:spPr>
          <a:xfrm>
            <a:off x="2268638" y="3312851"/>
            <a:ext cx="1504709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tx2"/>
                </a:solidFill>
              </a:rPr>
              <a:t>  </a:t>
            </a:r>
            <a:r>
              <a:rPr lang="en-US" sz="2400" b="1" dirty="0">
                <a:solidFill>
                  <a:schemeClr val="tx2"/>
                </a:solidFill>
              </a:rPr>
              <a:t>B+       -</a:t>
            </a:r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7736721-4DE2-EC6B-BB59-EFF907F58461}"/>
              </a:ext>
            </a:extLst>
          </p:cNvPr>
          <p:cNvSpPr txBox="1"/>
          <p:nvPr/>
        </p:nvSpPr>
        <p:spPr>
          <a:xfrm>
            <a:off x="8370427" y="3330734"/>
            <a:ext cx="228985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tx2"/>
                </a:solidFill>
              </a:rPr>
              <a:t>  </a:t>
            </a:r>
            <a:r>
              <a:rPr lang="en-US" sz="1800" b="1" dirty="0">
                <a:solidFill>
                  <a:schemeClr val="tx2"/>
                </a:solidFill>
              </a:rPr>
              <a:t>—          </a:t>
            </a:r>
            <a:r>
              <a:rPr lang="en-US" sz="2400" b="1" dirty="0">
                <a:solidFill>
                  <a:schemeClr val="tx2"/>
                </a:solidFill>
              </a:rPr>
              <a:t>B+</a:t>
            </a:r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2C9A96E-EB2A-1582-448F-23E7A37CAF6D}"/>
              </a:ext>
            </a:extLst>
          </p:cNvPr>
          <p:cNvSpPr txBox="1"/>
          <p:nvPr/>
        </p:nvSpPr>
        <p:spPr>
          <a:xfrm>
            <a:off x="6786422" y="2728076"/>
            <a:ext cx="43486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tx2"/>
                </a:solidFill>
              </a:rPr>
              <a:t>Capital - OE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2B4CFA9-D7AA-206F-45EF-EFB51A28E0B9}"/>
              </a:ext>
            </a:extLst>
          </p:cNvPr>
          <p:cNvSpPr txBox="1"/>
          <p:nvPr/>
        </p:nvSpPr>
        <p:spPr>
          <a:xfrm>
            <a:off x="6786422" y="3961379"/>
            <a:ext cx="194544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000" b="1" dirty="0">
                <a:solidFill>
                  <a:schemeClr val="bg1">
                    <a:lumMod val="75000"/>
                  </a:schemeClr>
                </a:solidFill>
              </a:rPr>
              <a:t>500</a:t>
            </a:r>
          </a:p>
          <a:p>
            <a:pPr algn="r"/>
            <a:r>
              <a:rPr lang="en-US" sz="3000" b="1" dirty="0">
                <a:solidFill>
                  <a:schemeClr val="bg1">
                    <a:lumMod val="75000"/>
                  </a:schemeClr>
                </a:solidFill>
              </a:rPr>
              <a:t>300</a:t>
            </a:r>
          </a:p>
          <a:p>
            <a:pPr algn="r"/>
            <a:endParaRPr lang="en-US" sz="3000" b="1" dirty="0">
              <a:solidFill>
                <a:schemeClr val="tx2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9FC3A18-B87D-5A39-139D-7D87C8904947}"/>
              </a:ext>
            </a:extLst>
          </p:cNvPr>
          <p:cNvSpPr txBox="1"/>
          <p:nvPr/>
        </p:nvSpPr>
        <p:spPr>
          <a:xfrm>
            <a:off x="3689497" y="3770449"/>
            <a:ext cx="137828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>
                <a:solidFill>
                  <a:schemeClr val="bg1">
                    <a:lumMod val="75000"/>
                  </a:schemeClr>
                </a:solidFill>
              </a:rPr>
              <a:t>5,000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24A60D6-4339-AA84-BE07-A15E538870E7}"/>
              </a:ext>
            </a:extLst>
          </p:cNvPr>
          <p:cNvSpPr txBox="1"/>
          <p:nvPr/>
        </p:nvSpPr>
        <p:spPr>
          <a:xfrm>
            <a:off x="1055527" y="3652205"/>
            <a:ext cx="177286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>
                <a:solidFill>
                  <a:schemeClr val="bg1">
                    <a:lumMod val="75000"/>
                  </a:schemeClr>
                </a:solidFill>
              </a:rPr>
              <a:t>25,000</a:t>
            </a:r>
          </a:p>
          <a:p>
            <a:endParaRPr lang="en-US" sz="3000" b="1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en-US" sz="3000" b="1" dirty="0">
                <a:solidFill>
                  <a:schemeClr val="bg1">
                    <a:lumMod val="75000"/>
                  </a:schemeClr>
                </a:solidFill>
              </a:rPr>
              <a:t>     </a:t>
            </a:r>
            <a:r>
              <a:rPr lang="en-US" sz="3000" b="1" dirty="0">
                <a:solidFill>
                  <a:schemeClr val="tx2"/>
                </a:solidFill>
              </a:rPr>
              <a:t>400</a:t>
            </a:r>
          </a:p>
          <a:p>
            <a:endParaRPr lang="en-US" sz="3000" b="1" dirty="0">
              <a:solidFill>
                <a:schemeClr val="tx2"/>
              </a:solidFill>
            </a:endParaRPr>
          </a:p>
          <a:p>
            <a:r>
              <a:rPr lang="en-US" sz="3000" b="1" dirty="0">
                <a:solidFill>
                  <a:schemeClr val="tx2"/>
                </a:solidFill>
              </a:rPr>
              <a:t>more $</a:t>
            </a:r>
          </a:p>
          <a:p>
            <a:endParaRPr lang="en-US" sz="3000" b="1" dirty="0">
              <a:solidFill>
                <a:schemeClr val="tx2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1AA5982-2A6B-91AA-DC13-4E8C450D9D5D}"/>
              </a:ext>
            </a:extLst>
          </p:cNvPr>
          <p:cNvSpPr txBox="1"/>
          <p:nvPr/>
        </p:nvSpPr>
        <p:spPr>
          <a:xfrm>
            <a:off x="3679847" y="4200638"/>
            <a:ext cx="137828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>
                <a:solidFill>
                  <a:schemeClr val="bg1">
                    <a:lumMod val="75000"/>
                  </a:schemeClr>
                </a:solidFill>
              </a:rPr>
              <a:t>3,000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30CAE64-71D7-A7FF-C239-F9D39E205143}"/>
              </a:ext>
            </a:extLst>
          </p:cNvPr>
          <p:cNvSpPr txBox="1"/>
          <p:nvPr/>
        </p:nvSpPr>
        <p:spPr>
          <a:xfrm>
            <a:off x="3679846" y="4605755"/>
            <a:ext cx="166197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>
                <a:solidFill>
                  <a:schemeClr val="bg1">
                    <a:lumMod val="75000"/>
                  </a:schemeClr>
                </a:solidFill>
              </a:rPr>
              <a:t>   500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324C456-ECDF-1CAA-84F8-603A7C9D8D57}"/>
              </a:ext>
            </a:extLst>
          </p:cNvPr>
          <p:cNvSpPr txBox="1"/>
          <p:nvPr/>
        </p:nvSpPr>
        <p:spPr>
          <a:xfrm>
            <a:off x="9746785" y="3652205"/>
            <a:ext cx="137828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>
                <a:solidFill>
                  <a:schemeClr val="bg1">
                    <a:lumMod val="75000"/>
                  </a:schemeClr>
                </a:solidFill>
              </a:rPr>
              <a:t>25,000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D3DEB03-AABA-7FA9-D1B3-22D62CDDD295}"/>
              </a:ext>
            </a:extLst>
          </p:cNvPr>
          <p:cNvSpPr txBox="1"/>
          <p:nvPr/>
        </p:nvSpPr>
        <p:spPr>
          <a:xfrm>
            <a:off x="9415053" y="4170771"/>
            <a:ext cx="1879599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>
                <a:solidFill>
                  <a:schemeClr val="bg1">
                    <a:lumMod val="75000"/>
                  </a:schemeClr>
                </a:solidFill>
              </a:rPr>
              <a:t>     1,000</a:t>
            </a:r>
          </a:p>
          <a:p>
            <a:r>
              <a:rPr lang="en-US" sz="3000" b="1" dirty="0">
                <a:solidFill>
                  <a:schemeClr val="tx2"/>
                </a:solidFill>
              </a:rPr>
              <a:t>        400</a:t>
            </a:r>
          </a:p>
          <a:p>
            <a:endParaRPr lang="en-US" sz="1400" b="1" dirty="0">
              <a:solidFill>
                <a:schemeClr val="tx2"/>
              </a:solidFill>
            </a:endParaRPr>
          </a:p>
          <a:p>
            <a:pPr algn="r"/>
            <a:r>
              <a:rPr lang="en-US" sz="3000" b="1" dirty="0">
                <a:solidFill>
                  <a:schemeClr val="tx2"/>
                </a:solidFill>
              </a:rPr>
              <a:t>more capital</a:t>
            </a:r>
          </a:p>
          <a:p>
            <a:endParaRPr lang="en-US" sz="3000" b="1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0F6FFAB-E1F6-4838-4D82-13ABA7085049}"/>
              </a:ext>
            </a:extLst>
          </p:cNvPr>
          <p:cNvSpPr txBox="1"/>
          <p:nvPr/>
        </p:nvSpPr>
        <p:spPr>
          <a:xfrm>
            <a:off x="3674189" y="5014206"/>
            <a:ext cx="166197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>
                <a:solidFill>
                  <a:schemeClr val="tx2"/>
                </a:solidFill>
              </a:rPr>
              <a:t>   </a:t>
            </a:r>
            <a:r>
              <a:rPr lang="en-US" sz="3000" b="1" dirty="0">
                <a:solidFill>
                  <a:schemeClr val="bg1">
                    <a:lumMod val="75000"/>
                  </a:schemeClr>
                </a:solidFill>
              </a:rPr>
              <a:t>300</a:t>
            </a:r>
          </a:p>
          <a:p>
            <a:endParaRPr lang="en-US" sz="3000" b="1" dirty="0">
              <a:solidFill>
                <a:schemeClr val="tx2"/>
              </a:solidFill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EDAB0F7A-962A-6AE1-A5AA-A3158DC07CB5}"/>
              </a:ext>
            </a:extLst>
          </p:cNvPr>
          <p:cNvGrpSpPr/>
          <p:nvPr/>
        </p:nvGrpSpPr>
        <p:grpSpPr>
          <a:xfrm>
            <a:off x="929429" y="3344227"/>
            <a:ext cx="4608796" cy="2896590"/>
            <a:chOff x="254993" y="3546479"/>
            <a:chExt cx="2441915" cy="2397889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0E743DBF-8253-64D8-D695-E24385D010F7}"/>
                </a:ext>
              </a:extLst>
            </p:cNvPr>
            <p:cNvCxnSpPr>
              <a:cxnSpLocks/>
            </p:cNvCxnSpPr>
            <p:nvPr/>
          </p:nvCxnSpPr>
          <p:spPr>
            <a:xfrm>
              <a:off x="254993" y="3546479"/>
              <a:ext cx="2441915" cy="0"/>
            </a:xfrm>
            <a:prstGeom prst="line">
              <a:avLst/>
            </a:prstGeom>
            <a:ln w="635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0EAA8A9B-7835-1AC9-F69C-C6FEE17E398F}"/>
                </a:ext>
              </a:extLst>
            </p:cNvPr>
            <p:cNvCxnSpPr>
              <a:cxnSpLocks/>
            </p:cNvCxnSpPr>
            <p:nvPr/>
          </p:nvCxnSpPr>
          <p:spPr>
            <a:xfrm>
              <a:off x="1477879" y="3581203"/>
              <a:ext cx="0" cy="2363165"/>
            </a:xfrm>
            <a:prstGeom prst="line">
              <a:avLst/>
            </a:prstGeom>
            <a:ln w="635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192B3C4C-1E25-F6BD-FB15-6584D0DF1A1F}"/>
              </a:ext>
            </a:extLst>
          </p:cNvPr>
          <p:cNvGrpSpPr/>
          <p:nvPr/>
        </p:nvGrpSpPr>
        <p:grpSpPr>
          <a:xfrm>
            <a:off x="6838638" y="3344227"/>
            <a:ext cx="4608796" cy="2896590"/>
            <a:chOff x="254993" y="3546479"/>
            <a:chExt cx="2441915" cy="2397889"/>
          </a:xfrm>
        </p:grpSpPr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3E1AD7FC-CDA5-8BC2-FBD6-9E27D177CBB0}"/>
                </a:ext>
              </a:extLst>
            </p:cNvPr>
            <p:cNvCxnSpPr>
              <a:cxnSpLocks/>
            </p:cNvCxnSpPr>
            <p:nvPr/>
          </p:nvCxnSpPr>
          <p:spPr>
            <a:xfrm>
              <a:off x="254993" y="3546479"/>
              <a:ext cx="2441915" cy="0"/>
            </a:xfrm>
            <a:prstGeom prst="line">
              <a:avLst/>
            </a:prstGeom>
            <a:ln w="635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2952BA31-1F34-566A-D6E0-A0491918FE63}"/>
                </a:ext>
              </a:extLst>
            </p:cNvPr>
            <p:cNvCxnSpPr>
              <a:cxnSpLocks/>
            </p:cNvCxnSpPr>
            <p:nvPr/>
          </p:nvCxnSpPr>
          <p:spPr>
            <a:xfrm>
              <a:off x="1477879" y="3581203"/>
              <a:ext cx="0" cy="2363165"/>
            </a:xfrm>
            <a:prstGeom prst="line">
              <a:avLst/>
            </a:prstGeom>
            <a:ln w="635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79FB6C88-7593-B9AB-5B74-D51B35F78433}"/>
              </a:ext>
            </a:extLst>
          </p:cNvPr>
          <p:cNvSpPr txBox="1"/>
          <p:nvPr/>
        </p:nvSpPr>
        <p:spPr>
          <a:xfrm>
            <a:off x="11161158" y="4474010"/>
            <a:ext cx="70517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solidFill>
                  <a:srgbClr val="FF0000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R</a:t>
            </a:r>
          </a:p>
        </p:txBody>
      </p:sp>
    </p:spTree>
    <p:extLst>
      <p:ext uri="{BB962C8B-B14F-4D97-AF65-F5344CB8AC3E}">
        <p14:creationId xmlns:p14="http://schemas.microsoft.com/office/powerpoint/2010/main" val="19895699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4C0D18-CF9C-3611-73A4-59B8705A34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3" y="973668"/>
            <a:ext cx="9505331" cy="706964"/>
          </a:xfrm>
        </p:spPr>
        <p:txBody>
          <a:bodyPr/>
          <a:lstStyle/>
          <a:p>
            <a:pPr algn="ctr"/>
            <a:r>
              <a:rPr lang="en-US" sz="4000" dirty="0">
                <a:latin typeface="Trebuchet MS" panose="020B0603020202020204" pitchFamily="34" charset="0"/>
              </a:rPr>
              <a:t>Provided services </a:t>
            </a:r>
            <a:r>
              <a:rPr lang="en-US" sz="4000" dirty="0">
                <a:solidFill>
                  <a:srgbClr val="FF0000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on account </a:t>
            </a:r>
            <a:r>
              <a:rPr lang="en-US" sz="4000" dirty="0">
                <a:latin typeface="Trebuchet MS" panose="020B0603020202020204" pitchFamily="34" charset="0"/>
              </a:rPr>
              <a:t>by designing a new website for $800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2A6A91-4F14-A467-DC98-CD62C45C6C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>
                <a:latin typeface="Trebuchet MS" panose="020B0603020202020204" pitchFamily="34" charset="0"/>
              </a:rPr>
              <a:t>11</a:t>
            </a:fld>
            <a:endParaRPr lang="en-US" noProof="0" dirty="0">
              <a:latin typeface="Trebuchet MS" panose="020B0603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4408CEA-364A-7094-9C2E-480570E8D89F}"/>
              </a:ext>
            </a:extLst>
          </p:cNvPr>
          <p:cNvSpPr txBox="1"/>
          <p:nvPr/>
        </p:nvSpPr>
        <p:spPr>
          <a:xfrm>
            <a:off x="929431" y="2716613"/>
            <a:ext cx="43486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tx2"/>
                </a:solidFill>
                <a:latin typeface="Trebuchet MS" panose="020B0603020202020204" pitchFamily="34" charset="0"/>
              </a:rPr>
              <a:t>A/R (future $) - 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E62EF7B-FA69-C7B7-4A9F-A51BC563F049}"/>
              </a:ext>
            </a:extLst>
          </p:cNvPr>
          <p:cNvSpPr txBox="1"/>
          <p:nvPr/>
        </p:nvSpPr>
        <p:spPr>
          <a:xfrm>
            <a:off x="2268638" y="3312851"/>
            <a:ext cx="1504709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Trebuchet MS" panose="020B0603020202020204" pitchFamily="34" charset="0"/>
              </a:rPr>
              <a:t> </a:t>
            </a:r>
            <a:r>
              <a:rPr lang="en-US" sz="1800" b="1" dirty="0">
                <a:solidFill>
                  <a:schemeClr val="tx2"/>
                </a:solidFill>
                <a:latin typeface="Trebuchet MS" panose="020B0603020202020204" pitchFamily="34" charset="0"/>
              </a:rPr>
              <a:t> </a:t>
            </a:r>
            <a:r>
              <a:rPr lang="en-US" sz="2400" b="1" dirty="0">
                <a:solidFill>
                  <a:schemeClr val="tx2"/>
                </a:solidFill>
                <a:latin typeface="Trebuchet MS" panose="020B0603020202020204" pitchFamily="34" charset="0"/>
              </a:rPr>
              <a:t>B+       -</a:t>
            </a:r>
            <a:endParaRPr lang="en-US" dirty="0">
              <a:latin typeface="Trebuchet MS" panose="020B0603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7736721-4DE2-EC6B-BB59-EFF907F58461}"/>
              </a:ext>
            </a:extLst>
          </p:cNvPr>
          <p:cNvSpPr txBox="1"/>
          <p:nvPr/>
        </p:nvSpPr>
        <p:spPr>
          <a:xfrm>
            <a:off x="8051447" y="3380838"/>
            <a:ext cx="228985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Trebuchet MS" panose="020B0603020202020204" pitchFamily="34" charset="0"/>
              </a:rPr>
              <a:t>  </a:t>
            </a:r>
            <a:r>
              <a:rPr lang="en-US" sz="1800" b="1" dirty="0">
                <a:solidFill>
                  <a:schemeClr val="tx2"/>
                </a:solidFill>
                <a:latin typeface="Trebuchet MS" panose="020B0603020202020204" pitchFamily="34" charset="0"/>
              </a:rPr>
              <a:t>—          </a:t>
            </a:r>
            <a:r>
              <a:rPr lang="en-US" sz="2400" b="1" dirty="0">
                <a:solidFill>
                  <a:schemeClr val="tx2"/>
                </a:solidFill>
                <a:latin typeface="Trebuchet MS" panose="020B0603020202020204" pitchFamily="34" charset="0"/>
              </a:rPr>
              <a:t>B+</a:t>
            </a:r>
            <a:endParaRPr lang="en-US" dirty="0">
              <a:latin typeface="Trebuchet MS" panose="020B0603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2C9A96E-EB2A-1582-448F-23E7A37CAF6D}"/>
              </a:ext>
            </a:extLst>
          </p:cNvPr>
          <p:cNvSpPr txBox="1"/>
          <p:nvPr/>
        </p:nvSpPr>
        <p:spPr>
          <a:xfrm>
            <a:off x="6786422" y="2728076"/>
            <a:ext cx="43486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tx2"/>
                </a:solidFill>
                <a:latin typeface="Trebuchet MS" panose="020B0603020202020204" pitchFamily="34" charset="0"/>
              </a:rPr>
              <a:t>Capital - OE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2B4CFA9-D7AA-206F-45EF-EFB51A28E0B9}"/>
              </a:ext>
            </a:extLst>
          </p:cNvPr>
          <p:cNvSpPr txBox="1"/>
          <p:nvPr/>
        </p:nvSpPr>
        <p:spPr>
          <a:xfrm>
            <a:off x="6467442" y="3961379"/>
            <a:ext cx="194544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000" b="1" dirty="0">
                <a:solidFill>
                  <a:schemeClr val="bg1">
                    <a:lumMod val="75000"/>
                  </a:schemeClr>
                </a:solidFill>
                <a:latin typeface="Trebuchet MS" panose="020B0603020202020204" pitchFamily="34" charset="0"/>
              </a:rPr>
              <a:t>D   500</a:t>
            </a:r>
          </a:p>
          <a:p>
            <a:pPr algn="r"/>
            <a:r>
              <a:rPr lang="en-US" sz="3000" b="1" dirty="0">
                <a:solidFill>
                  <a:schemeClr val="bg1">
                    <a:lumMod val="75000"/>
                  </a:schemeClr>
                </a:solidFill>
                <a:latin typeface="Trebuchet MS" panose="020B0603020202020204" pitchFamily="34" charset="0"/>
              </a:rPr>
              <a:t>E   300</a:t>
            </a:r>
          </a:p>
          <a:p>
            <a:pPr algn="r"/>
            <a:endParaRPr lang="en-US" sz="3000" b="1" dirty="0">
              <a:solidFill>
                <a:schemeClr val="tx2"/>
              </a:solidFill>
              <a:latin typeface="Trebuchet MS" panose="020B0603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24A60D6-4339-AA84-BE07-A15E538870E7}"/>
              </a:ext>
            </a:extLst>
          </p:cNvPr>
          <p:cNvSpPr txBox="1"/>
          <p:nvPr/>
        </p:nvSpPr>
        <p:spPr>
          <a:xfrm>
            <a:off x="1055527" y="3652205"/>
            <a:ext cx="177286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000" b="1" dirty="0">
              <a:solidFill>
                <a:schemeClr val="bg1">
                  <a:lumMod val="75000"/>
                </a:schemeClr>
              </a:solidFill>
              <a:latin typeface="Trebuchet MS" panose="020B0603020202020204" pitchFamily="34" charset="0"/>
            </a:endParaRPr>
          </a:p>
          <a:p>
            <a:r>
              <a:rPr lang="en-US" sz="3000" b="1" dirty="0">
                <a:solidFill>
                  <a:schemeClr val="bg1">
                    <a:lumMod val="75000"/>
                  </a:schemeClr>
                </a:solidFill>
                <a:latin typeface="Trebuchet MS" panose="020B0603020202020204" pitchFamily="34" charset="0"/>
              </a:rPr>
              <a:t>     </a:t>
            </a:r>
            <a:r>
              <a:rPr lang="en-US" sz="3000" b="1" dirty="0">
                <a:solidFill>
                  <a:schemeClr val="tx2"/>
                </a:solidFill>
                <a:latin typeface="Trebuchet MS" panose="020B0603020202020204" pitchFamily="34" charset="0"/>
              </a:rPr>
              <a:t>800</a:t>
            </a:r>
          </a:p>
          <a:p>
            <a:endParaRPr lang="en-US" sz="3000" b="1" dirty="0">
              <a:solidFill>
                <a:schemeClr val="tx2"/>
              </a:solidFill>
              <a:latin typeface="Trebuchet MS" panose="020B0603020202020204" pitchFamily="34" charset="0"/>
            </a:endParaRPr>
          </a:p>
          <a:p>
            <a:r>
              <a:rPr lang="en-US" sz="3000" b="1" dirty="0">
                <a:solidFill>
                  <a:schemeClr val="tx2"/>
                </a:solidFill>
                <a:latin typeface="Trebuchet MS" panose="020B0603020202020204" pitchFamily="34" charset="0"/>
              </a:rPr>
              <a:t>more future $</a:t>
            </a:r>
          </a:p>
          <a:p>
            <a:endParaRPr lang="en-US" sz="3000" b="1" dirty="0">
              <a:solidFill>
                <a:schemeClr val="tx2"/>
              </a:solidFill>
              <a:latin typeface="Trebuchet MS" panose="020B0603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D3DEB03-AABA-7FA9-D1B3-22D62CDDD295}"/>
              </a:ext>
            </a:extLst>
          </p:cNvPr>
          <p:cNvSpPr txBox="1"/>
          <p:nvPr/>
        </p:nvSpPr>
        <p:spPr>
          <a:xfrm>
            <a:off x="9327067" y="3776713"/>
            <a:ext cx="1961965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000" b="1" dirty="0">
                <a:solidFill>
                  <a:schemeClr val="bg1">
                    <a:lumMod val="75000"/>
                  </a:schemeClr>
                </a:solidFill>
                <a:latin typeface="Trebuchet MS" panose="020B0603020202020204" pitchFamily="34" charset="0"/>
              </a:rPr>
              <a:t>25,000  I</a:t>
            </a:r>
          </a:p>
          <a:p>
            <a:pPr algn="r"/>
            <a:r>
              <a:rPr lang="en-US" sz="3000" b="1" dirty="0">
                <a:solidFill>
                  <a:schemeClr val="bg1">
                    <a:lumMod val="75000"/>
                  </a:schemeClr>
                </a:solidFill>
                <a:latin typeface="Trebuchet MS" panose="020B0603020202020204" pitchFamily="34" charset="0"/>
              </a:rPr>
              <a:t>1,000  I</a:t>
            </a:r>
          </a:p>
          <a:p>
            <a:pPr algn="r"/>
            <a:r>
              <a:rPr lang="en-US" sz="3000" b="1" dirty="0">
                <a:solidFill>
                  <a:schemeClr val="tx2"/>
                </a:solidFill>
                <a:latin typeface="Trebuchet MS" panose="020B0603020202020204" pitchFamily="34" charset="0"/>
              </a:rPr>
              <a:t>   </a:t>
            </a:r>
            <a:r>
              <a:rPr lang="en-US" sz="3000" b="1" dirty="0">
                <a:solidFill>
                  <a:schemeClr val="bg1">
                    <a:lumMod val="75000"/>
                  </a:schemeClr>
                </a:solidFill>
                <a:latin typeface="Trebuchet MS" panose="020B0603020202020204" pitchFamily="34" charset="0"/>
              </a:rPr>
              <a:t>400  R</a:t>
            </a:r>
          </a:p>
          <a:p>
            <a:pPr algn="r"/>
            <a:r>
              <a:rPr lang="en-US" sz="3000" b="1" dirty="0">
                <a:solidFill>
                  <a:schemeClr val="tx2"/>
                </a:solidFill>
                <a:latin typeface="Trebuchet MS" panose="020B0603020202020204" pitchFamily="34" charset="0"/>
              </a:rPr>
              <a:t>   800  </a:t>
            </a:r>
            <a:r>
              <a:rPr lang="en-US" sz="3000" b="1" dirty="0">
                <a:solidFill>
                  <a:schemeClr val="bg1"/>
                </a:solidFill>
                <a:latin typeface="Trebuchet MS" panose="020B0603020202020204" pitchFamily="34" charset="0"/>
              </a:rPr>
              <a:t>d</a:t>
            </a:r>
            <a:r>
              <a:rPr lang="en-US" sz="3000" b="1" dirty="0">
                <a:solidFill>
                  <a:schemeClr val="tx2"/>
                </a:solidFill>
                <a:latin typeface="Trebuchet MS" panose="020B0603020202020204" pitchFamily="34" charset="0"/>
              </a:rPr>
              <a:t> </a:t>
            </a:r>
          </a:p>
          <a:p>
            <a:pPr algn="ctr"/>
            <a:r>
              <a:rPr lang="en-US" sz="3000" b="1" dirty="0">
                <a:solidFill>
                  <a:schemeClr val="tx2"/>
                </a:solidFill>
                <a:latin typeface="Trebuchet MS" panose="020B0603020202020204" pitchFamily="34" charset="0"/>
              </a:rPr>
              <a:t>more   capital</a:t>
            </a:r>
          </a:p>
          <a:p>
            <a:endParaRPr lang="en-US" sz="3000" b="1" dirty="0">
              <a:solidFill>
                <a:schemeClr val="bg1">
                  <a:lumMod val="75000"/>
                </a:schemeClr>
              </a:solidFill>
              <a:latin typeface="Trebuchet MS" panose="020B0603020202020204" pitchFamily="34" charset="0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C85819AD-CBC0-C54D-D161-4BDCFF4F5AF0}"/>
              </a:ext>
            </a:extLst>
          </p:cNvPr>
          <p:cNvGrpSpPr/>
          <p:nvPr/>
        </p:nvGrpSpPr>
        <p:grpSpPr>
          <a:xfrm>
            <a:off x="929429" y="3306649"/>
            <a:ext cx="4608796" cy="2896590"/>
            <a:chOff x="254993" y="3546479"/>
            <a:chExt cx="2441915" cy="2397889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9C24E9F5-3592-DFC2-06F7-1F93362D36FA}"/>
                </a:ext>
              </a:extLst>
            </p:cNvPr>
            <p:cNvCxnSpPr>
              <a:cxnSpLocks/>
            </p:cNvCxnSpPr>
            <p:nvPr/>
          </p:nvCxnSpPr>
          <p:spPr>
            <a:xfrm>
              <a:off x="254993" y="3546479"/>
              <a:ext cx="2441915" cy="0"/>
            </a:xfrm>
            <a:prstGeom prst="line">
              <a:avLst/>
            </a:prstGeom>
            <a:ln w="635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AB1F6505-52C9-490E-E0FE-BCE664B67704}"/>
                </a:ext>
              </a:extLst>
            </p:cNvPr>
            <p:cNvCxnSpPr>
              <a:cxnSpLocks/>
            </p:cNvCxnSpPr>
            <p:nvPr/>
          </p:nvCxnSpPr>
          <p:spPr>
            <a:xfrm>
              <a:off x="1477879" y="3581203"/>
              <a:ext cx="0" cy="2363165"/>
            </a:xfrm>
            <a:prstGeom prst="line">
              <a:avLst/>
            </a:prstGeom>
            <a:ln w="635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C401CEE5-5CE1-B45C-D7F9-B19397753438}"/>
              </a:ext>
            </a:extLst>
          </p:cNvPr>
          <p:cNvGrpSpPr/>
          <p:nvPr/>
        </p:nvGrpSpPr>
        <p:grpSpPr>
          <a:xfrm>
            <a:off x="6548040" y="3312851"/>
            <a:ext cx="4608796" cy="2896590"/>
            <a:chOff x="254993" y="3546479"/>
            <a:chExt cx="2441915" cy="2397889"/>
          </a:xfrm>
        </p:grpSpPr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884978C3-9B79-FF7F-7642-B7B285C800EE}"/>
                </a:ext>
              </a:extLst>
            </p:cNvPr>
            <p:cNvCxnSpPr>
              <a:cxnSpLocks/>
            </p:cNvCxnSpPr>
            <p:nvPr/>
          </p:nvCxnSpPr>
          <p:spPr>
            <a:xfrm>
              <a:off x="254993" y="3546479"/>
              <a:ext cx="2441915" cy="0"/>
            </a:xfrm>
            <a:prstGeom prst="line">
              <a:avLst/>
            </a:prstGeom>
            <a:ln w="635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E7A0C430-2D27-C465-7F5A-432E9CE0DD23}"/>
                </a:ext>
              </a:extLst>
            </p:cNvPr>
            <p:cNvCxnSpPr>
              <a:cxnSpLocks/>
            </p:cNvCxnSpPr>
            <p:nvPr/>
          </p:nvCxnSpPr>
          <p:spPr>
            <a:xfrm>
              <a:off x="1477879" y="3581203"/>
              <a:ext cx="0" cy="2363165"/>
            </a:xfrm>
            <a:prstGeom prst="line">
              <a:avLst/>
            </a:prstGeom>
            <a:ln w="635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4CA578C5-437B-37B5-DDF0-2B0CA5C111C4}"/>
              </a:ext>
            </a:extLst>
          </p:cNvPr>
          <p:cNvSpPr txBox="1"/>
          <p:nvPr/>
        </p:nvSpPr>
        <p:spPr>
          <a:xfrm>
            <a:off x="2981289" y="2201751"/>
            <a:ext cx="647522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>
                <a:solidFill>
                  <a:srgbClr val="FF0000"/>
                </a:solidFill>
                <a:latin typeface="Trebuchet MS" panose="020B0603020202020204" pitchFamily="34" charset="0"/>
              </a:rPr>
              <a:t>(SOAR) Sell on Accounts Receivable</a:t>
            </a:r>
            <a:endParaRPr lang="en-US" sz="3000" dirty="0">
              <a:solidFill>
                <a:srgbClr val="FF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5F4662D-CAC7-B0E2-8728-B99C9620AB24}"/>
              </a:ext>
            </a:extLst>
          </p:cNvPr>
          <p:cNvSpPr txBox="1"/>
          <p:nvPr/>
        </p:nvSpPr>
        <p:spPr>
          <a:xfrm>
            <a:off x="11190739" y="5007819"/>
            <a:ext cx="70517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solidFill>
                  <a:srgbClr val="FF0000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R</a:t>
            </a:r>
          </a:p>
        </p:txBody>
      </p:sp>
    </p:spTree>
    <p:extLst>
      <p:ext uri="{BB962C8B-B14F-4D97-AF65-F5344CB8AC3E}">
        <p14:creationId xmlns:p14="http://schemas.microsoft.com/office/powerpoint/2010/main" val="7719947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4C0D18-CF9C-3611-73A4-59B8705A34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8653" y="904218"/>
            <a:ext cx="9669810" cy="706964"/>
          </a:xfrm>
        </p:spPr>
        <p:txBody>
          <a:bodyPr/>
          <a:lstStyle/>
          <a:p>
            <a:r>
              <a:rPr lang="en-US" sz="4800" b="1" dirty="0">
                <a:ln/>
                <a:solidFill>
                  <a:schemeClr val="bg1"/>
                </a:solidFill>
                <a:latin typeface="Trebuchet MS" panose="020B0603020202020204" pitchFamily="34" charset="0"/>
              </a:rPr>
              <a:t>After just a few transactions,</a:t>
            </a:r>
            <a:br>
              <a:rPr lang="en-US" sz="4800" b="1" dirty="0">
                <a:ln/>
                <a:solidFill>
                  <a:schemeClr val="bg1"/>
                </a:solidFill>
                <a:latin typeface="Trebuchet MS" panose="020B0603020202020204" pitchFamily="34" charset="0"/>
              </a:rPr>
            </a:br>
            <a:r>
              <a:rPr lang="en-US" sz="4800" b="1" dirty="0">
                <a:ln/>
                <a:solidFill>
                  <a:schemeClr val="bg1"/>
                </a:solidFill>
                <a:latin typeface="Trebuchet MS" panose="020B0603020202020204" pitchFamily="34" charset="0"/>
              </a:rPr>
              <a:t>the capital account is confusing</a:t>
            </a:r>
            <a:endParaRPr lang="en-US" sz="4800" b="1" dirty="0">
              <a:latin typeface="Trebuchet MS" panose="020B0603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2A6A91-4F14-A467-DC98-CD62C45C6C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52541" y="295729"/>
            <a:ext cx="807632" cy="767687"/>
          </a:xfrm>
        </p:spPr>
        <p:txBody>
          <a:bodyPr/>
          <a:lstStyle/>
          <a:p>
            <a:fld id="{9FF96B15-8338-45D5-A943-561235072D66}" type="slidenum">
              <a:rPr lang="en-US" noProof="0" smtClean="0">
                <a:latin typeface="Trebuchet MS" panose="020B0603020202020204" pitchFamily="34" charset="0"/>
              </a:rPr>
              <a:t>12</a:t>
            </a:fld>
            <a:endParaRPr lang="en-US" noProof="0" dirty="0">
              <a:latin typeface="Trebuchet MS" panose="020B0603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7736721-4DE2-EC6B-BB59-EFF907F58461}"/>
              </a:ext>
            </a:extLst>
          </p:cNvPr>
          <p:cNvSpPr txBox="1"/>
          <p:nvPr/>
        </p:nvSpPr>
        <p:spPr>
          <a:xfrm>
            <a:off x="5373267" y="3264222"/>
            <a:ext cx="220635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Trebuchet MS" panose="020B0603020202020204" pitchFamily="34" charset="0"/>
              </a:rPr>
              <a:t>   </a:t>
            </a:r>
            <a:r>
              <a:rPr lang="en-US" sz="1800" b="1" dirty="0">
                <a:solidFill>
                  <a:schemeClr val="tx2"/>
                </a:solidFill>
                <a:latin typeface="Trebuchet MS" panose="020B0603020202020204" pitchFamily="34" charset="0"/>
              </a:rPr>
              <a:t>—          </a:t>
            </a:r>
            <a:r>
              <a:rPr lang="en-US" sz="2400" b="1" dirty="0">
                <a:solidFill>
                  <a:schemeClr val="tx2"/>
                </a:solidFill>
                <a:latin typeface="Trebuchet MS" panose="020B0603020202020204" pitchFamily="34" charset="0"/>
              </a:rPr>
              <a:t>B+</a:t>
            </a:r>
            <a:endParaRPr lang="en-US" dirty="0">
              <a:latin typeface="Trebuchet MS" panose="020B0603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2C9A96E-EB2A-1582-448F-23E7A37CAF6D}"/>
              </a:ext>
            </a:extLst>
          </p:cNvPr>
          <p:cNvSpPr txBox="1"/>
          <p:nvPr/>
        </p:nvSpPr>
        <p:spPr>
          <a:xfrm>
            <a:off x="3823303" y="2728076"/>
            <a:ext cx="41900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tx2"/>
                </a:solidFill>
                <a:latin typeface="Trebuchet MS" panose="020B0603020202020204" pitchFamily="34" charset="0"/>
              </a:rPr>
              <a:t>Capital - OE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2B4CFA9-D7AA-206F-45EF-EFB51A28E0B9}"/>
              </a:ext>
            </a:extLst>
          </p:cNvPr>
          <p:cNvSpPr txBox="1"/>
          <p:nvPr/>
        </p:nvSpPr>
        <p:spPr>
          <a:xfrm>
            <a:off x="3823303" y="3961379"/>
            <a:ext cx="187450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000" b="1" dirty="0">
                <a:solidFill>
                  <a:schemeClr val="tx2"/>
                </a:solidFill>
                <a:latin typeface="Trebuchet MS" panose="020B0603020202020204" pitchFamily="34" charset="0"/>
              </a:rPr>
              <a:t> D 500</a:t>
            </a:r>
          </a:p>
          <a:p>
            <a:pPr algn="r"/>
            <a:r>
              <a:rPr lang="en-US" sz="3000" b="1" dirty="0">
                <a:solidFill>
                  <a:schemeClr val="tx2"/>
                </a:solidFill>
                <a:latin typeface="Trebuchet MS" panose="020B0603020202020204" pitchFamily="34" charset="0"/>
              </a:rPr>
              <a:t>E 300</a:t>
            </a:r>
          </a:p>
          <a:p>
            <a:pPr algn="r"/>
            <a:endParaRPr lang="en-US" sz="3000" b="1" dirty="0">
              <a:solidFill>
                <a:schemeClr val="tx2"/>
              </a:solidFill>
              <a:latin typeface="Trebuchet MS" panose="020B0603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324C456-ECDF-1CAA-84F8-603A7C9D8D57}"/>
              </a:ext>
            </a:extLst>
          </p:cNvPr>
          <p:cNvSpPr txBox="1"/>
          <p:nvPr/>
        </p:nvSpPr>
        <p:spPr>
          <a:xfrm>
            <a:off x="6518196" y="3652205"/>
            <a:ext cx="1668872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>
                <a:solidFill>
                  <a:schemeClr val="tx2"/>
                </a:solidFill>
                <a:latin typeface="Trebuchet MS" panose="020B0603020202020204" pitchFamily="34" charset="0"/>
              </a:rPr>
              <a:t>25,000 I</a:t>
            </a:r>
          </a:p>
          <a:p>
            <a:pPr algn="r"/>
            <a:r>
              <a:rPr lang="en-US" sz="3000" b="1" dirty="0">
                <a:solidFill>
                  <a:schemeClr val="tx2"/>
                </a:solidFill>
                <a:latin typeface="Trebuchet MS" panose="020B0603020202020204" pitchFamily="34" charset="0"/>
              </a:rPr>
              <a:t>1,000 I</a:t>
            </a:r>
          </a:p>
          <a:p>
            <a:pPr algn="r"/>
            <a:r>
              <a:rPr lang="en-US" sz="3000" b="1" dirty="0">
                <a:solidFill>
                  <a:schemeClr val="tx2"/>
                </a:solidFill>
                <a:latin typeface="Trebuchet MS" panose="020B0603020202020204" pitchFamily="34" charset="0"/>
              </a:rPr>
              <a:t>  400 R</a:t>
            </a:r>
          </a:p>
          <a:p>
            <a:pPr algn="r"/>
            <a:r>
              <a:rPr lang="en-US" sz="3000" b="1" dirty="0">
                <a:solidFill>
                  <a:schemeClr val="tx2"/>
                </a:solidFill>
                <a:latin typeface="Trebuchet MS" panose="020B0603020202020204" pitchFamily="34" charset="0"/>
              </a:rPr>
              <a:t>   800 R</a:t>
            </a:r>
          </a:p>
          <a:p>
            <a:endParaRPr lang="en-US" sz="3000" b="1" dirty="0">
              <a:solidFill>
                <a:schemeClr val="tx2"/>
              </a:solidFill>
              <a:latin typeface="Trebuchet MS" panose="020B0603020202020204" pitchFamily="34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C7E57E6-D24A-4A17-90C8-096EBFD83E68}"/>
              </a:ext>
            </a:extLst>
          </p:cNvPr>
          <p:cNvGrpSpPr/>
          <p:nvPr/>
        </p:nvGrpSpPr>
        <p:grpSpPr>
          <a:xfrm>
            <a:off x="3912804" y="3337903"/>
            <a:ext cx="4440727" cy="2896590"/>
            <a:chOff x="254993" y="3546479"/>
            <a:chExt cx="2441915" cy="2397889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D8E22285-1C4D-7EE9-EE36-BB5E7AAABB71}"/>
                </a:ext>
              </a:extLst>
            </p:cNvPr>
            <p:cNvCxnSpPr>
              <a:cxnSpLocks/>
            </p:cNvCxnSpPr>
            <p:nvPr/>
          </p:nvCxnSpPr>
          <p:spPr>
            <a:xfrm>
              <a:off x="254993" y="3546479"/>
              <a:ext cx="2441915" cy="0"/>
            </a:xfrm>
            <a:prstGeom prst="line">
              <a:avLst/>
            </a:prstGeom>
            <a:ln w="635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DC9E493F-9D03-188C-EB35-FA3445C3A90A}"/>
                </a:ext>
              </a:extLst>
            </p:cNvPr>
            <p:cNvCxnSpPr>
              <a:cxnSpLocks/>
            </p:cNvCxnSpPr>
            <p:nvPr/>
          </p:nvCxnSpPr>
          <p:spPr>
            <a:xfrm>
              <a:off x="1477879" y="3581203"/>
              <a:ext cx="0" cy="2363165"/>
            </a:xfrm>
            <a:prstGeom prst="line">
              <a:avLst/>
            </a:prstGeom>
            <a:ln w="635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0992259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6C09F8-AB90-C0E7-2384-AA3C1D9B3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13</a:t>
            </a:fld>
            <a:endParaRPr lang="en-US" noProof="0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15B8E24-4F84-D1A1-E813-9F7D91AAE543}"/>
              </a:ext>
            </a:extLst>
          </p:cNvPr>
          <p:cNvCxnSpPr>
            <a:cxnSpLocks/>
          </p:cNvCxnSpPr>
          <p:nvPr/>
        </p:nvCxnSpPr>
        <p:spPr>
          <a:xfrm>
            <a:off x="1503123" y="2931090"/>
            <a:ext cx="9444625" cy="0"/>
          </a:xfrm>
          <a:prstGeom prst="line">
            <a:avLst/>
          </a:prstGeom>
          <a:ln w="635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D0EF0C1-C00B-99CC-5241-1ECE68A8FB5B}"/>
              </a:ext>
            </a:extLst>
          </p:cNvPr>
          <p:cNvCxnSpPr>
            <a:cxnSpLocks/>
          </p:cNvCxnSpPr>
          <p:nvPr/>
        </p:nvCxnSpPr>
        <p:spPr>
          <a:xfrm>
            <a:off x="5926581" y="2931090"/>
            <a:ext cx="0" cy="3469710"/>
          </a:xfrm>
          <a:prstGeom prst="line">
            <a:avLst/>
          </a:prstGeom>
          <a:ln w="635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tle 1">
            <a:extLst>
              <a:ext uri="{FF2B5EF4-FFF2-40B4-BE49-F238E27FC236}">
                <a16:creationId xmlns:a16="http://schemas.microsoft.com/office/drawing/2014/main" id="{55FC95F8-F6C5-94A2-C5C0-DF1BF368D5C6}"/>
              </a:ext>
            </a:extLst>
          </p:cNvPr>
          <p:cNvSpPr txBox="1">
            <a:spLocks/>
          </p:cNvSpPr>
          <p:nvPr/>
        </p:nvSpPr>
        <p:spPr bwMode="gray">
          <a:xfrm>
            <a:off x="1154626" y="2012550"/>
            <a:ext cx="9534251" cy="12190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4200" dirty="0">
                <a:solidFill>
                  <a:schemeClr val="tx2"/>
                </a:solidFill>
              </a:rPr>
              <a:t>Capital - Owner’s Equity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DFB172A-796E-4E04-C01C-F9676A9A14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498" y="726761"/>
            <a:ext cx="10961226" cy="1219074"/>
          </a:xfrm>
        </p:spPr>
        <p:txBody>
          <a:bodyPr/>
          <a:lstStyle/>
          <a:p>
            <a:pPr algn="ctr"/>
            <a:r>
              <a:rPr lang="en-US" b="1" dirty="0">
                <a:ln/>
                <a:solidFill>
                  <a:schemeClr val="bg1"/>
                </a:solidFill>
              </a:rPr>
              <a:t>Of the 4 transactions that affect capital,</a:t>
            </a:r>
            <a:br>
              <a:rPr lang="en-US" b="1" dirty="0">
                <a:ln/>
                <a:solidFill>
                  <a:schemeClr val="bg1"/>
                </a:solidFill>
              </a:rPr>
            </a:br>
            <a:r>
              <a:rPr lang="en-US" b="1" dirty="0">
                <a:ln/>
                <a:solidFill>
                  <a:schemeClr val="bg1"/>
                </a:solidFill>
              </a:rPr>
              <a:t>three groups </a:t>
            </a:r>
            <a:r>
              <a:rPr lang="en-US" b="1" dirty="0">
                <a:ln/>
                <a:solidFill>
                  <a:srgbClr val="FF0000"/>
                </a:solidFill>
                <a:highlight>
                  <a:srgbClr val="FFFF00"/>
                </a:highlight>
              </a:rPr>
              <a:t>(RED) </a:t>
            </a:r>
            <a:r>
              <a:rPr lang="en-US" b="1" dirty="0">
                <a:ln/>
                <a:solidFill>
                  <a:schemeClr val="bg1"/>
                </a:solidFill>
              </a:rPr>
              <a:t>will have many</a:t>
            </a:r>
            <a:br>
              <a:rPr lang="en-US" b="1" dirty="0">
                <a:ln/>
                <a:solidFill>
                  <a:schemeClr val="bg1"/>
                </a:solidFill>
              </a:rPr>
            </a:br>
            <a:r>
              <a:rPr lang="en-US" b="1" dirty="0">
                <a:ln/>
                <a:solidFill>
                  <a:schemeClr val="bg1"/>
                </a:solidFill>
              </a:rPr>
              <a:t>transactions during the year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90C0648-7A8C-E587-D3BD-EB88523FA5D4}"/>
              </a:ext>
            </a:extLst>
          </p:cNvPr>
          <p:cNvSpPr txBox="1"/>
          <p:nvPr/>
        </p:nvSpPr>
        <p:spPr>
          <a:xfrm>
            <a:off x="5066262" y="2994912"/>
            <a:ext cx="2289857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600" b="1" dirty="0">
                <a:solidFill>
                  <a:schemeClr val="tx2"/>
                </a:solidFill>
              </a:rPr>
              <a:t>—      </a:t>
            </a:r>
            <a:r>
              <a:rPr lang="en-US" sz="3000" b="1" dirty="0">
                <a:solidFill>
                  <a:schemeClr val="tx2"/>
                </a:solidFill>
              </a:rPr>
              <a:t>  B+</a:t>
            </a:r>
            <a:endParaRPr lang="en-US" sz="30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D40F225-D124-229F-5BB2-985430674491}"/>
              </a:ext>
            </a:extLst>
          </p:cNvPr>
          <p:cNvSpPr txBox="1"/>
          <p:nvPr/>
        </p:nvSpPr>
        <p:spPr>
          <a:xfrm>
            <a:off x="772555" y="2872546"/>
            <a:ext cx="4900290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tx2"/>
                </a:solidFill>
              </a:rPr>
              <a:t>owner-related</a:t>
            </a:r>
          </a:p>
          <a:p>
            <a:pPr algn="ctr"/>
            <a:r>
              <a:rPr lang="en-US" sz="3600" b="1" dirty="0">
                <a:solidFill>
                  <a:schemeClr val="tx2"/>
                </a:solidFill>
              </a:rPr>
              <a:t>  </a:t>
            </a:r>
            <a:r>
              <a:rPr lang="en-US" sz="3600" b="1" dirty="0">
                <a:solidFill>
                  <a:srgbClr val="FF0000"/>
                </a:solidFill>
              </a:rPr>
              <a:t>Drawing</a:t>
            </a:r>
            <a:r>
              <a:rPr lang="en-US" sz="3600" b="1" dirty="0">
                <a:solidFill>
                  <a:schemeClr val="tx2"/>
                </a:solidFill>
              </a:rPr>
              <a:t> – hopes to take out lots of </a:t>
            </a:r>
            <a:r>
              <a:rPr lang="en-US" sz="3600" b="1" dirty="0">
                <a:solidFill>
                  <a:srgbClr val="33CC33"/>
                </a:solidFill>
              </a:rPr>
              <a:t>$</a:t>
            </a:r>
            <a:r>
              <a:rPr lang="en-US" sz="3600" b="1" dirty="0">
                <a:solidFill>
                  <a:schemeClr val="tx2"/>
                </a:solidFill>
              </a:rPr>
              <a:t>     </a:t>
            </a:r>
            <a:endParaRPr lang="en-US" sz="3600" b="1" dirty="0"/>
          </a:p>
          <a:p>
            <a:pPr algn="ctr"/>
            <a:endParaRPr lang="en-US" b="1" dirty="0">
              <a:solidFill>
                <a:schemeClr val="tx2"/>
              </a:solidFill>
            </a:endParaRPr>
          </a:p>
          <a:p>
            <a:pPr algn="ctr"/>
            <a:r>
              <a:rPr lang="en-US" sz="3600" b="1" dirty="0">
                <a:solidFill>
                  <a:schemeClr val="tx2"/>
                </a:solidFill>
              </a:rPr>
              <a:t>income-related</a:t>
            </a:r>
          </a:p>
          <a:p>
            <a:pPr algn="ctr"/>
            <a:r>
              <a:rPr lang="en-US" sz="3600" b="1" dirty="0">
                <a:solidFill>
                  <a:schemeClr val="tx2"/>
                </a:solidFill>
              </a:rPr>
              <a:t>  </a:t>
            </a:r>
            <a:r>
              <a:rPr lang="en-US" sz="3600" b="1" dirty="0">
                <a:solidFill>
                  <a:srgbClr val="FF0000"/>
                </a:solidFill>
              </a:rPr>
              <a:t>Expenses</a:t>
            </a:r>
            <a:r>
              <a:rPr lang="en-US" sz="3600" b="1" dirty="0">
                <a:solidFill>
                  <a:schemeClr val="tx2"/>
                </a:solidFill>
              </a:rPr>
              <a:t> – many expenses to earn </a:t>
            </a:r>
            <a:r>
              <a:rPr lang="en-US" sz="3600" b="1" dirty="0">
                <a:solidFill>
                  <a:srgbClr val="33CC33"/>
                </a:solidFill>
              </a:rPr>
              <a:t>$</a:t>
            </a:r>
            <a:r>
              <a:rPr lang="en-US" sz="3600" b="1" dirty="0">
                <a:solidFill>
                  <a:schemeClr val="tx2"/>
                </a:solidFill>
              </a:rPr>
              <a:t>       </a:t>
            </a:r>
          </a:p>
          <a:p>
            <a:pPr algn="ctr"/>
            <a:endParaRPr lang="en-US" sz="3600" b="1" dirty="0">
              <a:solidFill>
                <a:schemeClr val="tx2"/>
              </a:solidFill>
            </a:endParaRPr>
          </a:p>
          <a:p>
            <a:pPr algn="ctr"/>
            <a:endParaRPr lang="en-US" sz="3600" b="1" dirty="0">
              <a:solidFill>
                <a:schemeClr val="tx2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6C18754-2289-9E10-D0D8-793B530F0EF2}"/>
              </a:ext>
            </a:extLst>
          </p:cNvPr>
          <p:cNvSpPr txBox="1"/>
          <p:nvPr/>
        </p:nvSpPr>
        <p:spPr>
          <a:xfrm>
            <a:off x="6225435" y="3120172"/>
            <a:ext cx="4900289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tx2"/>
                </a:solidFill>
              </a:rPr>
              <a:t>owner-related</a:t>
            </a:r>
          </a:p>
          <a:p>
            <a:pPr algn="ctr"/>
            <a:r>
              <a:rPr lang="en-US" sz="3600" b="1" dirty="0">
                <a:solidFill>
                  <a:schemeClr val="tx2"/>
                </a:solidFill>
              </a:rPr>
              <a:t>Investments - puts in (hopefully very few)</a:t>
            </a:r>
          </a:p>
          <a:p>
            <a:pPr algn="ctr"/>
            <a:endParaRPr lang="en-US" sz="1600" b="1" dirty="0">
              <a:solidFill>
                <a:schemeClr val="tx2"/>
              </a:solidFill>
            </a:endParaRPr>
          </a:p>
          <a:p>
            <a:pPr algn="ctr"/>
            <a:r>
              <a:rPr lang="en-US" sz="3600" b="1" dirty="0">
                <a:solidFill>
                  <a:schemeClr val="tx2"/>
                </a:solidFill>
              </a:rPr>
              <a:t>income-related</a:t>
            </a:r>
          </a:p>
          <a:p>
            <a:pPr algn="ctr"/>
            <a:r>
              <a:rPr lang="en-US" sz="3600" b="1" dirty="0">
                <a:solidFill>
                  <a:srgbClr val="FF0000"/>
                </a:solidFill>
              </a:rPr>
              <a:t>Revenue</a:t>
            </a:r>
            <a:r>
              <a:rPr lang="en-US" sz="3600" b="1" dirty="0">
                <a:solidFill>
                  <a:schemeClr val="tx2"/>
                </a:solidFill>
              </a:rPr>
              <a:t> – lots of income to record</a:t>
            </a:r>
          </a:p>
          <a:p>
            <a:pPr algn="ctr"/>
            <a:endParaRPr lang="en-US" sz="3600" b="1" dirty="0">
              <a:solidFill>
                <a:schemeClr val="tx2"/>
              </a:solidFill>
            </a:endParaRPr>
          </a:p>
          <a:p>
            <a:pPr algn="ctr"/>
            <a:endParaRPr lang="en-US" sz="3600" b="1" dirty="0">
              <a:solidFill>
                <a:schemeClr val="tx2"/>
              </a:solidFill>
            </a:endParaRPr>
          </a:p>
          <a:p>
            <a:pPr algn="ctr"/>
            <a:endParaRPr lang="en-US" sz="36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11490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6C09F8-AB90-C0E7-2384-AA3C1D9B3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14</a:t>
            </a:fld>
            <a:endParaRPr lang="en-US" noProof="0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15B8E24-4F84-D1A1-E813-9F7D91AAE543}"/>
              </a:ext>
            </a:extLst>
          </p:cNvPr>
          <p:cNvCxnSpPr>
            <a:cxnSpLocks/>
          </p:cNvCxnSpPr>
          <p:nvPr/>
        </p:nvCxnSpPr>
        <p:spPr>
          <a:xfrm>
            <a:off x="1503123" y="3288439"/>
            <a:ext cx="9444625" cy="0"/>
          </a:xfrm>
          <a:prstGeom prst="line">
            <a:avLst/>
          </a:prstGeom>
          <a:ln w="635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D0EF0C1-C00B-99CC-5241-1ECE68A8FB5B}"/>
              </a:ext>
            </a:extLst>
          </p:cNvPr>
          <p:cNvCxnSpPr>
            <a:cxnSpLocks/>
          </p:cNvCxnSpPr>
          <p:nvPr/>
        </p:nvCxnSpPr>
        <p:spPr>
          <a:xfrm>
            <a:off x="5874030" y="3288438"/>
            <a:ext cx="0" cy="2896911"/>
          </a:xfrm>
          <a:prstGeom prst="line">
            <a:avLst/>
          </a:prstGeom>
          <a:ln w="635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tle 1">
            <a:extLst>
              <a:ext uri="{FF2B5EF4-FFF2-40B4-BE49-F238E27FC236}">
                <a16:creationId xmlns:a16="http://schemas.microsoft.com/office/drawing/2014/main" id="{55FC95F8-F6C5-94A2-C5C0-DF1BF368D5C6}"/>
              </a:ext>
            </a:extLst>
          </p:cNvPr>
          <p:cNvSpPr txBox="1">
            <a:spLocks/>
          </p:cNvSpPr>
          <p:nvPr/>
        </p:nvSpPr>
        <p:spPr bwMode="gray">
          <a:xfrm>
            <a:off x="1154626" y="2644882"/>
            <a:ext cx="9534251" cy="5867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4200" dirty="0">
                <a:solidFill>
                  <a:schemeClr val="tx2"/>
                </a:solidFill>
                <a:latin typeface="Trebuchet MS" panose="020B0603020202020204" pitchFamily="34" charset="0"/>
              </a:rPr>
              <a:t>Capital - Owner’s Equity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DFB172A-796E-4E04-C01C-F9676A9A14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968" y="269890"/>
            <a:ext cx="10961226" cy="3159109"/>
          </a:xfrm>
        </p:spPr>
        <p:txBody>
          <a:bodyPr/>
          <a:lstStyle/>
          <a:p>
            <a:pPr algn="ctr"/>
            <a:r>
              <a:rPr lang="en-US" sz="4000" b="1" dirty="0">
                <a:ln/>
                <a:solidFill>
                  <a:schemeClr val="bg1"/>
                </a:solidFill>
                <a:latin typeface="Trebuchet MS" panose="020B0603020202020204" pitchFamily="34" charset="0"/>
              </a:rPr>
              <a:t>So we will give 3 of the 4 groups their </a:t>
            </a:r>
            <a:br>
              <a:rPr lang="en-US" sz="4000" b="1" dirty="0">
                <a:ln/>
                <a:solidFill>
                  <a:schemeClr val="bg1"/>
                </a:solidFill>
                <a:latin typeface="Trebuchet MS" panose="020B0603020202020204" pitchFamily="34" charset="0"/>
              </a:rPr>
            </a:br>
            <a:r>
              <a:rPr lang="en-US" sz="4000" b="1" dirty="0">
                <a:ln/>
                <a:solidFill>
                  <a:schemeClr val="bg1"/>
                </a:solidFill>
                <a:latin typeface="Trebuchet MS" panose="020B0603020202020204" pitchFamily="34" charset="0"/>
              </a:rPr>
              <a:t>own ‘identity’ during the year </a:t>
            </a:r>
            <a:br>
              <a:rPr lang="en-US" sz="4000" b="1" dirty="0">
                <a:ln/>
                <a:solidFill>
                  <a:schemeClr val="bg1"/>
                </a:solidFill>
                <a:latin typeface="Trebuchet MS" panose="020B0603020202020204" pitchFamily="34" charset="0"/>
              </a:rPr>
            </a:br>
            <a:r>
              <a:rPr lang="en-US" sz="3000" b="1" dirty="0">
                <a:ln/>
                <a:solidFill>
                  <a:srgbClr val="FF0000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(like kids going off to college-they’ll come home to capital at the end of the year!)</a:t>
            </a:r>
            <a:br>
              <a:rPr lang="en-US" sz="5000" b="1" dirty="0">
                <a:ln/>
                <a:solidFill>
                  <a:schemeClr val="bg1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</a:br>
            <a:endParaRPr lang="en-US" dirty="0">
              <a:solidFill>
                <a:schemeClr val="bg1"/>
              </a:solidFill>
              <a:highlight>
                <a:srgbClr val="FFFF00"/>
              </a:highlight>
              <a:latin typeface="Trebuchet MS" panose="020B0603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90C0648-7A8C-E587-D3BD-EB88523FA5D4}"/>
              </a:ext>
            </a:extLst>
          </p:cNvPr>
          <p:cNvSpPr txBox="1"/>
          <p:nvPr/>
        </p:nvSpPr>
        <p:spPr>
          <a:xfrm>
            <a:off x="4813295" y="3042217"/>
            <a:ext cx="2289857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sz="2600" b="1" dirty="0">
              <a:solidFill>
                <a:schemeClr val="tx2"/>
              </a:solidFill>
            </a:endParaRPr>
          </a:p>
          <a:p>
            <a:r>
              <a:rPr lang="en-US" sz="2600" b="1" dirty="0">
                <a:solidFill>
                  <a:schemeClr val="tx2"/>
                </a:solidFill>
              </a:rPr>
              <a:t>—           B+</a:t>
            </a:r>
            <a:endParaRPr lang="en-US" sz="26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D40F225-D124-229F-5BB2-985430674491}"/>
              </a:ext>
            </a:extLst>
          </p:cNvPr>
          <p:cNvSpPr txBox="1"/>
          <p:nvPr/>
        </p:nvSpPr>
        <p:spPr>
          <a:xfrm>
            <a:off x="669433" y="3668863"/>
            <a:ext cx="10278315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tx2"/>
                </a:solidFill>
                <a:latin typeface="Trebuchet MS" panose="020B0603020202020204" pitchFamily="34" charset="0"/>
              </a:rPr>
              <a:t>Two transactions    —       owner-related</a:t>
            </a:r>
          </a:p>
          <a:p>
            <a:pPr algn="ctr"/>
            <a:r>
              <a:rPr lang="en-US" sz="3600" b="1" dirty="0">
                <a:solidFill>
                  <a:schemeClr val="tx2"/>
                </a:solidFill>
                <a:latin typeface="Trebuchet MS" panose="020B0603020202020204" pitchFamily="34" charset="0"/>
              </a:rPr>
              <a:t>  </a:t>
            </a:r>
            <a:r>
              <a:rPr lang="en-US" sz="3600" b="1" dirty="0">
                <a:solidFill>
                  <a:srgbClr val="C00000"/>
                </a:solidFill>
                <a:latin typeface="Trebuchet MS" panose="020B0603020202020204" pitchFamily="34" charset="0"/>
              </a:rPr>
              <a:t>Drawing</a:t>
            </a:r>
            <a:r>
              <a:rPr lang="en-US" sz="3600" b="1" dirty="0">
                <a:solidFill>
                  <a:schemeClr val="tx2"/>
                </a:solidFill>
                <a:latin typeface="Trebuchet MS" panose="020B0603020202020204" pitchFamily="34" charset="0"/>
              </a:rPr>
              <a:t> – takes out       </a:t>
            </a:r>
            <a:r>
              <a:rPr lang="en-US" sz="3600" b="1" dirty="0">
                <a:latin typeface="Trebuchet MS" panose="020B0603020202020204" pitchFamily="34" charset="0"/>
              </a:rPr>
              <a:t>Investments</a:t>
            </a:r>
            <a:r>
              <a:rPr lang="en-US" sz="3600" b="1" dirty="0">
                <a:solidFill>
                  <a:schemeClr val="tx2"/>
                </a:solidFill>
                <a:latin typeface="Trebuchet MS" panose="020B0603020202020204" pitchFamily="34" charset="0"/>
              </a:rPr>
              <a:t> - puts in</a:t>
            </a:r>
          </a:p>
          <a:p>
            <a:pPr algn="ctr"/>
            <a:endParaRPr lang="en-US" sz="3600" b="1" dirty="0">
              <a:solidFill>
                <a:schemeClr val="tx2"/>
              </a:solidFill>
              <a:latin typeface="Trebuchet MS" panose="020B0603020202020204" pitchFamily="34" charset="0"/>
            </a:endParaRPr>
          </a:p>
          <a:p>
            <a:pPr algn="ctr"/>
            <a:r>
              <a:rPr lang="en-US" sz="3600" b="1" dirty="0">
                <a:solidFill>
                  <a:schemeClr val="tx2"/>
                </a:solidFill>
                <a:latin typeface="Trebuchet MS" panose="020B0603020202020204" pitchFamily="34" charset="0"/>
              </a:rPr>
              <a:t>Two transactions   —    income-related</a:t>
            </a:r>
          </a:p>
          <a:p>
            <a:pPr algn="ctr"/>
            <a:r>
              <a:rPr lang="en-US" sz="3600" b="1" dirty="0">
                <a:solidFill>
                  <a:schemeClr val="tx2"/>
                </a:solidFill>
                <a:latin typeface="Trebuchet MS" panose="020B0603020202020204" pitchFamily="34" charset="0"/>
              </a:rPr>
              <a:t>  </a:t>
            </a:r>
            <a:r>
              <a:rPr lang="en-US" sz="3600" b="1" dirty="0">
                <a:solidFill>
                  <a:srgbClr val="C00000"/>
                </a:solidFill>
                <a:latin typeface="Trebuchet MS" panose="020B0603020202020204" pitchFamily="34" charset="0"/>
              </a:rPr>
              <a:t>Expenses</a:t>
            </a:r>
            <a:r>
              <a:rPr lang="en-US" sz="3600" b="1" dirty="0">
                <a:solidFill>
                  <a:schemeClr val="tx2"/>
                </a:solidFill>
                <a:latin typeface="Trebuchet MS" panose="020B0603020202020204" pitchFamily="34" charset="0"/>
              </a:rPr>
              <a:t> – outgo       </a:t>
            </a:r>
            <a:r>
              <a:rPr lang="en-US" sz="3600" b="1" dirty="0">
                <a:latin typeface="Trebuchet MS" panose="020B0603020202020204" pitchFamily="34" charset="0"/>
              </a:rPr>
              <a:t>Revenue</a:t>
            </a:r>
            <a:r>
              <a:rPr lang="en-US" sz="3600" b="1" dirty="0">
                <a:solidFill>
                  <a:schemeClr val="tx2"/>
                </a:solidFill>
                <a:latin typeface="Trebuchet MS" panose="020B0603020202020204" pitchFamily="34" charset="0"/>
              </a:rPr>
              <a:t> – income</a:t>
            </a:r>
          </a:p>
          <a:p>
            <a:pPr algn="ctr"/>
            <a:endParaRPr lang="en-US" sz="3600" b="1" dirty="0">
              <a:solidFill>
                <a:schemeClr val="tx2"/>
              </a:solidFill>
              <a:latin typeface="Trebuchet MS" panose="020B0603020202020204" pitchFamily="34" charset="0"/>
            </a:endParaRPr>
          </a:p>
          <a:p>
            <a:pPr algn="ctr"/>
            <a:endParaRPr lang="en-US" sz="3600" b="1" dirty="0">
              <a:solidFill>
                <a:schemeClr val="tx2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16166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6C09F8-AB90-C0E7-2384-AA3C1D9B3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15</a:t>
            </a:fld>
            <a:endParaRPr lang="en-US" noProof="0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15B8E24-4F84-D1A1-E813-9F7D91AAE543}"/>
              </a:ext>
            </a:extLst>
          </p:cNvPr>
          <p:cNvCxnSpPr>
            <a:cxnSpLocks/>
          </p:cNvCxnSpPr>
          <p:nvPr/>
        </p:nvCxnSpPr>
        <p:spPr>
          <a:xfrm>
            <a:off x="254993" y="2931090"/>
            <a:ext cx="11632207" cy="0"/>
          </a:xfrm>
          <a:prstGeom prst="line">
            <a:avLst/>
          </a:prstGeom>
          <a:ln w="635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D0EF0C1-C00B-99CC-5241-1ECE68A8FB5B}"/>
              </a:ext>
            </a:extLst>
          </p:cNvPr>
          <p:cNvCxnSpPr>
            <a:cxnSpLocks/>
          </p:cNvCxnSpPr>
          <p:nvPr/>
        </p:nvCxnSpPr>
        <p:spPr>
          <a:xfrm>
            <a:off x="6265417" y="3027930"/>
            <a:ext cx="0" cy="3469710"/>
          </a:xfrm>
          <a:prstGeom prst="line">
            <a:avLst/>
          </a:prstGeom>
          <a:ln w="635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tle 1">
            <a:extLst>
              <a:ext uri="{FF2B5EF4-FFF2-40B4-BE49-F238E27FC236}">
                <a16:creationId xmlns:a16="http://schemas.microsoft.com/office/drawing/2014/main" id="{55FC95F8-F6C5-94A2-C5C0-DF1BF368D5C6}"/>
              </a:ext>
            </a:extLst>
          </p:cNvPr>
          <p:cNvSpPr txBox="1">
            <a:spLocks/>
          </p:cNvSpPr>
          <p:nvPr/>
        </p:nvSpPr>
        <p:spPr bwMode="gray">
          <a:xfrm>
            <a:off x="1154626" y="2012550"/>
            <a:ext cx="9534251" cy="12190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4200" dirty="0">
                <a:solidFill>
                  <a:schemeClr val="tx2"/>
                </a:solidFill>
              </a:rPr>
              <a:t>Capital - Owner’s Equity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DFB172A-796E-4E04-C01C-F9676A9A14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513" y="664766"/>
            <a:ext cx="10961226" cy="1219074"/>
          </a:xfrm>
        </p:spPr>
        <p:txBody>
          <a:bodyPr/>
          <a:lstStyle/>
          <a:p>
            <a:pPr algn="ctr"/>
            <a:r>
              <a:rPr lang="en-US" sz="5000" b="1" dirty="0">
                <a:ln/>
                <a:solidFill>
                  <a:schemeClr val="bg1"/>
                </a:solidFill>
              </a:rPr>
              <a:t>Revenue as CR balance</a:t>
            </a:r>
            <a:br>
              <a:rPr lang="en-US" sz="5000" b="1" dirty="0">
                <a:ln/>
                <a:solidFill>
                  <a:schemeClr val="bg1"/>
                </a:solidFill>
              </a:rPr>
            </a:br>
            <a:r>
              <a:rPr lang="en-US" sz="5000" b="1" dirty="0">
                <a:ln/>
                <a:solidFill>
                  <a:schemeClr val="bg1"/>
                </a:solidFill>
              </a:rPr>
              <a:t>Expense &amp; Drawing as DRs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90C0648-7A8C-E587-D3BD-EB88523FA5D4}"/>
              </a:ext>
            </a:extLst>
          </p:cNvPr>
          <p:cNvSpPr txBox="1"/>
          <p:nvPr/>
        </p:nvSpPr>
        <p:spPr>
          <a:xfrm>
            <a:off x="8223610" y="4446424"/>
            <a:ext cx="228985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—          </a:t>
            </a:r>
            <a:r>
              <a:rPr lang="en-US" sz="2400" b="1" dirty="0">
                <a:solidFill>
                  <a:schemeClr val="tx2"/>
                </a:solidFill>
              </a:rPr>
              <a:t>B+</a:t>
            </a:r>
            <a:endParaRPr lang="en-US" dirty="0"/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6F5EF8D9-7B3D-9B35-0C95-F4A532CADD72}"/>
              </a:ext>
            </a:extLst>
          </p:cNvPr>
          <p:cNvGrpSpPr/>
          <p:nvPr/>
        </p:nvGrpSpPr>
        <p:grpSpPr>
          <a:xfrm>
            <a:off x="254993" y="3662229"/>
            <a:ext cx="2441915" cy="946105"/>
            <a:chOff x="254993" y="3546479"/>
            <a:chExt cx="2441915" cy="2397889"/>
          </a:xfrm>
        </p:grpSpPr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3F79BACA-4746-10D7-7428-6C809B34C373}"/>
                </a:ext>
              </a:extLst>
            </p:cNvPr>
            <p:cNvCxnSpPr>
              <a:cxnSpLocks/>
            </p:cNvCxnSpPr>
            <p:nvPr/>
          </p:nvCxnSpPr>
          <p:spPr>
            <a:xfrm>
              <a:off x="254993" y="3546479"/>
              <a:ext cx="2441915" cy="0"/>
            </a:xfrm>
            <a:prstGeom prst="line">
              <a:avLst/>
            </a:prstGeom>
            <a:ln w="635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08593D12-916E-8404-2F64-9821BCC8DF07}"/>
                </a:ext>
              </a:extLst>
            </p:cNvPr>
            <p:cNvCxnSpPr>
              <a:cxnSpLocks/>
            </p:cNvCxnSpPr>
            <p:nvPr/>
          </p:nvCxnSpPr>
          <p:spPr>
            <a:xfrm>
              <a:off x="1477879" y="3581203"/>
              <a:ext cx="0" cy="2363165"/>
            </a:xfrm>
            <a:prstGeom prst="line">
              <a:avLst/>
            </a:prstGeom>
            <a:ln w="635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753B5CB6-F200-4C04-174A-AD41CEACA997}"/>
              </a:ext>
            </a:extLst>
          </p:cNvPr>
          <p:cNvGrpSpPr/>
          <p:nvPr/>
        </p:nvGrpSpPr>
        <p:grpSpPr>
          <a:xfrm>
            <a:off x="3220041" y="3645635"/>
            <a:ext cx="2441915" cy="962698"/>
            <a:chOff x="3220041" y="3529884"/>
            <a:chExt cx="2441915" cy="2363165"/>
          </a:xfrm>
        </p:grpSpPr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C22F4FFD-4161-AC69-78E1-802C11DE84E2}"/>
                </a:ext>
              </a:extLst>
            </p:cNvPr>
            <p:cNvCxnSpPr>
              <a:cxnSpLocks/>
            </p:cNvCxnSpPr>
            <p:nvPr/>
          </p:nvCxnSpPr>
          <p:spPr>
            <a:xfrm>
              <a:off x="3220041" y="3529884"/>
              <a:ext cx="2441915" cy="0"/>
            </a:xfrm>
            <a:prstGeom prst="line">
              <a:avLst/>
            </a:prstGeom>
            <a:ln w="635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A49F06B7-3202-B6A7-4874-7A8754D15756}"/>
                </a:ext>
              </a:extLst>
            </p:cNvPr>
            <p:cNvCxnSpPr>
              <a:cxnSpLocks/>
            </p:cNvCxnSpPr>
            <p:nvPr/>
          </p:nvCxnSpPr>
          <p:spPr>
            <a:xfrm>
              <a:off x="4440998" y="3529884"/>
              <a:ext cx="0" cy="2363165"/>
            </a:xfrm>
            <a:prstGeom prst="line">
              <a:avLst/>
            </a:prstGeom>
            <a:ln w="635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E17DE9F2-A7B3-E64D-9C6A-AD8E961A2719}"/>
              </a:ext>
            </a:extLst>
          </p:cNvPr>
          <p:cNvGrpSpPr/>
          <p:nvPr/>
        </p:nvGrpSpPr>
        <p:grpSpPr>
          <a:xfrm>
            <a:off x="6842114" y="4419196"/>
            <a:ext cx="4119111" cy="1961269"/>
            <a:chOff x="254993" y="3546479"/>
            <a:chExt cx="2441915" cy="2397889"/>
          </a:xfrm>
        </p:grpSpPr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1D66CFC8-70D8-7B9B-67D8-FCB0718E9118}"/>
                </a:ext>
              </a:extLst>
            </p:cNvPr>
            <p:cNvCxnSpPr>
              <a:cxnSpLocks/>
            </p:cNvCxnSpPr>
            <p:nvPr/>
          </p:nvCxnSpPr>
          <p:spPr>
            <a:xfrm>
              <a:off x="254993" y="3546479"/>
              <a:ext cx="2441915" cy="0"/>
            </a:xfrm>
            <a:prstGeom prst="line">
              <a:avLst/>
            </a:prstGeom>
            <a:ln w="635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8B35C111-A0CA-26F4-3064-773BF728D797}"/>
                </a:ext>
              </a:extLst>
            </p:cNvPr>
            <p:cNvCxnSpPr>
              <a:cxnSpLocks/>
            </p:cNvCxnSpPr>
            <p:nvPr/>
          </p:nvCxnSpPr>
          <p:spPr>
            <a:xfrm>
              <a:off x="1477879" y="3581203"/>
              <a:ext cx="0" cy="2363165"/>
            </a:xfrm>
            <a:prstGeom prst="line">
              <a:avLst/>
            </a:prstGeom>
            <a:ln w="635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0011B658-DFDF-DF3A-40E6-08C6F350B1EA}"/>
              </a:ext>
            </a:extLst>
          </p:cNvPr>
          <p:cNvSpPr txBox="1"/>
          <p:nvPr/>
        </p:nvSpPr>
        <p:spPr>
          <a:xfrm>
            <a:off x="6535078" y="3907809"/>
            <a:ext cx="50948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tx2"/>
                </a:solidFill>
              </a:rPr>
              <a:t>Revenue – R</a:t>
            </a:r>
            <a:r>
              <a:rPr lang="en-US" sz="3200" b="1" dirty="0">
                <a:solidFill>
                  <a:schemeClr val="bg1">
                    <a:lumMod val="85000"/>
                  </a:schemeClr>
                </a:solidFill>
              </a:rPr>
              <a:t>OE</a:t>
            </a:r>
            <a:endParaRPr lang="en-US" sz="3200" b="1" dirty="0">
              <a:solidFill>
                <a:schemeClr val="tx2"/>
              </a:solidFill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62885C8B-0737-5356-82A9-1BA99887359F}"/>
              </a:ext>
            </a:extLst>
          </p:cNvPr>
          <p:cNvSpPr txBox="1"/>
          <p:nvPr/>
        </p:nvSpPr>
        <p:spPr>
          <a:xfrm>
            <a:off x="2483784" y="3154539"/>
            <a:ext cx="43486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tx2"/>
                </a:solidFill>
              </a:rPr>
              <a:t>Drawin</a:t>
            </a:r>
            <a:r>
              <a:rPr lang="en-US" sz="2600" b="1" cap="all" dirty="0">
                <a:solidFill>
                  <a:schemeClr val="tx2"/>
                </a:solidFill>
              </a:rPr>
              <a:t>g</a:t>
            </a:r>
            <a:r>
              <a:rPr lang="en-US" sz="3200" b="1" dirty="0">
                <a:solidFill>
                  <a:schemeClr val="tx2"/>
                </a:solidFill>
              </a:rPr>
              <a:t> – D</a:t>
            </a:r>
            <a:r>
              <a:rPr lang="en-US" sz="3200" b="1" dirty="0">
                <a:solidFill>
                  <a:schemeClr val="bg1">
                    <a:lumMod val="85000"/>
                  </a:schemeClr>
                </a:solidFill>
              </a:rPr>
              <a:t>OE</a:t>
            </a:r>
            <a:endParaRPr lang="en-US" sz="3200" b="1" dirty="0">
              <a:solidFill>
                <a:schemeClr val="tx2"/>
              </a:solidFill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BA524A15-4A69-B4D5-A6F1-84A1F950B265}"/>
              </a:ext>
            </a:extLst>
          </p:cNvPr>
          <p:cNvSpPr txBox="1"/>
          <p:nvPr/>
        </p:nvSpPr>
        <p:spPr>
          <a:xfrm>
            <a:off x="-484323" y="3128182"/>
            <a:ext cx="43486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tx2"/>
                </a:solidFill>
              </a:rPr>
              <a:t>Expenses – E</a:t>
            </a:r>
            <a:r>
              <a:rPr lang="en-US" sz="3200" b="1" dirty="0">
                <a:solidFill>
                  <a:schemeClr val="bg1">
                    <a:lumMod val="85000"/>
                  </a:schemeClr>
                </a:solidFill>
              </a:rPr>
              <a:t>OE</a:t>
            </a:r>
            <a:endParaRPr lang="en-US" sz="3200" b="1" dirty="0">
              <a:solidFill>
                <a:schemeClr val="tx2"/>
              </a:solidFill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856DEE95-B8D3-B295-06F5-CB9F33327BE5}"/>
              </a:ext>
            </a:extLst>
          </p:cNvPr>
          <p:cNvSpPr txBox="1"/>
          <p:nvPr/>
        </p:nvSpPr>
        <p:spPr>
          <a:xfrm>
            <a:off x="6535078" y="3114833"/>
            <a:ext cx="5240345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600" b="1" dirty="0">
                <a:solidFill>
                  <a:schemeClr val="tx2"/>
                </a:solidFill>
              </a:rPr>
              <a:t>Investments will stay in Capital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A0DDAC4B-4FCF-E040-3130-1DDD6D0AEB18}"/>
              </a:ext>
            </a:extLst>
          </p:cNvPr>
          <p:cNvSpPr txBox="1"/>
          <p:nvPr/>
        </p:nvSpPr>
        <p:spPr>
          <a:xfrm>
            <a:off x="8924337" y="4804869"/>
            <a:ext cx="2984032" cy="16927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600" b="1" dirty="0" err="1">
                <a:solidFill>
                  <a:schemeClr val="bg1">
                    <a:lumMod val="75000"/>
                  </a:schemeClr>
                </a:solidFill>
              </a:rPr>
              <a:t>C</a:t>
            </a:r>
            <a:r>
              <a:rPr lang="en-US" sz="2600" b="1" dirty="0" err="1">
                <a:solidFill>
                  <a:schemeClr val="tx2"/>
                </a:solidFill>
              </a:rPr>
              <a:t>Revenue</a:t>
            </a:r>
            <a:r>
              <a:rPr lang="en-US" sz="2600" b="1" dirty="0">
                <a:solidFill>
                  <a:schemeClr val="tx2"/>
                </a:solidFill>
              </a:rPr>
              <a:t> will have CR balance since it makes capital go 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C002155B-AD7D-EF89-CB99-C3BA32461B0F}"/>
              </a:ext>
            </a:extLst>
          </p:cNvPr>
          <p:cNvSpPr txBox="1"/>
          <p:nvPr/>
        </p:nvSpPr>
        <p:spPr>
          <a:xfrm>
            <a:off x="968044" y="4712483"/>
            <a:ext cx="4096815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600" b="1" dirty="0">
                <a:solidFill>
                  <a:schemeClr val="tx2"/>
                </a:solidFill>
              </a:rPr>
              <a:t> </a:t>
            </a:r>
            <a:r>
              <a:rPr lang="en-US" sz="2800" b="1" dirty="0">
                <a:solidFill>
                  <a:schemeClr val="tx2"/>
                </a:solidFill>
              </a:rPr>
              <a:t>Expenses &amp; Drawing will each have DR balances since Debits make capital go 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473077F8-1D55-CD54-DB77-F8A522DD62CB}"/>
              </a:ext>
            </a:extLst>
          </p:cNvPr>
          <p:cNvSpPr txBox="1"/>
          <p:nvPr/>
        </p:nvSpPr>
        <p:spPr>
          <a:xfrm>
            <a:off x="702376" y="3695855"/>
            <a:ext cx="1504709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tx2"/>
                </a:solidFill>
              </a:rPr>
              <a:t>B+       -</a:t>
            </a:r>
            <a:endParaRPr lang="en-US" dirty="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B811391D-EE8B-30EA-F80D-430771BD64C5}"/>
              </a:ext>
            </a:extLst>
          </p:cNvPr>
          <p:cNvSpPr txBox="1"/>
          <p:nvPr/>
        </p:nvSpPr>
        <p:spPr>
          <a:xfrm>
            <a:off x="3604722" y="3656217"/>
            <a:ext cx="1504709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tx2"/>
                </a:solidFill>
              </a:rPr>
              <a:t>B+       -</a:t>
            </a:r>
            <a:endParaRPr lang="en-US" dirty="0"/>
          </a:p>
        </p:txBody>
      </p:sp>
      <p:sp>
        <p:nvSpPr>
          <p:cNvPr id="44" name="Arrow: Down 43">
            <a:extLst>
              <a:ext uri="{FF2B5EF4-FFF2-40B4-BE49-F238E27FC236}">
                <a16:creationId xmlns:a16="http://schemas.microsoft.com/office/drawing/2014/main" id="{7042D777-DDD0-2D33-8579-AC53944DE43C}"/>
              </a:ext>
            </a:extLst>
          </p:cNvPr>
          <p:cNvSpPr/>
          <p:nvPr/>
        </p:nvSpPr>
        <p:spPr>
          <a:xfrm>
            <a:off x="4474674" y="6068236"/>
            <a:ext cx="491055" cy="624458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Arrow: Up 45">
            <a:extLst>
              <a:ext uri="{FF2B5EF4-FFF2-40B4-BE49-F238E27FC236}">
                <a16:creationId xmlns:a16="http://schemas.microsoft.com/office/drawing/2014/main" id="{9B76A15E-91A0-DF8D-8A3B-F4AFF5DDDE9E}"/>
              </a:ext>
            </a:extLst>
          </p:cNvPr>
          <p:cNvSpPr/>
          <p:nvPr/>
        </p:nvSpPr>
        <p:spPr>
          <a:xfrm>
            <a:off x="11304981" y="6056660"/>
            <a:ext cx="486137" cy="520860"/>
          </a:xfrm>
          <a:prstGeom prst="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F670B1DB-9DC5-9FEE-8BD4-EF3B4FDCB5AC}"/>
              </a:ext>
            </a:extLst>
          </p:cNvPr>
          <p:cNvSpPr txBox="1"/>
          <p:nvPr/>
        </p:nvSpPr>
        <p:spPr>
          <a:xfrm>
            <a:off x="5451890" y="2851002"/>
            <a:ext cx="228985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tx2"/>
                </a:solidFill>
              </a:rPr>
              <a:t>  </a:t>
            </a:r>
            <a:r>
              <a:rPr lang="en-US" sz="1800" b="1" dirty="0">
                <a:solidFill>
                  <a:schemeClr val="tx2"/>
                </a:solidFill>
              </a:rPr>
              <a:t>—          </a:t>
            </a:r>
            <a:r>
              <a:rPr lang="en-US" sz="2400" b="1" dirty="0">
                <a:solidFill>
                  <a:schemeClr val="tx2"/>
                </a:solidFill>
              </a:rPr>
              <a:t>B+</a:t>
            </a:r>
            <a:endParaRPr lang="en-US" dirty="0"/>
          </a:p>
        </p:txBody>
      </p:sp>
      <p:sp>
        <p:nvSpPr>
          <p:cNvPr id="3" name="Star: 5 Points 2">
            <a:extLst>
              <a:ext uri="{FF2B5EF4-FFF2-40B4-BE49-F238E27FC236}">
                <a16:creationId xmlns:a16="http://schemas.microsoft.com/office/drawing/2014/main" id="{BB4C6EF6-CBBF-D7FB-5478-C72997A3F465}"/>
              </a:ext>
            </a:extLst>
          </p:cNvPr>
          <p:cNvSpPr/>
          <p:nvPr/>
        </p:nvSpPr>
        <p:spPr>
          <a:xfrm>
            <a:off x="107284" y="217716"/>
            <a:ext cx="1781408" cy="1781408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28697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C9EA597-F4C1-3F96-4A98-458F05C498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16</a:t>
            </a:fld>
            <a:endParaRPr lang="en-US" noProof="0" dirty="0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54E0AD4F-D12C-B052-CCB6-5D677C24C8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400" b="1" dirty="0">
                <a:latin typeface="Trebuchet MS" panose="020B0603020202020204" pitchFamily="34" charset="0"/>
              </a:rPr>
              <a:t>New acronyms to help learn DRs and CRs!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4469426-9237-DDD5-BA22-1353D225E822}"/>
              </a:ext>
            </a:extLst>
          </p:cNvPr>
          <p:cNvSpPr/>
          <p:nvPr/>
        </p:nvSpPr>
        <p:spPr>
          <a:xfrm>
            <a:off x="2210764" y="2280210"/>
            <a:ext cx="2569580" cy="447940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A387994-167B-054D-F532-60E174566646}"/>
              </a:ext>
            </a:extLst>
          </p:cNvPr>
          <p:cNvSpPr/>
          <p:nvPr/>
        </p:nvSpPr>
        <p:spPr>
          <a:xfrm>
            <a:off x="6865716" y="2280211"/>
            <a:ext cx="2569580" cy="447940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A6110DF2-B9B3-3722-86F0-2CB36709F56C}"/>
              </a:ext>
            </a:extLst>
          </p:cNvPr>
          <p:cNvSpPr txBox="1">
            <a:spLocks/>
          </p:cNvSpPr>
          <p:nvPr/>
        </p:nvSpPr>
        <p:spPr bwMode="gray">
          <a:xfrm>
            <a:off x="2498710" y="2683879"/>
            <a:ext cx="1993688" cy="407573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6000" b="1" dirty="0">
                <a:solidFill>
                  <a:schemeClr val="tx2"/>
                </a:solidFill>
                <a:latin typeface="Comic Sans MS" panose="030F0702030302020204" pitchFamily="66" charset="0"/>
              </a:rPr>
              <a:t>D </a:t>
            </a:r>
          </a:p>
          <a:p>
            <a:pPr algn="ctr"/>
            <a:r>
              <a:rPr lang="en-US" sz="6000" b="1" dirty="0">
                <a:solidFill>
                  <a:schemeClr val="tx2"/>
                </a:solidFill>
                <a:latin typeface="Comic Sans MS" panose="030F0702030302020204" pitchFamily="66" charset="0"/>
              </a:rPr>
              <a:t>E</a:t>
            </a:r>
          </a:p>
          <a:p>
            <a:pPr algn="ctr"/>
            <a:r>
              <a:rPr lang="en-US" sz="6000" b="1" dirty="0">
                <a:solidFill>
                  <a:schemeClr val="tx2"/>
                </a:solidFill>
                <a:latin typeface="Comic Sans MS" panose="030F0702030302020204" pitchFamily="66" charset="0"/>
              </a:rPr>
              <a:t>A</a:t>
            </a:r>
          </a:p>
          <a:p>
            <a:pPr algn="ctr"/>
            <a:r>
              <a:rPr lang="en-US" sz="6000" b="1" dirty="0">
                <a:solidFill>
                  <a:schemeClr val="tx2"/>
                </a:solidFill>
                <a:latin typeface="Comic Sans MS" panose="030F0702030302020204" pitchFamily="66" charset="0"/>
              </a:rPr>
              <a:t>D</a:t>
            </a:r>
          </a:p>
          <a:p>
            <a:pPr algn="ctr"/>
            <a:endParaRPr lang="en-US" sz="4200" dirty="0">
              <a:solidFill>
                <a:schemeClr val="tx2"/>
              </a:solidFill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4EDF8F20-C568-DD52-B89B-1F3584D502F9}"/>
              </a:ext>
            </a:extLst>
          </p:cNvPr>
          <p:cNvSpPr txBox="1">
            <a:spLocks/>
          </p:cNvSpPr>
          <p:nvPr/>
        </p:nvSpPr>
        <p:spPr bwMode="gray">
          <a:xfrm>
            <a:off x="7153662" y="2701241"/>
            <a:ext cx="1993688" cy="407573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6000" b="1" dirty="0">
                <a:solidFill>
                  <a:schemeClr val="tx2"/>
                </a:solidFill>
                <a:latin typeface="Comic Sans MS" panose="030F0702030302020204" pitchFamily="66" charset="0"/>
              </a:rPr>
              <a:t>C</a:t>
            </a:r>
          </a:p>
          <a:p>
            <a:pPr algn="ctr"/>
            <a:r>
              <a:rPr lang="en-US" sz="6000" b="1" dirty="0">
                <a:solidFill>
                  <a:schemeClr val="tx2"/>
                </a:solidFill>
                <a:latin typeface="Comic Sans MS" panose="030F0702030302020204" pitchFamily="66" charset="0"/>
              </a:rPr>
              <a:t>O</a:t>
            </a:r>
          </a:p>
          <a:p>
            <a:pPr algn="ctr"/>
            <a:r>
              <a:rPr lang="en-US" sz="6000" b="1" dirty="0">
                <a:solidFill>
                  <a:schemeClr val="tx2"/>
                </a:solidFill>
                <a:latin typeface="Comic Sans MS" panose="030F0702030302020204" pitchFamily="66" charset="0"/>
              </a:rPr>
              <a:t>R</a:t>
            </a:r>
          </a:p>
          <a:p>
            <a:pPr algn="ctr"/>
            <a:r>
              <a:rPr lang="en-US" sz="6000" b="1" dirty="0">
                <a:solidFill>
                  <a:schemeClr val="tx2"/>
                </a:solidFill>
                <a:latin typeface="Comic Sans MS" panose="030F0702030302020204" pitchFamily="66" charset="0"/>
              </a:rPr>
              <a:t>L </a:t>
            </a:r>
          </a:p>
          <a:p>
            <a:pPr algn="ctr"/>
            <a:endParaRPr lang="en-US" sz="42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26040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C9EA597-F4C1-3F96-4A98-458F05C498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17</a:t>
            </a:fld>
            <a:endParaRPr lang="en-US" noProof="0" dirty="0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54E0AD4F-D12C-B052-CCB6-5D677C24C8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400" b="1" dirty="0">
                <a:latin typeface="Trebuchet MS" panose="020B0603020202020204" pitchFamily="34" charset="0"/>
              </a:rPr>
              <a:t>Memorize these acronyms!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4469426-9237-DDD5-BA22-1353D225E822}"/>
              </a:ext>
            </a:extLst>
          </p:cNvPr>
          <p:cNvSpPr/>
          <p:nvPr/>
        </p:nvSpPr>
        <p:spPr>
          <a:xfrm>
            <a:off x="1770927" y="2280210"/>
            <a:ext cx="3773345" cy="447940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A387994-167B-054D-F532-60E174566646}"/>
              </a:ext>
            </a:extLst>
          </p:cNvPr>
          <p:cNvSpPr/>
          <p:nvPr/>
        </p:nvSpPr>
        <p:spPr>
          <a:xfrm>
            <a:off x="6647729" y="2280211"/>
            <a:ext cx="3773344" cy="447940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A6110DF2-B9B3-3722-86F0-2CB36709F56C}"/>
              </a:ext>
            </a:extLst>
          </p:cNvPr>
          <p:cNvSpPr txBox="1">
            <a:spLocks/>
          </p:cNvSpPr>
          <p:nvPr/>
        </p:nvSpPr>
        <p:spPr bwMode="gray">
          <a:xfrm>
            <a:off x="1770927" y="2683879"/>
            <a:ext cx="3773345" cy="407573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6000" b="1" u="sng" dirty="0">
                <a:solidFill>
                  <a:srgbClr val="FF0000"/>
                </a:solidFill>
                <a:latin typeface="Comic Sans MS" panose="030F0702030302020204" pitchFamily="66" charset="0"/>
              </a:rPr>
              <a:t>D</a:t>
            </a:r>
            <a:r>
              <a:rPr lang="en-US" sz="6000" b="1" u="sng" dirty="0">
                <a:solidFill>
                  <a:schemeClr val="tx2"/>
                </a:solidFill>
                <a:latin typeface="Comic Sans MS" panose="030F0702030302020204" pitchFamily="66" charset="0"/>
              </a:rPr>
              <a:t>ebits</a:t>
            </a:r>
            <a:r>
              <a:rPr lang="en-US" sz="6000" b="1" dirty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</a:p>
          <a:p>
            <a:r>
              <a:rPr lang="en-US" sz="6000" b="1" dirty="0">
                <a:solidFill>
                  <a:srgbClr val="FF0000"/>
                </a:solidFill>
                <a:latin typeface="Comic Sans MS" panose="030F0702030302020204" pitchFamily="66" charset="0"/>
              </a:rPr>
              <a:t>E</a:t>
            </a:r>
            <a:r>
              <a:rPr lang="en-US" sz="5500" b="1" dirty="0">
                <a:solidFill>
                  <a:schemeClr val="tx2"/>
                </a:solidFill>
                <a:latin typeface="Comic Sans MS" panose="030F0702030302020204" pitchFamily="66" charset="0"/>
              </a:rPr>
              <a:t>xpenses</a:t>
            </a:r>
          </a:p>
          <a:p>
            <a:r>
              <a:rPr lang="en-US" sz="6000" b="1" dirty="0">
                <a:solidFill>
                  <a:srgbClr val="FF0000"/>
                </a:solidFill>
                <a:latin typeface="Comic Sans MS" panose="030F0702030302020204" pitchFamily="66" charset="0"/>
              </a:rPr>
              <a:t>A</a:t>
            </a:r>
            <a:r>
              <a:rPr lang="en-US" sz="6000" b="1" dirty="0">
                <a:solidFill>
                  <a:schemeClr val="tx2"/>
                </a:solidFill>
                <a:latin typeface="Comic Sans MS" panose="030F0702030302020204" pitchFamily="66" charset="0"/>
              </a:rPr>
              <a:t>ssets</a:t>
            </a:r>
          </a:p>
          <a:p>
            <a:r>
              <a:rPr lang="en-US" sz="6000" b="1" dirty="0">
                <a:solidFill>
                  <a:srgbClr val="FF0000"/>
                </a:solidFill>
                <a:latin typeface="Comic Sans MS" panose="030F0702030302020204" pitchFamily="66" charset="0"/>
              </a:rPr>
              <a:t>D</a:t>
            </a:r>
            <a:r>
              <a:rPr lang="en-US" sz="6000" b="1" dirty="0">
                <a:solidFill>
                  <a:schemeClr val="tx2"/>
                </a:solidFill>
                <a:latin typeface="Comic Sans MS" panose="030F0702030302020204" pitchFamily="66" charset="0"/>
              </a:rPr>
              <a:t>rawing</a:t>
            </a:r>
          </a:p>
          <a:p>
            <a:pPr algn="ctr"/>
            <a:endParaRPr lang="en-US" sz="4200" dirty="0">
              <a:solidFill>
                <a:schemeClr val="tx2"/>
              </a:solidFill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4EDF8F20-C568-DD52-B89B-1F3584D502F9}"/>
              </a:ext>
            </a:extLst>
          </p:cNvPr>
          <p:cNvSpPr txBox="1">
            <a:spLocks/>
          </p:cNvSpPr>
          <p:nvPr/>
        </p:nvSpPr>
        <p:spPr bwMode="gray">
          <a:xfrm>
            <a:off x="6647728" y="2705581"/>
            <a:ext cx="3773345" cy="407573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6000" b="1" u="sng" dirty="0">
                <a:solidFill>
                  <a:srgbClr val="FF0000"/>
                </a:solidFill>
                <a:latin typeface="Comic Sans MS" panose="030F0702030302020204" pitchFamily="66" charset="0"/>
              </a:rPr>
              <a:t>C</a:t>
            </a:r>
            <a:r>
              <a:rPr lang="en-US" sz="6000" b="1" u="sng" dirty="0">
                <a:solidFill>
                  <a:schemeClr val="tx2"/>
                </a:solidFill>
                <a:latin typeface="Comic Sans MS" panose="030F0702030302020204" pitchFamily="66" charset="0"/>
              </a:rPr>
              <a:t>redits</a:t>
            </a:r>
          </a:p>
          <a:p>
            <a:r>
              <a:rPr lang="en-US" sz="6000" b="1" dirty="0">
                <a:solidFill>
                  <a:srgbClr val="FF0000"/>
                </a:solidFill>
                <a:latin typeface="Comic Sans MS" panose="030F0702030302020204" pitchFamily="66" charset="0"/>
              </a:rPr>
              <a:t>O</a:t>
            </a:r>
            <a:r>
              <a:rPr lang="en-US" sz="4800" b="1" spc="-100" dirty="0">
                <a:solidFill>
                  <a:schemeClr val="tx2"/>
                </a:solidFill>
                <a:latin typeface="Comic Sans MS" panose="030F0702030302020204" pitchFamily="66" charset="0"/>
              </a:rPr>
              <a:t>wner’s Eq.</a:t>
            </a:r>
          </a:p>
          <a:p>
            <a:r>
              <a:rPr lang="en-US" sz="6000" b="1" dirty="0">
                <a:solidFill>
                  <a:srgbClr val="FF0000"/>
                </a:solidFill>
                <a:latin typeface="Comic Sans MS" panose="030F0702030302020204" pitchFamily="66" charset="0"/>
              </a:rPr>
              <a:t>R</a:t>
            </a:r>
            <a:r>
              <a:rPr lang="en-US" sz="6000" b="1" dirty="0">
                <a:solidFill>
                  <a:schemeClr val="tx2"/>
                </a:solidFill>
                <a:latin typeface="Comic Sans MS" panose="030F0702030302020204" pitchFamily="66" charset="0"/>
              </a:rPr>
              <a:t>evenue</a:t>
            </a:r>
          </a:p>
          <a:p>
            <a:r>
              <a:rPr lang="en-US" sz="6000" b="1" dirty="0">
                <a:solidFill>
                  <a:srgbClr val="FF0000"/>
                </a:solidFill>
                <a:latin typeface="Comic Sans MS" panose="030F0702030302020204" pitchFamily="66" charset="0"/>
              </a:rPr>
              <a:t>L</a:t>
            </a:r>
            <a:r>
              <a:rPr lang="en-US" sz="6000" b="1" dirty="0">
                <a:solidFill>
                  <a:schemeClr val="tx2"/>
                </a:solidFill>
                <a:latin typeface="Comic Sans MS" panose="030F0702030302020204" pitchFamily="66" charset="0"/>
              </a:rPr>
              <a:t>iabilities </a:t>
            </a:r>
          </a:p>
          <a:p>
            <a:pPr algn="ctr"/>
            <a:endParaRPr lang="en-US" sz="42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84204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EEADA81-73E0-C1DC-C580-2FE3237E81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40014" y="-117629"/>
            <a:ext cx="838199" cy="767687"/>
          </a:xfrm>
        </p:spPr>
        <p:txBody>
          <a:bodyPr/>
          <a:lstStyle/>
          <a:p>
            <a:fld id="{9FF96B15-8338-45D5-A943-561235072D66}" type="slidenum">
              <a:rPr lang="en-US" noProof="0" smtClean="0"/>
              <a:t>18</a:t>
            </a:fld>
            <a:endParaRPr lang="en-US" noProof="0" dirty="0"/>
          </a:p>
        </p:txBody>
      </p:sp>
      <p:pic>
        <p:nvPicPr>
          <p:cNvPr id="4" name="Picture 3" descr="A close-up of a document&#10;&#10;Description automatically generated">
            <a:extLst>
              <a:ext uri="{FF2B5EF4-FFF2-40B4-BE49-F238E27FC236}">
                <a16:creationId xmlns:a16="http://schemas.microsoft.com/office/drawing/2014/main" id="{92EF47F7-46D2-FC6D-131A-806E0089D4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514" y="759699"/>
            <a:ext cx="11059851" cy="581624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A247A0F-3BA2-D929-27FC-EA99F3ECF92B}"/>
              </a:ext>
            </a:extLst>
          </p:cNvPr>
          <p:cNvSpPr txBox="1"/>
          <p:nvPr/>
        </p:nvSpPr>
        <p:spPr>
          <a:xfrm>
            <a:off x="1345324" y="367862"/>
            <a:ext cx="88392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dirty="0">
                <a:highlight>
                  <a:srgbClr val="FFFF00"/>
                </a:highlight>
                <a:latin typeface="Trebuchet MS" panose="020B0603020202020204" pitchFamily="34" charset="0"/>
              </a:rPr>
              <a:t>Sample UIL test questions on DRs and CRs…</a:t>
            </a:r>
          </a:p>
        </p:txBody>
      </p:sp>
    </p:spTree>
    <p:extLst>
      <p:ext uri="{BB962C8B-B14F-4D97-AF65-F5344CB8AC3E}">
        <p14:creationId xmlns:p14="http://schemas.microsoft.com/office/powerpoint/2010/main" val="23291055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6C09F8-AB90-C0E7-2384-AA3C1D9B3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19</a:t>
            </a:fld>
            <a:endParaRPr lang="en-US" noProof="0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DFB172A-796E-4E04-C01C-F9676A9A14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513" y="664766"/>
            <a:ext cx="10961226" cy="1219074"/>
          </a:xfrm>
        </p:spPr>
        <p:txBody>
          <a:bodyPr/>
          <a:lstStyle/>
          <a:p>
            <a:pPr algn="ctr"/>
            <a:r>
              <a:rPr lang="en-US" sz="5000" b="1" dirty="0">
                <a:ln/>
                <a:solidFill>
                  <a:schemeClr val="bg1"/>
                </a:solidFill>
              </a:rPr>
              <a:t>Previous (archived) tests are </a:t>
            </a:r>
            <a:br>
              <a:rPr lang="en-US" sz="5000" b="1" dirty="0">
                <a:ln/>
                <a:solidFill>
                  <a:schemeClr val="bg1"/>
                </a:solidFill>
              </a:rPr>
            </a:br>
            <a:r>
              <a:rPr lang="en-US" sz="5000" b="1" dirty="0">
                <a:ln/>
                <a:solidFill>
                  <a:schemeClr val="bg1"/>
                </a:solidFill>
              </a:rPr>
              <a:t>currently online at this link…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D702C61-1E0B-1D84-34D0-DDF8E3D9C6A7}"/>
              </a:ext>
            </a:extLst>
          </p:cNvPr>
          <p:cNvSpPr txBox="1"/>
          <p:nvPr/>
        </p:nvSpPr>
        <p:spPr>
          <a:xfrm>
            <a:off x="375781" y="3234938"/>
            <a:ext cx="11599101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200" dirty="0">
                <a:solidFill>
                  <a:srgbClr val="0070C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http://www.funderburkcpa.com/uil/exams</a:t>
            </a:r>
            <a:endParaRPr lang="en-US" sz="4200" dirty="0">
              <a:solidFill>
                <a:srgbClr val="0070C0"/>
              </a:solidFill>
            </a:endParaRPr>
          </a:p>
          <a:p>
            <a:endParaRPr lang="en-US" sz="4200" dirty="0">
              <a:solidFill>
                <a:srgbClr val="0070C0"/>
              </a:solidFill>
            </a:endParaRPr>
          </a:p>
          <a:p>
            <a:pPr algn="ctr"/>
            <a:r>
              <a:rPr lang="en-US" sz="4200" dirty="0">
                <a:solidFill>
                  <a:srgbClr val="0070C0"/>
                </a:solidFill>
              </a:rPr>
              <a:t>Hopefully they’ll be moved soon to</a:t>
            </a:r>
          </a:p>
          <a:p>
            <a:pPr algn="ctr"/>
            <a:r>
              <a:rPr lang="en-US" sz="4200" dirty="0">
                <a:solidFill>
                  <a:srgbClr val="0070C0"/>
                </a:solidFill>
              </a:rPr>
              <a:t>accountingrocks.net  </a:t>
            </a:r>
          </a:p>
        </p:txBody>
      </p:sp>
    </p:spTree>
    <p:extLst>
      <p:ext uri="{BB962C8B-B14F-4D97-AF65-F5344CB8AC3E}">
        <p14:creationId xmlns:p14="http://schemas.microsoft.com/office/powerpoint/2010/main" val="292839831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66741836_Beginning of the year procedures_AAS_v5" id="{51CF042C-A21F-4772-ACB5-34142877F475}" vid="{78ABB5F0-5DDF-4844-A82C-FEADF47C5BA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291512c1ee715ab617f4c07df79fc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8256c27c40ca5c40ce1cf6c44f0205df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CCB9AE35-8A31-4380-94A6-86E5DFCDD12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70D0EAE-52CD-493E-A174-3A7CD0E9C7B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983CA34-C6E2-49BA-ACFF-78ADEC0C28FA}">
  <ds:schemaRefs>
    <ds:schemaRef ds:uri="http://schemas.microsoft.com/office/2006/documentManagement/types"/>
    <ds:schemaRef ds:uri="16c05727-aa75-4e4a-9b5f-8a80a1165891"/>
    <ds:schemaRef ds:uri="http://www.w3.org/XML/1998/namespace"/>
    <ds:schemaRef ds:uri="http://schemas.microsoft.com/office/2006/metadata/properties"/>
    <ds:schemaRef ds:uri="http://purl.org/dc/elements/1.1/"/>
    <ds:schemaRef ds:uri="71af3243-3dd4-4a8d-8c0d-dd76da1f02a5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Beginning of the year procedures</Template>
  <TotalTime>52819</TotalTime>
  <Words>795</Words>
  <Application>Microsoft Office PowerPoint</Application>
  <PresentationFormat>Widescreen</PresentationFormat>
  <Paragraphs>204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6" baseType="lpstr">
      <vt:lpstr>Arial</vt:lpstr>
      <vt:lpstr>Calibri</vt:lpstr>
      <vt:lpstr>Century Gothic</vt:lpstr>
      <vt:lpstr>Comic Sans MS</vt:lpstr>
      <vt:lpstr>Trebuchet MS</vt:lpstr>
      <vt:lpstr>Wingdings 3</vt:lpstr>
      <vt:lpstr>Ion Boardroom</vt:lpstr>
      <vt:lpstr>UIL Accounting  PP 2 Permanent &amp; Temporary Accounts </vt:lpstr>
      <vt:lpstr>In PP Lesson 1, we introduced the Basic Accounting Equation and Debits = Credits</vt:lpstr>
      <vt:lpstr>BAE Basic Accounting Equation (your first formula!) </vt:lpstr>
      <vt:lpstr>The transactions in PP 1 affected only Assets, Liabilities &amp; Owner’s Equity accounts</vt:lpstr>
      <vt:lpstr>There are other income-related transactions that affect only the Owner’s Equity Capital account</vt:lpstr>
      <vt:lpstr>Basic Income Equation (REN: your second formula!) </vt:lpstr>
      <vt:lpstr>4 Transactions affect Capital </vt:lpstr>
      <vt:lpstr>1. Owner draws out (withdraws) $500 from the biz for personal use</vt:lpstr>
      <vt:lpstr>Advertising (EXPENSE) on local webpages is paid for with a check for $300</vt:lpstr>
      <vt:lpstr>Provided services (REVENUE) by designing  a new customer’s website and getting $400</vt:lpstr>
      <vt:lpstr>Provided services on account by designing a new website for $800</vt:lpstr>
      <vt:lpstr>After just a few transactions, the capital account is confusing</vt:lpstr>
      <vt:lpstr>Of the 4 transactions that affect capital, three groups (RED) will have many transactions during the year</vt:lpstr>
      <vt:lpstr>So we will give 3 of the 4 groups their  own ‘identity’ during the year  (like kids going off to college-they’ll come home to capital at the end of the year!) </vt:lpstr>
      <vt:lpstr>Revenue as CR balance Expense &amp; Drawing as DRs</vt:lpstr>
      <vt:lpstr>New acronyms to help learn DRs and CRs!</vt:lpstr>
      <vt:lpstr>Memorize these acronyms!</vt:lpstr>
      <vt:lpstr>PowerPoint Presentation</vt:lpstr>
      <vt:lpstr>Previous (archived) tests are  currently online at this link…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 1 BAE and DR-CRs</dc:title>
  <dc:creator>Kay Whitton</dc:creator>
  <cp:lastModifiedBy>Kay Whitton</cp:lastModifiedBy>
  <cp:revision>53</cp:revision>
  <dcterms:created xsi:type="dcterms:W3CDTF">2023-06-10T02:30:28Z</dcterms:created>
  <dcterms:modified xsi:type="dcterms:W3CDTF">2024-06-28T15:04:54Z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