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40" r:id="rId4"/>
  </p:sldMasterIdLst>
  <p:notesMasterIdLst>
    <p:notesMasterId r:id="rId87"/>
  </p:notesMasterIdLst>
  <p:handoutMasterIdLst>
    <p:handoutMasterId r:id="rId88"/>
  </p:handoutMasterIdLst>
  <p:sldIdLst>
    <p:sldId id="256" r:id="rId5"/>
    <p:sldId id="362" r:id="rId6"/>
    <p:sldId id="361" r:id="rId7"/>
    <p:sldId id="363" r:id="rId8"/>
    <p:sldId id="290" r:id="rId9"/>
    <p:sldId id="274" r:id="rId10"/>
    <p:sldId id="289" r:id="rId11"/>
    <p:sldId id="281" r:id="rId12"/>
    <p:sldId id="283" r:id="rId13"/>
    <p:sldId id="284" r:id="rId14"/>
    <p:sldId id="365" r:id="rId15"/>
    <p:sldId id="364" r:id="rId16"/>
    <p:sldId id="367" r:id="rId17"/>
    <p:sldId id="368" r:id="rId18"/>
    <p:sldId id="366" r:id="rId19"/>
    <p:sldId id="291" r:id="rId20"/>
    <p:sldId id="268" r:id="rId21"/>
    <p:sldId id="292" r:id="rId22"/>
    <p:sldId id="293" r:id="rId23"/>
    <p:sldId id="282" r:id="rId24"/>
    <p:sldId id="294" r:id="rId25"/>
    <p:sldId id="277" r:id="rId26"/>
    <p:sldId id="300" r:id="rId27"/>
    <p:sldId id="298" r:id="rId28"/>
    <p:sldId id="299" r:id="rId29"/>
    <p:sldId id="297" r:id="rId30"/>
    <p:sldId id="303" r:id="rId31"/>
    <p:sldId id="304" r:id="rId32"/>
    <p:sldId id="305" r:id="rId33"/>
    <p:sldId id="306" r:id="rId34"/>
    <p:sldId id="307" r:id="rId35"/>
    <p:sldId id="308" r:id="rId36"/>
    <p:sldId id="301" r:id="rId37"/>
    <p:sldId id="296" r:id="rId38"/>
    <p:sldId id="309" r:id="rId39"/>
    <p:sldId id="311" r:id="rId40"/>
    <p:sldId id="339" r:id="rId41"/>
    <p:sldId id="338" r:id="rId42"/>
    <p:sldId id="340" r:id="rId43"/>
    <p:sldId id="342" r:id="rId44"/>
    <p:sldId id="347" r:id="rId45"/>
    <p:sldId id="335" r:id="rId46"/>
    <p:sldId id="344" r:id="rId47"/>
    <p:sldId id="312" r:id="rId48"/>
    <p:sldId id="310"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13" r:id="rId62"/>
    <p:sldId id="326" r:id="rId63"/>
    <p:sldId id="327" r:id="rId64"/>
    <p:sldId id="328" r:id="rId65"/>
    <p:sldId id="332" r:id="rId66"/>
    <p:sldId id="331" r:id="rId67"/>
    <p:sldId id="330" r:id="rId68"/>
    <p:sldId id="329" r:id="rId69"/>
    <p:sldId id="334" r:id="rId70"/>
    <p:sldId id="349" r:id="rId71"/>
    <p:sldId id="348" r:id="rId72"/>
    <p:sldId id="350" r:id="rId73"/>
    <p:sldId id="352" r:id="rId74"/>
    <p:sldId id="346" r:id="rId75"/>
    <p:sldId id="336" r:id="rId76"/>
    <p:sldId id="353" r:id="rId77"/>
    <p:sldId id="343" r:id="rId78"/>
    <p:sldId id="333" r:id="rId79"/>
    <p:sldId id="351" r:id="rId80"/>
    <p:sldId id="355" r:id="rId81"/>
    <p:sldId id="360" r:id="rId82"/>
    <p:sldId id="356" r:id="rId83"/>
    <p:sldId id="357" r:id="rId84"/>
    <p:sldId id="358" r:id="rId85"/>
    <p:sldId id="359" r:id="rId8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6" autoAdjust="0"/>
    <p:restoredTop sz="92508" autoAdjust="0"/>
  </p:normalViewPr>
  <p:slideViewPr>
    <p:cSldViewPr snapToGrid="0">
      <p:cViewPr>
        <p:scale>
          <a:sx n="60" d="100"/>
          <a:sy n="60" d="100"/>
        </p:scale>
        <p:origin x="876" y="72"/>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viewProps" Target="viewProp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259BEA-82BC-4476-91F2-380E77DBAD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29DE9C3-2AB8-44E5-BCFE-5DD42DFC56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7858F-6309-4F09-BEA0-6CBF97E55806}" type="datetimeFigureOut">
              <a:rPr lang="en-US" smtClean="0"/>
              <a:t>6/27/2024</a:t>
            </a:fld>
            <a:endParaRPr lang="en-US" dirty="0"/>
          </a:p>
        </p:txBody>
      </p:sp>
      <p:sp>
        <p:nvSpPr>
          <p:cNvPr id="4" name="Footer Placeholder 3">
            <a:extLst>
              <a:ext uri="{FF2B5EF4-FFF2-40B4-BE49-F238E27FC236}">
                <a16:creationId xmlns:a16="http://schemas.microsoft.com/office/drawing/2014/main" id="{5E1B971B-9BC3-41DB-91DC-F03F5C808D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4A0720E-F4E2-435B-A885-9194BA30267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F8AE00-5498-4F06-8655-F21703489BCA}" type="slidenum">
              <a:rPr lang="en-US" smtClean="0"/>
              <a:t>‹#›</a:t>
            </a:fld>
            <a:endParaRPr lang="en-US" dirty="0"/>
          </a:p>
        </p:txBody>
      </p:sp>
    </p:spTree>
    <p:extLst>
      <p:ext uri="{BB962C8B-B14F-4D97-AF65-F5344CB8AC3E}">
        <p14:creationId xmlns:p14="http://schemas.microsoft.com/office/powerpoint/2010/main" val="377342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F53C5D-CD12-6D4C-A980-0612968271E2}" type="datetimeFigureOut">
              <a:rPr lang="en-US" smtClean="0"/>
              <a:t>6/27/2024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167F0-0840-1348-BFE4-C6298BBC0698}" type="slidenum">
              <a:rPr lang="en-US" smtClean="0"/>
              <a:t>‹#›</a:t>
            </a:fld>
            <a:endParaRPr lang="en-US" dirty="0"/>
          </a:p>
        </p:txBody>
      </p:sp>
    </p:spTree>
    <p:extLst>
      <p:ext uri="{BB962C8B-B14F-4D97-AF65-F5344CB8AC3E}">
        <p14:creationId xmlns:p14="http://schemas.microsoft.com/office/powerpoint/2010/main" val="148990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77</a:t>
            </a:fld>
            <a:endParaRPr lang="en-US" dirty="0"/>
          </a:p>
        </p:txBody>
      </p:sp>
    </p:spTree>
    <p:extLst>
      <p:ext uri="{BB962C8B-B14F-4D97-AF65-F5344CB8AC3E}">
        <p14:creationId xmlns:p14="http://schemas.microsoft.com/office/powerpoint/2010/main" val="1229284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78</a:t>
            </a:fld>
            <a:endParaRPr lang="en-US" dirty="0"/>
          </a:p>
        </p:txBody>
      </p:sp>
    </p:spTree>
    <p:extLst>
      <p:ext uri="{BB962C8B-B14F-4D97-AF65-F5344CB8AC3E}">
        <p14:creationId xmlns:p14="http://schemas.microsoft.com/office/powerpoint/2010/main" val="38178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79</a:t>
            </a:fld>
            <a:endParaRPr lang="en-US" dirty="0"/>
          </a:p>
        </p:txBody>
      </p:sp>
    </p:spTree>
    <p:extLst>
      <p:ext uri="{BB962C8B-B14F-4D97-AF65-F5344CB8AC3E}">
        <p14:creationId xmlns:p14="http://schemas.microsoft.com/office/powerpoint/2010/main" val="1028724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80</a:t>
            </a:fld>
            <a:endParaRPr lang="en-US" dirty="0"/>
          </a:p>
        </p:txBody>
      </p:sp>
    </p:spTree>
    <p:extLst>
      <p:ext uri="{BB962C8B-B14F-4D97-AF65-F5344CB8AC3E}">
        <p14:creationId xmlns:p14="http://schemas.microsoft.com/office/powerpoint/2010/main" val="2501807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81</a:t>
            </a:fld>
            <a:endParaRPr lang="en-US" dirty="0"/>
          </a:p>
        </p:txBody>
      </p:sp>
    </p:spTree>
    <p:extLst>
      <p:ext uri="{BB962C8B-B14F-4D97-AF65-F5344CB8AC3E}">
        <p14:creationId xmlns:p14="http://schemas.microsoft.com/office/powerpoint/2010/main" val="3555633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82</a:t>
            </a:fld>
            <a:endParaRPr lang="en-US" dirty="0"/>
          </a:p>
        </p:txBody>
      </p:sp>
    </p:spTree>
    <p:extLst>
      <p:ext uri="{BB962C8B-B14F-4D97-AF65-F5344CB8AC3E}">
        <p14:creationId xmlns:p14="http://schemas.microsoft.com/office/powerpoint/2010/main" val="6228988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noProof="0" dirty="0"/>
          </a:p>
        </p:txBody>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p:cNvSpPr>
            <a:spLocks noGrp="1"/>
          </p:cNvSpPr>
          <p:nvPr userDrawn="1">
            <p:ph type="ctrTitle"/>
          </p:nvPr>
        </p:nvSpPr>
        <p:spPr>
          <a:xfrm>
            <a:off x="1154955" y="2099733"/>
            <a:ext cx="8825658" cy="2677648"/>
          </a:xfrm>
        </p:spPr>
        <p:txBody>
          <a:bodyPr anchor="b"/>
          <a:lstStyle>
            <a:lvl1pPr>
              <a:defRPr sz="5400"/>
            </a:lvl1pPr>
          </a:lstStyle>
          <a:p>
            <a:r>
              <a:rPr lang="en-US" noProof="0"/>
              <a:t>Click to edit Master title style</a:t>
            </a:r>
          </a:p>
        </p:txBody>
      </p:sp>
      <p:sp>
        <p:nvSpPr>
          <p:cNvPr id="3" name="Subtitle 2"/>
          <p:cNvSpPr>
            <a:spLocks noGrp="1"/>
          </p:cNvSpPr>
          <p:nvPr userDrawn="1">
            <p:ph type="subTitle" idx="1"/>
          </p:nvPr>
        </p:nvSpPr>
        <p:spPr>
          <a:xfrm>
            <a:off x="1154955" y="4777380"/>
            <a:ext cx="8825658" cy="861420"/>
          </a:xfrm>
        </p:spPr>
        <p:txBody>
          <a:bodyPr anchor="t"/>
          <a:lstStyle>
            <a:lvl1pPr marL="0" indent="0" algn="l">
              <a:buNone/>
              <a:defRPr cap="all">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
        <p:nvSpPr>
          <p:cNvPr id="4" name="Date Placeholder 3"/>
          <p:cNvSpPr>
            <a:spLocks noGrp="1"/>
          </p:cNvSpPr>
          <p:nvPr userDrawn="1">
            <p:ph type="dt" sz="half" idx="10"/>
          </p:nvPr>
        </p:nvSpPr>
        <p:spPr>
          <a:xfrm rot="5400000">
            <a:off x="10089390" y="1792223"/>
            <a:ext cx="990599" cy="304799"/>
          </a:xfrm>
        </p:spPr>
        <p:txBody>
          <a:bodyPr anchor="t"/>
          <a:lstStyle>
            <a:lvl1pPr algn="l">
              <a:defRPr b="0" i="0">
                <a:solidFill>
                  <a:schemeClr val="bg1"/>
                </a:solidFill>
              </a:defRPr>
            </a:lvl1pPr>
          </a:lstStyle>
          <a:p>
            <a:fld id="{75D0B1B9-C7DF-F64A-B488-12B3D5090923}" type="datetime1">
              <a:rPr lang="en-US" noProof="0" smtClean="0"/>
              <a:t>6/27/2024</a:t>
            </a:fld>
            <a:endParaRPr lang="en-US" noProof="0" dirty="0"/>
          </a:p>
        </p:txBody>
      </p:sp>
      <p:sp>
        <p:nvSpPr>
          <p:cNvPr id="5" name="Footer Placeholder 4"/>
          <p:cNvSpPr>
            <a:spLocks noGrp="1"/>
          </p:cNvSpPr>
          <p:nvPr userDrawn="1">
            <p:ph type="ftr" sz="quarter" idx="11"/>
          </p:nvPr>
        </p:nvSpPr>
        <p:spPr>
          <a:xfrm rot="5400000">
            <a:off x="8959592" y="3226820"/>
            <a:ext cx="3859795" cy="304801"/>
          </a:xfrm>
        </p:spPr>
        <p:txBody>
          <a:bodyPr/>
          <a:lstStyle>
            <a:lvl1pPr>
              <a:defRPr b="0" i="0">
                <a:solidFill>
                  <a:schemeClr val="bg1"/>
                </a:solidFill>
              </a:defRPr>
            </a:lvl1pPr>
          </a:lstStyle>
          <a:p>
            <a:endParaRPr lang="en-US" noProof="0" dirty="0"/>
          </a:p>
        </p:txBody>
      </p:sp>
      <p:sp>
        <p:nvSpPr>
          <p:cNvPr id="10" name="Rectangle 9"/>
          <p:cNvSpPr/>
          <p:nvPr userDrawn="1"/>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userDrawn="1">
            <p:ph type="sldNum" sz="quarter" idx="12"/>
          </p:nvPr>
        </p:nvSpPr>
        <p:spPr>
          <a:xfrm>
            <a:off x="10351008" y="292608"/>
            <a:ext cx="838199" cy="767687"/>
          </a:xfrm>
        </p:spPr>
        <p:txBody>
          <a:bodyPr/>
          <a:lstStyle>
            <a:lvl1pPr>
              <a:defRPr sz="2800" b="0" i="0">
                <a:latin typeface="+mj-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572730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06D41EE2-1449-2741-9D08-61623EFC2A0E}"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7362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noProof="0"/>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9DAF7560-49B8-714F-A7F1-D946D3E64C23}"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0819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Only - lef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7DD9237C-03C9-D843-906B-96D98C6B2D61}"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579578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ullets as Icons 5X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B480622-FB8F-493B-9965-971B07D752E2}"/>
              </a:ext>
            </a:extLst>
          </p:cNvPr>
          <p:cNvSpPr>
            <a:spLocks noGrp="1"/>
          </p:cNvSpPr>
          <p:nvPr>
            <p:ph type="body" sz="quarter" idx="13" hasCustomPrompt="1"/>
          </p:nvPr>
        </p:nvSpPr>
        <p:spPr>
          <a:xfrm>
            <a:off x="6792913" y="1748812"/>
            <a:ext cx="3852000" cy="720000"/>
          </a:xfrm>
          <a:prstGeom prst="roundRect">
            <a:avLst/>
          </a:prstGeom>
          <a:solidFill>
            <a:schemeClr val="bg1">
              <a:lumMod val="95000"/>
            </a:schemeClr>
          </a:solidFill>
          <a:ln w="31750">
            <a:solidFill>
              <a:schemeClr val="accent1"/>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6" name="Text Placeholder 9">
            <a:extLst>
              <a:ext uri="{FF2B5EF4-FFF2-40B4-BE49-F238E27FC236}">
                <a16:creationId xmlns:a16="http://schemas.microsoft.com/office/drawing/2014/main" id="{2C5BC223-8B87-4685-A901-71B07847E41C}"/>
              </a:ext>
            </a:extLst>
          </p:cNvPr>
          <p:cNvSpPr>
            <a:spLocks noGrp="1"/>
          </p:cNvSpPr>
          <p:nvPr>
            <p:ph type="body" sz="quarter" idx="14" hasCustomPrompt="1"/>
          </p:nvPr>
        </p:nvSpPr>
        <p:spPr>
          <a:xfrm>
            <a:off x="6792913" y="2561156"/>
            <a:ext cx="3852000" cy="720000"/>
          </a:xfrm>
          <a:prstGeom prst="roundRect">
            <a:avLst/>
          </a:prstGeom>
          <a:solidFill>
            <a:schemeClr val="bg1">
              <a:lumMod val="95000"/>
            </a:schemeClr>
          </a:solidFill>
          <a:ln w="31750">
            <a:solidFill>
              <a:schemeClr val="accent2"/>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7" name="Text Placeholder 9">
            <a:extLst>
              <a:ext uri="{FF2B5EF4-FFF2-40B4-BE49-F238E27FC236}">
                <a16:creationId xmlns:a16="http://schemas.microsoft.com/office/drawing/2014/main" id="{1AE3DDF2-FC22-4381-9763-408FEF9648BD}"/>
              </a:ext>
            </a:extLst>
          </p:cNvPr>
          <p:cNvSpPr>
            <a:spLocks noGrp="1"/>
          </p:cNvSpPr>
          <p:nvPr>
            <p:ph type="body" sz="quarter" idx="15" hasCustomPrompt="1"/>
          </p:nvPr>
        </p:nvSpPr>
        <p:spPr>
          <a:xfrm>
            <a:off x="6792913" y="3373501"/>
            <a:ext cx="3852000" cy="720000"/>
          </a:xfrm>
          <a:prstGeom prst="roundRect">
            <a:avLst/>
          </a:prstGeom>
          <a:solidFill>
            <a:schemeClr val="bg1">
              <a:lumMod val="95000"/>
            </a:schemeClr>
          </a:solidFill>
          <a:ln w="31750">
            <a:solidFill>
              <a:schemeClr val="accent3"/>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8" name="Text Placeholder 9">
            <a:extLst>
              <a:ext uri="{FF2B5EF4-FFF2-40B4-BE49-F238E27FC236}">
                <a16:creationId xmlns:a16="http://schemas.microsoft.com/office/drawing/2014/main" id="{6170A2BF-28BF-4B27-B92D-B1423601B767}"/>
              </a:ext>
            </a:extLst>
          </p:cNvPr>
          <p:cNvSpPr>
            <a:spLocks noGrp="1"/>
          </p:cNvSpPr>
          <p:nvPr>
            <p:ph type="body" sz="quarter" idx="16" hasCustomPrompt="1"/>
          </p:nvPr>
        </p:nvSpPr>
        <p:spPr>
          <a:xfrm>
            <a:off x="6792913" y="4185846"/>
            <a:ext cx="3852000" cy="720000"/>
          </a:xfrm>
          <a:prstGeom prst="roundRect">
            <a:avLst/>
          </a:prstGeom>
          <a:solidFill>
            <a:schemeClr val="bg1">
              <a:lumMod val="95000"/>
            </a:schemeClr>
          </a:solidFill>
          <a:ln w="31750">
            <a:solidFill>
              <a:schemeClr val="accent4"/>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9" name="Text Placeholder 9">
            <a:extLst>
              <a:ext uri="{FF2B5EF4-FFF2-40B4-BE49-F238E27FC236}">
                <a16:creationId xmlns:a16="http://schemas.microsoft.com/office/drawing/2014/main" id="{2DB1D08C-9D26-4EC5-B935-D6A265A2A672}"/>
              </a:ext>
            </a:extLst>
          </p:cNvPr>
          <p:cNvSpPr>
            <a:spLocks noGrp="1"/>
          </p:cNvSpPr>
          <p:nvPr>
            <p:ph type="body" sz="quarter" idx="17" hasCustomPrompt="1"/>
          </p:nvPr>
        </p:nvSpPr>
        <p:spPr>
          <a:xfrm>
            <a:off x="6792913" y="4998190"/>
            <a:ext cx="3852000" cy="720000"/>
          </a:xfrm>
          <a:prstGeom prst="roundRect">
            <a:avLst/>
          </a:prstGeom>
          <a:solidFill>
            <a:schemeClr val="bg1">
              <a:lumMod val="95000"/>
            </a:schemeClr>
          </a:solidFill>
          <a:ln w="31750">
            <a:solidFill>
              <a:schemeClr val="accent6"/>
            </a:solidFill>
          </a:ln>
        </p:spPr>
        <p:txBody>
          <a:bodyPr anchor="ctr">
            <a:normAutofit/>
          </a:bodyPr>
          <a:lstStyle>
            <a:lvl1pPr marL="0" indent="0">
              <a:buNone/>
              <a:defRPr sz="2100">
                <a:solidFill>
                  <a:schemeClr val="tx1"/>
                </a:solidFill>
              </a:defRPr>
            </a:lvl1pPr>
          </a:lstStyle>
          <a:p>
            <a:pPr lvl="0"/>
            <a:r>
              <a:rPr lang="en-US" noProof="0"/>
              <a:t>Text Item</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397BD2BD-1F35-9841-A6BF-76BE540EE01F}"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Picture Placeholder 13">
            <a:extLst>
              <a:ext uri="{FF2B5EF4-FFF2-40B4-BE49-F238E27FC236}">
                <a16:creationId xmlns:a16="http://schemas.microsoft.com/office/drawing/2014/main" id="{9DDAF6ED-5E16-4D29-98B7-FB80DB3AAFEC}"/>
              </a:ext>
            </a:extLst>
          </p:cNvPr>
          <p:cNvSpPr>
            <a:spLocks noGrp="1"/>
          </p:cNvSpPr>
          <p:nvPr>
            <p:ph type="pic" sz="quarter" idx="18" hasCustomPrompt="1"/>
          </p:nvPr>
        </p:nvSpPr>
        <p:spPr>
          <a:xfrm>
            <a:off x="5870575" y="1840504"/>
            <a:ext cx="536616" cy="536616"/>
          </a:xfrm>
        </p:spPr>
        <p:txBody>
          <a:bodyPr lIns="0" tIns="0" rIns="0" bIns="0" anchor="ctr">
            <a:normAutofit/>
          </a:bodyPr>
          <a:lstStyle>
            <a:lvl1pPr marL="0" indent="0" algn="ctr">
              <a:buNone/>
              <a:defRPr sz="1100" i="1"/>
            </a:lvl1pPr>
          </a:lstStyle>
          <a:p>
            <a:r>
              <a:rPr lang="en-US" noProof="0" dirty="0"/>
              <a:t>Icon</a:t>
            </a:r>
          </a:p>
        </p:txBody>
      </p:sp>
      <p:sp>
        <p:nvSpPr>
          <p:cNvPr id="21" name="Picture Placeholder 13">
            <a:extLst>
              <a:ext uri="{FF2B5EF4-FFF2-40B4-BE49-F238E27FC236}">
                <a16:creationId xmlns:a16="http://schemas.microsoft.com/office/drawing/2014/main" id="{8C305CB7-F303-430E-951A-7FC6F97062AA}"/>
              </a:ext>
            </a:extLst>
          </p:cNvPr>
          <p:cNvSpPr>
            <a:spLocks noGrp="1"/>
          </p:cNvSpPr>
          <p:nvPr>
            <p:ph type="pic" sz="quarter" idx="19" hasCustomPrompt="1"/>
          </p:nvPr>
        </p:nvSpPr>
        <p:spPr>
          <a:xfrm>
            <a:off x="5870575" y="2652849"/>
            <a:ext cx="536616" cy="536616"/>
          </a:xfrm>
        </p:spPr>
        <p:txBody>
          <a:bodyPr lIns="0" tIns="0" rIns="0" bIns="0" anchor="ctr">
            <a:normAutofit/>
          </a:bodyPr>
          <a:lstStyle>
            <a:lvl1pPr marL="0" indent="0" algn="ctr">
              <a:buNone/>
              <a:defRPr sz="1100" i="1"/>
            </a:lvl1pPr>
          </a:lstStyle>
          <a:p>
            <a:r>
              <a:rPr lang="en-US" noProof="0" dirty="0"/>
              <a:t>Icon</a:t>
            </a:r>
          </a:p>
        </p:txBody>
      </p:sp>
      <p:sp>
        <p:nvSpPr>
          <p:cNvPr id="22" name="Picture Placeholder 13">
            <a:extLst>
              <a:ext uri="{FF2B5EF4-FFF2-40B4-BE49-F238E27FC236}">
                <a16:creationId xmlns:a16="http://schemas.microsoft.com/office/drawing/2014/main" id="{84D427E5-ED69-4A46-A9B7-F4DC4466F320}"/>
              </a:ext>
            </a:extLst>
          </p:cNvPr>
          <p:cNvSpPr>
            <a:spLocks noGrp="1"/>
          </p:cNvSpPr>
          <p:nvPr>
            <p:ph type="pic" sz="quarter" idx="20" hasCustomPrompt="1"/>
          </p:nvPr>
        </p:nvSpPr>
        <p:spPr>
          <a:xfrm>
            <a:off x="5870575" y="3465194"/>
            <a:ext cx="536616" cy="536616"/>
          </a:xfrm>
        </p:spPr>
        <p:txBody>
          <a:bodyPr lIns="0" tIns="0" rIns="0" bIns="0" anchor="ctr">
            <a:normAutofit/>
          </a:bodyPr>
          <a:lstStyle>
            <a:lvl1pPr marL="0" indent="0" algn="ctr">
              <a:buNone/>
              <a:defRPr sz="1100" i="1"/>
            </a:lvl1pPr>
          </a:lstStyle>
          <a:p>
            <a:r>
              <a:rPr lang="en-US" noProof="0" dirty="0"/>
              <a:t>Icon</a:t>
            </a:r>
          </a:p>
        </p:txBody>
      </p:sp>
      <p:sp>
        <p:nvSpPr>
          <p:cNvPr id="24" name="Picture Placeholder 13">
            <a:extLst>
              <a:ext uri="{FF2B5EF4-FFF2-40B4-BE49-F238E27FC236}">
                <a16:creationId xmlns:a16="http://schemas.microsoft.com/office/drawing/2014/main" id="{3DDA902F-61D6-4F1C-86C6-D1F5584AE8B3}"/>
              </a:ext>
            </a:extLst>
          </p:cNvPr>
          <p:cNvSpPr>
            <a:spLocks noGrp="1"/>
          </p:cNvSpPr>
          <p:nvPr>
            <p:ph type="pic" sz="quarter" idx="21" hasCustomPrompt="1"/>
          </p:nvPr>
        </p:nvSpPr>
        <p:spPr>
          <a:xfrm>
            <a:off x="5870575" y="4277539"/>
            <a:ext cx="536616" cy="536616"/>
          </a:xfrm>
        </p:spPr>
        <p:txBody>
          <a:bodyPr lIns="0" tIns="0" rIns="0" bIns="0" anchor="ctr">
            <a:normAutofit/>
          </a:bodyPr>
          <a:lstStyle>
            <a:lvl1pPr marL="0" indent="0" algn="ctr">
              <a:buNone/>
              <a:defRPr sz="1100" i="1"/>
            </a:lvl1pPr>
          </a:lstStyle>
          <a:p>
            <a:r>
              <a:rPr lang="en-US" noProof="0" dirty="0"/>
              <a:t>Icon</a:t>
            </a:r>
          </a:p>
        </p:txBody>
      </p:sp>
      <p:sp>
        <p:nvSpPr>
          <p:cNvPr id="26" name="Picture Placeholder 13">
            <a:extLst>
              <a:ext uri="{FF2B5EF4-FFF2-40B4-BE49-F238E27FC236}">
                <a16:creationId xmlns:a16="http://schemas.microsoft.com/office/drawing/2014/main" id="{D8B6871A-9C69-4437-A5AD-A0400BAF2C6D}"/>
              </a:ext>
            </a:extLst>
          </p:cNvPr>
          <p:cNvSpPr>
            <a:spLocks noGrp="1"/>
          </p:cNvSpPr>
          <p:nvPr>
            <p:ph type="pic" sz="quarter" idx="23" hasCustomPrompt="1"/>
          </p:nvPr>
        </p:nvSpPr>
        <p:spPr>
          <a:xfrm>
            <a:off x="5870575" y="5089882"/>
            <a:ext cx="536616" cy="536616"/>
          </a:xfrm>
        </p:spPr>
        <p:txBody>
          <a:bodyPr lIns="0" tIns="0" rIns="0" bIns="0" anchor="ctr">
            <a:normAutofit/>
          </a:bodyPr>
          <a:lstStyle>
            <a:lvl1pPr marL="0" indent="0" algn="ctr">
              <a:buNone/>
              <a:defRPr sz="1100" i="1"/>
            </a:lvl1pPr>
          </a:lstStyle>
          <a:p>
            <a:r>
              <a:rPr lang="en-US" noProof="0" dirty="0"/>
              <a:t>Icon</a:t>
            </a:r>
          </a:p>
        </p:txBody>
      </p:sp>
    </p:spTree>
    <p:extLst>
      <p:ext uri="{BB962C8B-B14F-4D97-AF65-F5344CB8AC3E}">
        <p14:creationId xmlns:p14="http://schemas.microsoft.com/office/powerpoint/2010/main" val="3296259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Light">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B8ACAEC3-8D8C-3848-8630-7A0DFF3F6116}"/>
              </a:ext>
            </a:extLst>
          </p:cNvPr>
          <p:cNvSpPr>
            <a:spLocks noChangeAspect="1"/>
          </p:cNvSpPr>
          <p:nvPr userDrawn="1"/>
        </p:nvSpPr>
        <p:spPr>
          <a:xfrm>
            <a:off x="8699143" y="3702940"/>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Picture Placeholder 9">
            <a:extLst>
              <a:ext uri="{FF2B5EF4-FFF2-40B4-BE49-F238E27FC236}">
                <a16:creationId xmlns:a16="http://schemas.microsoft.com/office/drawing/2014/main" id="{CC12BEA0-F502-0646-A370-7ECF194608D0}"/>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D58C6160-632A-B540-A7E5-81F40CEC1FE7}"/>
              </a:ext>
            </a:extLst>
          </p:cNvPr>
          <p:cNvSpPr>
            <a:spLocks noChangeAspect="1"/>
          </p:cNvSpPr>
          <p:nvPr userDrawn="1"/>
        </p:nvSpPr>
        <p:spPr>
          <a:xfrm>
            <a:off x="6287247" y="370677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B2FEBB6-C1E0-0D47-8CCC-05EE2F756590}"/>
              </a:ext>
            </a:extLst>
          </p:cNvPr>
          <p:cNvSpPr>
            <a:spLocks noGrp="1"/>
          </p:cNvSpPr>
          <p:nvPr>
            <p:ph type="pic" sz="quarter" idx="23" hasCustomPrompt="1"/>
          </p:nvPr>
        </p:nvSpPr>
        <p:spPr>
          <a:xfrm>
            <a:off x="6452271"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7215E544-9553-AC42-B5C3-F7AE9AD6D815}"/>
              </a:ext>
            </a:extLst>
          </p:cNvPr>
          <p:cNvSpPr>
            <a:spLocks noChangeAspect="1"/>
          </p:cNvSpPr>
          <p:nvPr userDrawn="1"/>
        </p:nvSpPr>
        <p:spPr>
          <a:xfrm>
            <a:off x="8699143"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Oval 2">
            <a:extLst>
              <a:ext uri="{FF2B5EF4-FFF2-40B4-BE49-F238E27FC236}">
                <a16:creationId xmlns:a16="http://schemas.microsoft.com/office/drawing/2014/main" id="{F76E934A-C634-DF4D-992A-6E01917693AD}"/>
              </a:ext>
            </a:extLst>
          </p:cNvPr>
          <p:cNvSpPr>
            <a:spLocks noChangeAspect="1"/>
          </p:cNvSpPr>
          <p:nvPr userDrawn="1"/>
        </p:nvSpPr>
        <p:spPr>
          <a:xfrm>
            <a:off x="6289119"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6E94F40A-5592-5744-BFD7-61B04D70BFE7}"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
        <p:nvSpPr>
          <p:cNvPr id="20" name="Picture Placeholder 9">
            <a:extLst>
              <a:ext uri="{FF2B5EF4-FFF2-40B4-BE49-F238E27FC236}">
                <a16:creationId xmlns:a16="http://schemas.microsoft.com/office/drawing/2014/main" id="{8E97E18E-0E31-B542-9578-D6E4DCD84680}"/>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4" name="Picture Placeholder 9">
            <a:extLst>
              <a:ext uri="{FF2B5EF4-FFF2-40B4-BE49-F238E27FC236}">
                <a16:creationId xmlns:a16="http://schemas.microsoft.com/office/drawing/2014/main" id="{7602DDF7-46BD-6045-BDB0-45F47B0B6A9C}"/>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1820464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86F73ED6-3B3B-5A45-912C-FCFD7D53593C}"/>
              </a:ext>
            </a:extLst>
          </p:cNvPr>
          <p:cNvSpPr>
            <a:spLocks noChangeAspect="1"/>
          </p:cNvSpPr>
          <p:nvPr userDrawn="1"/>
        </p:nvSpPr>
        <p:spPr>
          <a:xfrm>
            <a:off x="8699143" y="3702940"/>
            <a:ext cx="1261872" cy="126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B5971407-B12A-EE45-895D-769807DFC767}"/>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36215321-76D7-AD41-B779-DE347C617DB3}"/>
              </a:ext>
            </a:extLst>
          </p:cNvPr>
          <p:cNvSpPr>
            <a:spLocks noChangeAspect="1"/>
          </p:cNvSpPr>
          <p:nvPr userDrawn="1"/>
        </p:nvSpPr>
        <p:spPr>
          <a:xfrm>
            <a:off x="6288183" y="3706777"/>
            <a:ext cx="1261872" cy="12618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61684B2-1403-BD44-80B1-6A5C0D0A3C67}"/>
              </a:ext>
            </a:extLst>
          </p:cNvPr>
          <p:cNvSpPr>
            <a:spLocks noGrp="1"/>
          </p:cNvSpPr>
          <p:nvPr>
            <p:ph type="pic" sz="quarter" idx="23" hasCustomPrompt="1"/>
          </p:nvPr>
        </p:nvSpPr>
        <p:spPr>
          <a:xfrm>
            <a:off x="6454143"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799317"/>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799317"/>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325413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 Icon Bullets Vertical">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2234226"/>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2234226"/>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2401122"/>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240018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3785996"/>
            <a:ext cx="2325688" cy="1503455"/>
          </a:xfrm>
        </p:spPr>
        <p:txBody>
          <a:bodyPr>
            <a:no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3785996"/>
            <a:ext cx="2325688" cy="1503455"/>
          </a:xfrm>
        </p:spPr>
        <p:txBody>
          <a:bodyPr>
            <a:no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246506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 Icon Bullets Horizontal">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F625DE42-6A2A-D745-B1F8-2AF2793533BE}"/>
              </a:ext>
            </a:extLst>
          </p:cNvPr>
          <p:cNvSpPr>
            <a:spLocks noChangeAspect="1"/>
          </p:cNvSpPr>
          <p:nvPr userDrawn="1"/>
        </p:nvSpPr>
        <p:spPr>
          <a:xfrm>
            <a:off x="8404601" y="3981394"/>
            <a:ext cx="1042415" cy="10424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9">
            <a:extLst>
              <a:ext uri="{FF2B5EF4-FFF2-40B4-BE49-F238E27FC236}">
                <a16:creationId xmlns:a16="http://schemas.microsoft.com/office/drawing/2014/main" id="{A87D37E3-62A9-1F44-8520-EBED16BF1C0F}"/>
              </a:ext>
            </a:extLst>
          </p:cNvPr>
          <p:cNvSpPr>
            <a:spLocks noGrp="1"/>
          </p:cNvSpPr>
          <p:nvPr>
            <p:ph type="pic" sz="quarter" idx="24" hasCustomPrompt="1"/>
          </p:nvPr>
        </p:nvSpPr>
        <p:spPr>
          <a:xfrm>
            <a:off x="8535100"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75F8797D-AFBD-534A-AC82-DE2B7BAECE83}"/>
              </a:ext>
            </a:extLst>
          </p:cNvPr>
          <p:cNvSpPr>
            <a:spLocks noChangeAspect="1"/>
          </p:cNvSpPr>
          <p:nvPr userDrawn="1"/>
        </p:nvSpPr>
        <p:spPr>
          <a:xfrm>
            <a:off x="8404601" y="1932281"/>
            <a:ext cx="1042415" cy="10424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FE809D2-16A3-B143-BC10-FEC397E62C62}"/>
              </a:ext>
            </a:extLst>
          </p:cNvPr>
          <p:cNvSpPr>
            <a:spLocks noGrp="1"/>
          </p:cNvSpPr>
          <p:nvPr>
            <p:ph type="pic" sz="quarter" idx="23" hasCustomPrompt="1"/>
          </p:nvPr>
        </p:nvSpPr>
        <p:spPr>
          <a:xfrm>
            <a:off x="8535100"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8C369370-372E-0846-B090-5E6EF97A3B62}" type="datetime1">
              <a:rPr lang="en-US" noProof="0" smtClean="0"/>
              <a:t>6/27/2024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6189670" y="1840992"/>
            <a:ext cx="2095046" cy="1225056"/>
          </a:xfrm>
        </p:spPr>
        <p:txBody>
          <a:bodyPr anchor="ctr">
            <a:noAutofit/>
          </a:bodyPr>
          <a:lstStyle>
            <a:lvl1pPr marL="0" indent="0" algn="l">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9519533" y="1840992"/>
            <a:ext cx="2095046" cy="1225056"/>
          </a:xfrm>
        </p:spPr>
        <p:txBody>
          <a:bodyPr anchor="ctr">
            <a:noAutofit/>
          </a:bodyPr>
          <a:lstStyle>
            <a:lvl1pPr marL="0" indent="0" algn="l">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6189670"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9519533"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0" name="Oval 19">
            <a:extLst>
              <a:ext uri="{FF2B5EF4-FFF2-40B4-BE49-F238E27FC236}">
                <a16:creationId xmlns:a16="http://schemas.microsoft.com/office/drawing/2014/main" id="{73963115-25B3-494B-9A13-AC92EFE94C09}"/>
              </a:ext>
            </a:extLst>
          </p:cNvPr>
          <p:cNvSpPr>
            <a:spLocks noChangeAspect="1"/>
          </p:cNvSpPr>
          <p:nvPr userDrawn="1"/>
        </p:nvSpPr>
        <p:spPr>
          <a:xfrm>
            <a:off x="5070995" y="1932281"/>
            <a:ext cx="1042415" cy="10424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3C759269-D6E6-2B41-8BEE-8B5AFB809B6A}"/>
              </a:ext>
            </a:extLst>
          </p:cNvPr>
          <p:cNvSpPr>
            <a:spLocks noGrp="1"/>
          </p:cNvSpPr>
          <p:nvPr>
            <p:ph type="pic" sz="quarter" idx="21" hasCustomPrompt="1"/>
          </p:nvPr>
        </p:nvSpPr>
        <p:spPr>
          <a:xfrm>
            <a:off x="5201494"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43E569D5-DC38-7C46-95CD-ACFBFBF591A2}"/>
              </a:ext>
            </a:extLst>
          </p:cNvPr>
          <p:cNvSpPr>
            <a:spLocks noChangeAspect="1"/>
          </p:cNvSpPr>
          <p:nvPr userDrawn="1"/>
        </p:nvSpPr>
        <p:spPr>
          <a:xfrm>
            <a:off x="5070995" y="3981394"/>
            <a:ext cx="1042415" cy="10424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8396DFD-D667-2648-9BE4-6237690F7999}"/>
              </a:ext>
            </a:extLst>
          </p:cNvPr>
          <p:cNvSpPr>
            <a:spLocks noGrp="1"/>
          </p:cNvSpPr>
          <p:nvPr>
            <p:ph type="pic" sz="quarter" idx="22" hasCustomPrompt="1"/>
          </p:nvPr>
        </p:nvSpPr>
        <p:spPr>
          <a:xfrm>
            <a:off x="5201494"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292990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22" name="Picture Placeholder 21">
            <a:extLst>
              <a:ext uri="{FF2B5EF4-FFF2-40B4-BE49-F238E27FC236}">
                <a16:creationId xmlns:a16="http://schemas.microsoft.com/office/drawing/2014/main" id="{215A5A73-8E13-4E38-8362-0A09BA944115}"/>
              </a:ext>
            </a:extLst>
          </p:cNvPr>
          <p:cNvSpPr>
            <a:spLocks noGrp="1"/>
          </p:cNvSpPr>
          <p:nvPr>
            <p:ph type="pic" idx="1"/>
          </p:nvPr>
        </p:nvSpPr>
        <p:spPr>
          <a:xfrm>
            <a:off x="6058861" y="478881"/>
            <a:ext cx="5582675" cy="5908526"/>
          </a:xfrm>
          <a:custGeom>
            <a:avLst/>
            <a:gdLst>
              <a:gd name="connsiteX0" fmla="*/ 10816 w 5582675"/>
              <a:gd name="connsiteY0" fmla="*/ 0 h 5908526"/>
              <a:gd name="connsiteX1" fmla="*/ 5582675 w 5582675"/>
              <a:gd name="connsiteY1" fmla="*/ 0 h 5908526"/>
              <a:gd name="connsiteX2" fmla="*/ 5582675 w 5582675"/>
              <a:gd name="connsiteY2" fmla="*/ 5908526 h 5908526"/>
              <a:gd name="connsiteX3" fmla="*/ 0 w 5582675"/>
              <a:gd name="connsiteY3" fmla="*/ 5908526 h 5908526"/>
              <a:gd name="connsiteX4" fmla="*/ 30693 w 5582675"/>
              <a:gd name="connsiteY4" fmla="*/ 5722836 h 5908526"/>
              <a:gd name="connsiteX5" fmla="*/ 223682 w 5582675"/>
              <a:gd name="connsiteY5" fmla="*/ 2921544 h 5908526"/>
              <a:gd name="connsiteX6" fmla="*/ 30693 w 5582675"/>
              <a:gd name="connsiteY6" fmla="*/ 120253 h 590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2675" h="5908526">
                <a:moveTo>
                  <a:pt x="10816" y="0"/>
                </a:moveTo>
                <a:lnTo>
                  <a:pt x="5582675" y="0"/>
                </a:lnTo>
                <a:lnTo>
                  <a:pt x="5582675" y="5908526"/>
                </a:lnTo>
                <a:lnTo>
                  <a:pt x="0" y="5908526"/>
                </a:lnTo>
                <a:lnTo>
                  <a:pt x="30693" y="5722836"/>
                </a:lnTo>
                <a:cubicBezTo>
                  <a:pt x="153771" y="4890115"/>
                  <a:pt x="223682" y="3935837"/>
                  <a:pt x="223682" y="2921544"/>
                </a:cubicBezTo>
                <a:cubicBezTo>
                  <a:pt x="223682" y="1907252"/>
                  <a:pt x="153771" y="952973"/>
                  <a:pt x="30693" y="120253"/>
                </a:cubicBezTo>
                <a:close/>
              </a:path>
            </a:pathLst>
          </a:custGeom>
          <a:effectLst/>
        </p:spPr>
        <p:txBody>
          <a:bodyPr wrap="square" anchor="ctr">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6/27/2024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18343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Content Placeholder 10">
            <a:extLst>
              <a:ext uri="{FF2B5EF4-FFF2-40B4-BE49-F238E27FC236}">
                <a16:creationId xmlns:a16="http://schemas.microsoft.com/office/drawing/2014/main" id="{B50BDD93-02DA-4B21-9556-FA8B9894F903}"/>
              </a:ext>
            </a:extLst>
          </p:cNvPr>
          <p:cNvSpPr>
            <a:spLocks noGrp="1"/>
          </p:cNvSpPr>
          <p:nvPr>
            <p:ph sz="quarter" idx="13"/>
          </p:nvPr>
        </p:nvSpPr>
        <p:spPr>
          <a:xfrm>
            <a:off x="6058861" y="478880"/>
            <a:ext cx="5582675" cy="5900239"/>
          </a:xfrm>
          <a:custGeom>
            <a:avLst/>
            <a:gdLst>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0 w 5582675"/>
              <a:gd name="connsiteY4" fmla="*/ 0 h 5900239"/>
              <a:gd name="connsiteX0" fmla="*/ 3501 w 5586176"/>
              <a:gd name="connsiteY0" fmla="*/ 0 h 5900239"/>
              <a:gd name="connsiteX1" fmla="*/ 5586176 w 5586176"/>
              <a:gd name="connsiteY1" fmla="*/ 0 h 5900239"/>
              <a:gd name="connsiteX2" fmla="*/ 5586176 w 5586176"/>
              <a:gd name="connsiteY2" fmla="*/ 5900239 h 5900239"/>
              <a:gd name="connsiteX3" fmla="*/ 3501 w 5586176"/>
              <a:gd name="connsiteY3" fmla="*/ 5900239 h 5900239"/>
              <a:gd name="connsiteX4" fmla="*/ 0 w 5586176"/>
              <a:gd name="connsiteY4" fmla="*/ 3615600 h 5900239"/>
              <a:gd name="connsiteX5" fmla="*/ 3501 w 5586176"/>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0 w 5582675"/>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47299 w 5582675"/>
              <a:gd name="connsiteY5" fmla="*/ 24756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1173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5237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2675" h="5900239">
                <a:moveTo>
                  <a:pt x="0" y="0"/>
                </a:moveTo>
                <a:lnTo>
                  <a:pt x="5582675" y="0"/>
                </a:lnTo>
                <a:lnTo>
                  <a:pt x="5582675" y="5900239"/>
                </a:lnTo>
                <a:lnTo>
                  <a:pt x="0" y="5900239"/>
                </a:lnTo>
                <a:cubicBezTo>
                  <a:pt x="14285" y="5817931"/>
                  <a:pt x="34284" y="5741338"/>
                  <a:pt x="42854" y="5653315"/>
                </a:cubicBezTo>
                <a:cubicBezTo>
                  <a:pt x="145724" y="4908883"/>
                  <a:pt x="181919" y="4332092"/>
                  <a:pt x="220019" y="3442880"/>
                </a:cubicBezTo>
                <a:cubicBezTo>
                  <a:pt x="221712" y="2333747"/>
                  <a:pt x="182766" y="1285573"/>
                  <a:pt x="47299" y="247560"/>
                </a:cubicBezTo>
                <a:lnTo>
                  <a:pt x="0" y="0"/>
                </a:lnTo>
                <a:close/>
              </a:path>
            </a:pathLst>
          </a:cu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6/27/2024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397730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21B17C1C-DA5E-F743-826B-CB70C940D4E6}" type="datetime1">
              <a:rPr lang="en-US" noProof="0" smtClean="0"/>
              <a:t>6/27/2024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7717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E6F10E4C-E478-1D40-94DF-17D7429B053A}" type="datetime1">
              <a:rPr lang="en-US" noProof="0" smtClean="0"/>
              <a:t>6/27/2024</a:t>
            </a:fld>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95993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6/27/2024</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826480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6/27/2024</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7" name="Text Placeholder 6">
            <a:extLst>
              <a:ext uri="{FF2B5EF4-FFF2-40B4-BE49-F238E27FC236}">
                <a16:creationId xmlns:a16="http://schemas.microsoft.com/office/drawing/2014/main" id="{575C1B7F-CD73-441E-89FC-46AA9E8B519B}"/>
              </a:ext>
            </a:extLst>
          </p:cNvPr>
          <p:cNvSpPr>
            <a:spLocks noGrp="1"/>
          </p:cNvSpPr>
          <p:nvPr>
            <p:ph type="body" sz="quarter" idx="13"/>
          </p:nvPr>
        </p:nvSpPr>
        <p:spPr>
          <a:xfrm>
            <a:off x="1764150" y="2406650"/>
            <a:ext cx="8663700" cy="3477682"/>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3752974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05E0F-8980-D24A-B2F9-0C7A13C6A6DE}" type="datetime1">
              <a:rPr lang="en-US" noProof="0" smtClean="0"/>
              <a:t>6/27/2024</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1719229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8">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noProof="0"/>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tx1">
                    <a:lumMod val="75000"/>
                    <a:lumOff val="25000"/>
                  </a:schemeClr>
                </a:solidFill>
              </a:defRPr>
            </a:lvl1pPr>
          </a:lstStyle>
          <a:p>
            <a:fld id="{36ACA6CA-E140-824D-8E8B-5CC5036BDBAE}" type="datetime1">
              <a:rPr lang="en-US" noProof="0" smtClean="0"/>
              <a:pPr/>
              <a:t>6/27/2024</a:t>
            </a:fld>
            <a:endParaRPr lang="en-US" noProof="0"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tx1">
                    <a:lumMod val="75000"/>
                    <a:lumOff val="25000"/>
                  </a:schemeClr>
                </a:solidFill>
                <a:latin typeface="+mn-lt"/>
              </a:defRPr>
            </a:lvl1pPr>
          </a:lstStyle>
          <a:p>
            <a:endParaRPr lang="en-US" noProof="0"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06391533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59" r:id="rId4"/>
    <p:sldLayoutId id="2147483860" r:id="rId5"/>
    <p:sldLayoutId id="2147483861" r:id="rId6"/>
    <p:sldLayoutId id="2147483862" r:id="rId7"/>
    <p:sldLayoutId id="2147483864" r:id="rId8"/>
    <p:sldLayoutId id="2147483863" r:id="rId9"/>
    <p:sldLayoutId id="2147483858" r:id="rId10"/>
    <p:sldLayoutId id="2147483865" r:id="rId11"/>
    <p:sldLayoutId id="2147483844" r:id="rId12"/>
    <p:sldLayoutId id="2147483845" r:id="rId13"/>
    <p:sldLayoutId id="2147483846" r:id="rId14"/>
    <p:sldLayoutId id="2147483866" r:id="rId15"/>
    <p:sldLayoutId id="2147483847" r:id="rId16"/>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hyperlink" Target="http://www.funderburkcpa.com/uil/exam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B41E-FC51-4047-9C2D-7FA6782DAFEB}"/>
              </a:ext>
            </a:extLst>
          </p:cNvPr>
          <p:cNvSpPr>
            <a:spLocks noGrp="1"/>
          </p:cNvSpPr>
          <p:nvPr>
            <p:ph type="ctrTitle"/>
          </p:nvPr>
        </p:nvSpPr>
        <p:spPr>
          <a:xfrm>
            <a:off x="1154955" y="1598691"/>
            <a:ext cx="8825658" cy="2677648"/>
          </a:xfrm>
        </p:spPr>
        <p:txBody>
          <a:bodyPr/>
          <a:lstStyle/>
          <a:p>
            <a:r>
              <a:rPr lang="en-US" sz="6000" dirty="0">
                <a:solidFill>
                  <a:schemeClr val="bg1"/>
                </a:solidFill>
              </a:rPr>
              <a:t>UIL Accounting </a:t>
            </a:r>
            <a:br>
              <a:rPr lang="en-US" sz="6000" dirty="0">
                <a:solidFill>
                  <a:schemeClr val="bg1"/>
                </a:solidFill>
              </a:rPr>
            </a:br>
            <a:r>
              <a:rPr lang="en-US" sz="5000" dirty="0">
                <a:solidFill>
                  <a:schemeClr val="bg1"/>
                </a:solidFill>
              </a:rPr>
              <a:t>PP 1 Start Here First!</a:t>
            </a:r>
            <a:br>
              <a:rPr lang="en-US" sz="5000" dirty="0">
                <a:solidFill>
                  <a:schemeClr val="bg1"/>
                </a:solidFill>
              </a:rPr>
            </a:br>
            <a:r>
              <a:rPr lang="en-US" sz="3600" dirty="0">
                <a:solidFill>
                  <a:schemeClr val="bg1"/>
                </a:solidFill>
              </a:rPr>
              <a:t>(for new learners!)</a:t>
            </a:r>
          </a:p>
        </p:txBody>
      </p:sp>
      <p:sp>
        <p:nvSpPr>
          <p:cNvPr id="3" name="Subtitle 2">
            <a:extLst>
              <a:ext uri="{FF2B5EF4-FFF2-40B4-BE49-F238E27FC236}">
                <a16:creationId xmlns:a16="http://schemas.microsoft.com/office/drawing/2014/main" id="{252E989F-747B-4007-9C7A-A35E8B662A7B}"/>
              </a:ext>
            </a:extLst>
          </p:cNvPr>
          <p:cNvSpPr>
            <a:spLocks noGrp="1"/>
          </p:cNvSpPr>
          <p:nvPr>
            <p:ph type="subTitle" idx="1"/>
          </p:nvPr>
        </p:nvSpPr>
        <p:spPr/>
        <p:txBody>
          <a:bodyPr>
            <a:normAutofit fontScale="92500" lnSpcReduction="10000"/>
          </a:bodyPr>
          <a:lstStyle/>
          <a:p>
            <a:r>
              <a:rPr lang="en-US" sz="2400" dirty="0">
                <a:solidFill>
                  <a:schemeClr val="bg1"/>
                </a:solidFill>
              </a:rPr>
              <a:t>Kay Whitton </a:t>
            </a:r>
          </a:p>
          <a:p>
            <a:r>
              <a:rPr lang="en-US" sz="2400" dirty="0"/>
              <a:t>state contest director</a:t>
            </a:r>
            <a:endParaRPr lang="en-US" sz="2400" dirty="0">
              <a:solidFill>
                <a:schemeClr val="bg1"/>
              </a:solidFill>
            </a:endParaRPr>
          </a:p>
        </p:txBody>
      </p:sp>
      <p:pic>
        <p:nvPicPr>
          <p:cNvPr id="5" name="Graphic 4" descr="Dollar with solid fill">
            <a:extLst>
              <a:ext uri="{FF2B5EF4-FFF2-40B4-BE49-F238E27FC236}">
                <a16:creationId xmlns:a16="http://schemas.microsoft.com/office/drawing/2014/main" id="{AB9F3F74-18CB-9F35-7E09-7901EDD5D6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61112" y="115866"/>
            <a:ext cx="914400" cy="914400"/>
          </a:xfrm>
          <a:prstGeom prst="rect">
            <a:avLst/>
          </a:prstGeom>
        </p:spPr>
      </p:pic>
    </p:spTree>
    <p:extLst>
      <p:ext uri="{BB962C8B-B14F-4D97-AF65-F5344CB8AC3E}">
        <p14:creationId xmlns:p14="http://schemas.microsoft.com/office/powerpoint/2010/main" val="306700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A651-8EE6-79EA-59EB-77AA205062B2}"/>
              </a:ext>
            </a:extLst>
          </p:cNvPr>
          <p:cNvSpPr>
            <a:spLocks noGrp="1"/>
          </p:cNvSpPr>
          <p:nvPr>
            <p:ph type="title"/>
          </p:nvPr>
        </p:nvSpPr>
        <p:spPr>
          <a:xfrm>
            <a:off x="1001261" y="1015409"/>
            <a:ext cx="4517151" cy="4827181"/>
          </a:xfrm>
        </p:spPr>
        <p:txBody>
          <a:bodyPr/>
          <a:lstStyle/>
          <a:p>
            <a:r>
              <a:rPr lang="en-US" sz="5000" dirty="0">
                <a:latin typeface="Trebuchet MS" panose="020B0603020202020204" pitchFamily="34" charset="0"/>
              </a:rPr>
              <a:t>Let’s Start at the very beginning,</a:t>
            </a:r>
            <a:br>
              <a:rPr lang="en-US" sz="5000" dirty="0">
                <a:latin typeface="Trebuchet MS" panose="020B0603020202020204" pitchFamily="34" charset="0"/>
              </a:rPr>
            </a:br>
            <a:br>
              <a:rPr lang="en-US" sz="5000" dirty="0">
                <a:latin typeface="Trebuchet MS" panose="020B0603020202020204" pitchFamily="34" charset="0"/>
              </a:rPr>
            </a:br>
            <a:r>
              <a:rPr lang="en-US" sz="5000" dirty="0">
                <a:latin typeface="Trebuchet MS" panose="020B0603020202020204" pitchFamily="34" charset="0"/>
              </a:rPr>
              <a:t>a very good place to start…</a:t>
            </a:r>
          </a:p>
        </p:txBody>
      </p:sp>
      <p:sp>
        <p:nvSpPr>
          <p:cNvPr id="3" name="Text Placeholder 2">
            <a:extLst>
              <a:ext uri="{FF2B5EF4-FFF2-40B4-BE49-F238E27FC236}">
                <a16:creationId xmlns:a16="http://schemas.microsoft.com/office/drawing/2014/main" id="{3444904A-932F-C64F-4F1C-01853BBC235D}"/>
              </a:ext>
            </a:extLst>
          </p:cNvPr>
          <p:cNvSpPr>
            <a:spLocks noGrp="1"/>
          </p:cNvSpPr>
          <p:nvPr>
            <p:ph type="body" idx="1"/>
          </p:nvPr>
        </p:nvSpPr>
        <p:spPr>
          <a:xfrm>
            <a:off x="6895558" y="552893"/>
            <a:ext cx="4608870" cy="5901069"/>
          </a:xfrm>
        </p:spPr>
        <p:txBody>
          <a:bodyPr>
            <a:noAutofit/>
          </a:bodyPr>
          <a:lstStyle/>
          <a:p>
            <a:pPr>
              <a:spcBef>
                <a:spcPts val="1500"/>
              </a:spcBef>
            </a:pPr>
            <a:r>
              <a:rPr lang="en-US" sz="3500" b="1" cap="none" dirty="0">
                <a:solidFill>
                  <a:schemeClr val="tx2"/>
                </a:solidFill>
                <a:latin typeface="Trebuchet MS" panose="020B0603020202020204" pitchFamily="34" charset="0"/>
              </a:rPr>
              <a:t>People go into business to make money…</a:t>
            </a:r>
          </a:p>
          <a:p>
            <a:pPr>
              <a:spcBef>
                <a:spcPts val="1500"/>
              </a:spcBef>
            </a:pPr>
            <a:r>
              <a:rPr lang="en-US" sz="3500" b="1" cap="none" dirty="0">
                <a:solidFill>
                  <a:schemeClr val="tx2"/>
                </a:solidFill>
                <a:latin typeface="Trebuchet MS" panose="020B0603020202020204" pitchFamily="34" charset="0"/>
              </a:rPr>
              <a:t>And businesses need a way to organize their records to keep track of that money!</a:t>
            </a:r>
          </a:p>
          <a:p>
            <a:pPr>
              <a:spcBef>
                <a:spcPts val="1500"/>
              </a:spcBef>
            </a:pPr>
            <a:r>
              <a:rPr lang="en-US" sz="3500" b="1" cap="none" dirty="0">
                <a:solidFill>
                  <a:schemeClr val="tx2"/>
                </a:solidFill>
                <a:latin typeface="Trebuchet MS" panose="020B0603020202020204" pitchFamily="34" charset="0"/>
              </a:rPr>
              <a:t>Thus, accounting!</a:t>
            </a:r>
          </a:p>
        </p:txBody>
      </p:sp>
      <p:sp>
        <p:nvSpPr>
          <p:cNvPr id="4" name="Slide Number Placeholder 3">
            <a:extLst>
              <a:ext uri="{FF2B5EF4-FFF2-40B4-BE49-F238E27FC236}">
                <a16:creationId xmlns:a16="http://schemas.microsoft.com/office/drawing/2014/main" id="{7A393C1A-0A90-5AE5-E5B3-BDC2A550487F}"/>
              </a:ext>
            </a:extLst>
          </p:cNvPr>
          <p:cNvSpPr>
            <a:spLocks noGrp="1"/>
          </p:cNvSpPr>
          <p:nvPr>
            <p:ph type="sldNum" sz="quarter" idx="12"/>
          </p:nvPr>
        </p:nvSpPr>
        <p:spPr/>
        <p:txBody>
          <a:bodyPr/>
          <a:lstStyle/>
          <a:p>
            <a:fld id="{9FF96B15-8338-45D5-A943-561235072D66}" type="slidenum">
              <a:rPr lang="en-US" noProof="0" smtClean="0"/>
              <a:t>2</a:t>
            </a:fld>
            <a:endParaRPr lang="en-US" noProof="0" dirty="0"/>
          </a:p>
        </p:txBody>
      </p:sp>
    </p:spTree>
    <p:extLst>
      <p:ext uri="{BB962C8B-B14F-4D97-AF65-F5344CB8AC3E}">
        <p14:creationId xmlns:p14="http://schemas.microsoft.com/office/powerpoint/2010/main" val="4087111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E60339-7C5A-FD16-8334-A13EE69847D7}"/>
              </a:ext>
            </a:extLst>
          </p:cNvPr>
          <p:cNvSpPr>
            <a:spLocks noGrp="1"/>
          </p:cNvSpPr>
          <p:nvPr>
            <p:ph type="sldNum" sz="quarter" idx="12"/>
          </p:nvPr>
        </p:nvSpPr>
        <p:spPr>
          <a:xfrm>
            <a:off x="10310009" y="233916"/>
            <a:ext cx="838199" cy="478625"/>
          </a:xfrm>
        </p:spPr>
        <p:txBody>
          <a:bodyPr/>
          <a:lstStyle/>
          <a:p>
            <a:fld id="{9FF96B15-8338-45D5-A943-561235072D66}" type="slidenum">
              <a:rPr lang="en-US" noProof="0" smtClean="0"/>
              <a:t>3</a:t>
            </a:fld>
            <a:endParaRPr lang="en-US" noProof="0" dirty="0"/>
          </a:p>
        </p:txBody>
      </p:sp>
      <p:pic>
        <p:nvPicPr>
          <p:cNvPr id="4" name="Picture 3" descr="A blue and white sign&#10;&#10;Description automatically generated">
            <a:extLst>
              <a:ext uri="{FF2B5EF4-FFF2-40B4-BE49-F238E27FC236}">
                <a16:creationId xmlns:a16="http://schemas.microsoft.com/office/drawing/2014/main" id="{B6811212-1F06-9847-0BA9-88417D5B811A}"/>
              </a:ext>
            </a:extLst>
          </p:cNvPr>
          <p:cNvPicPr>
            <a:picLocks noChangeAspect="1"/>
          </p:cNvPicPr>
          <p:nvPr/>
        </p:nvPicPr>
        <p:blipFill>
          <a:blip r:embed="rId2"/>
          <a:stretch>
            <a:fillRect/>
          </a:stretch>
        </p:blipFill>
        <p:spPr>
          <a:xfrm>
            <a:off x="481996" y="701908"/>
            <a:ext cx="11265357" cy="6068816"/>
          </a:xfrm>
          <a:prstGeom prst="rect">
            <a:avLst/>
          </a:prstGeom>
        </p:spPr>
      </p:pic>
    </p:spTree>
    <p:extLst>
      <p:ext uri="{BB962C8B-B14F-4D97-AF65-F5344CB8AC3E}">
        <p14:creationId xmlns:p14="http://schemas.microsoft.com/office/powerpoint/2010/main" val="2041298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E60339-7C5A-FD16-8334-A13EE69847D7}"/>
              </a:ext>
            </a:extLst>
          </p:cNvPr>
          <p:cNvSpPr>
            <a:spLocks noGrp="1"/>
          </p:cNvSpPr>
          <p:nvPr>
            <p:ph type="sldNum" sz="quarter" idx="12"/>
          </p:nvPr>
        </p:nvSpPr>
        <p:spPr>
          <a:xfrm>
            <a:off x="10310009" y="233916"/>
            <a:ext cx="838199" cy="478625"/>
          </a:xfrm>
        </p:spPr>
        <p:txBody>
          <a:bodyPr/>
          <a:lstStyle/>
          <a:p>
            <a:fld id="{9FF96B15-8338-45D5-A943-561235072D66}" type="slidenum">
              <a:rPr lang="en-US" noProof="0" smtClean="0"/>
              <a:t>4</a:t>
            </a:fld>
            <a:endParaRPr lang="en-US" noProof="0" dirty="0"/>
          </a:p>
        </p:txBody>
      </p:sp>
      <p:pic>
        <p:nvPicPr>
          <p:cNvPr id="5" name="Picture 4" descr="A blue rectangular object with white text&#10;&#10;Description automatically generated">
            <a:extLst>
              <a:ext uri="{FF2B5EF4-FFF2-40B4-BE49-F238E27FC236}">
                <a16:creationId xmlns:a16="http://schemas.microsoft.com/office/drawing/2014/main" id="{EAF1E3D3-3078-0F01-AEC5-11173B9B68A4}"/>
              </a:ext>
            </a:extLst>
          </p:cNvPr>
          <p:cNvPicPr>
            <a:picLocks noChangeAspect="1"/>
          </p:cNvPicPr>
          <p:nvPr/>
        </p:nvPicPr>
        <p:blipFill>
          <a:blip r:embed="rId2"/>
          <a:stretch>
            <a:fillRect/>
          </a:stretch>
        </p:blipFill>
        <p:spPr>
          <a:xfrm>
            <a:off x="404771" y="728419"/>
            <a:ext cx="11227249" cy="6064015"/>
          </a:xfrm>
          <a:prstGeom prst="rect">
            <a:avLst/>
          </a:prstGeom>
        </p:spPr>
      </p:pic>
    </p:spTree>
    <p:extLst>
      <p:ext uri="{BB962C8B-B14F-4D97-AF65-F5344CB8AC3E}">
        <p14:creationId xmlns:p14="http://schemas.microsoft.com/office/powerpoint/2010/main" val="78208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descr="A blue rectangular object with a white background&#10;&#10;Description automatically generated">
            <a:extLst>
              <a:ext uri="{FF2B5EF4-FFF2-40B4-BE49-F238E27FC236}">
                <a16:creationId xmlns:a16="http://schemas.microsoft.com/office/drawing/2014/main" id="{DEB520A0-144B-6A85-8E17-4127DA5FF3D4}"/>
              </a:ext>
            </a:extLst>
          </p:cNvPr>
          <p:cNvPicPr>
            <a:picLocks noChangeAspect="1"/>
          </p:cNvPicPr>
          <p:nvPr/>
        </p:nvPicPr>
        <p:blipFill>
          <a:blip r:embed="rId2"/>
          <a:stretch>
            <a:fillRect/>
          </a:stretch>
        </p:blipFill>
        <p:spPr>
          <a:xfrm>
            <a:off x="6778906" y="319166"/>
            <a:ext cx="4884516" cy="6144512"/>
          </a:xfrm>
          <a:prstGeom prst="rect">
            <a:avLst/>
          </a:prstGeom>
        </p:spPr>
      </p:pic>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353453"/>
            <a:ext cx="838199" cy="767687"/>
          </a:xfrm>
        </p:spPr>
        <p:txBody>
          <a:bodyPr/>
          <a:lstStyle/>
          <a:p>
            <a:fld id="{9FF96B15-8338-45D5-A943-561235072D66}" type="slidenum">
              <a:rPr lang="en-US" smtClean="0"/>
              <a:t>5</a:t>
            </a:fld>
            <a:endParaRPr lang="en-US" dirty="0"/>
          </a:p>
        </p:txBody>
      </p:sp>
      <p:sp>
        <p:nvSpPr>
          <p:cNvPr id="28" name="Rectangle 27">
            <a:extLst>
              <a:ext uri="{FF2B5EF4-FFF2-40B4-BE49-F238E27FC236}">
                <a16:creationId xmlns:a16="http://schemas.microsoft.com/office/drawing/2014/main" id="{06A647E1-9BCB-8C40-BE66-D9380F8EFD77}"/>
              </a:ext>
            </a:extLst>
          </p:cNvPr>
          <p:cNvSpPr/>
          <p:nvPr/>
        </p:nvSpPr>
        <p:spPr>
          <a:xfrm>
            <a:off x="1298806" y="2876092"/>
            <a:ext cx="2491388"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chemeClr val="bg1"/>
                </a:solidFill>
              </a:rPr>
              <a:t>Assets</a:t>
            </a:r>
          </a:p>
        </p:txBody>
      </p:sp>
      <p:sp>
        <p:nvSpPr>
          <p:cNvPr id="29" name="TextBox 28">
            <a:extLst>
              <a:ext uri="{FF2B5EF4-FFF2-40B4-BE49-F238E27FC236}">
                <a16:creationId xmlns:a16="http://schemas.microsoft.com/office/drawing/2014/main" id="{09129296-DCE2-C881-BE5C-BE7AE04BDF0F}"/>
              </a:ext>
            </a:extLst>
          </p:cNvPr>
          <p:cNvSpPr txBox="1"/>
          <p:nvPr/>
        </p:nvSpPr>
        <p:spPr>
          <a:xfrm>
            <a:off x="5324354" y="2613716"/>
            <a:ext cx="1468055" cy="1938992"/>
          </a:xfrm>
          <a:prstGeom prst="rect">
            <a:avLst/>
          </a:prstGeom>
          <a:noFill/>
        </p:spPr>
        <p:txBody>
          <a:bodyPr wrap="square" rtlCol="0">
            <a:spAutoFit/>
          </a:bodyPr>
          <a:lstStyle/>
          <a:p>
            <a:r>
              <a:rPr lang="en-US" sz="12000" dirty="0">
                <a:solidFill>
                  <a:schemeClr val="tx2"/>
                </a:solidFill>
                <a:latin typeface="#44 Font Expanded" pitchFamily="2" charset="0"/>
              </a:rPr>
              <a:t>=</a:t>
            </a:r>
          </a:p>
        </p:txBody>
      </p:sp>
      <p:sp>
        <p:nvSpPr>
          <p:cNvPr id="34" name="Rectangle 33">
            <a:extLst>
              <a:ext uri="{FF2B5EF4-FFF2-40B4-BE49-F238E27FC236}">
                <a16:creationId xmlns:a16="http://schemas.microsoft.com/office/drawing/2014/main" id="{5BBAD920-33C5-EDCC-14E9-32C6FC9326F2}"/>
              </a:ext>
            </a:extLst>
          </p:cNvPr>
          <p:cNvSpPr/>
          <p:nvPr/>
        </p:nvSpPr>
        <p:spPr>
          <a:xfrm>
            <a:off x="7507331" y="2659882"/>
            <a:ext cx="3385863" cy="193899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chemeClr val="bg1"/>
                </a:solidFill>
              </a:rPr>
              <a:t>Owner’s Equity</a:t>
            </a:r>
          </a:p>
        </p:txBody>
      </p:sp>
      <p:pic>
        <p:nvPicPr>
          <p:cNvPr id="4098" name="Picture 2" descr="Who We Are - Perfect World... - Free Transparent PNG Clipart Images Download">
            <a:extLst>
              <a:ext uri="{FF2B5EF4-FFF2-40B4-BE49-F238E27FC236}">
                <a16:creationId xmlns:a16="http://schemas.microsoft.com/office/drawing/2014/main" id="{E0742507-433B-F4D7-B033-7FFDF30952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1726" y="479119"/>
            <a:ext cx="5238497" cy="18909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60F60D-B962-9F44-A54A-88D81E5B802A}"/>
              </a:ext>
            </a:extLst>
          </p:cNvPr>
          <p:cNvSpPr txBox="1"/>
          <p:nvPr/>
        </p:nvSpPr>
        <p:spPr>
          <a:xfrm>
            <a:off x="4218042" y="4923001"/>
            <a:ext cx="3385863" cy="1077218"/>
          </a:xfrm>
          <a:prstGeom prst="rect">
            <a:avLst/>
          </a:prstGeom>
          <a:noFill/>
        </p:spPr>
        <p:txBody>
          <a:bodyPr wrap="square" rtlCol="0">
            <a:spAutoFit/>
          </a:bodyPr>
          <a:lstStyle/>
          <a:p>
            <a:pPr algn="ctr"/>
            <a:r>
              <a:rPr lang="en-US" sz="3200" dirty="0">
                <a:solidFill>
                  <a:schemeClr val="tx2"/>
                </a:solidFill>
                <a:latin typeface="Trebuchet MS" panose="020B0603020202020204" pitchFamily="34" charset="0"/>
              </a:rPr>
              <a:t>(meaning </a:t>
            </a:r>
          </a:p>
          <a:p>
            <a:pPr algn="ctr"/>
            <a:r>
              <a:rPr lang="en-US" sz="3200" dirty="0">
                <a:solidFill>
                  <a:schemeClr val="tx2"/>
                </a:solidFill>
                <a:latin typeface="Trebuchet MS" panose="020B0603020202020204" pitchFamily="34" charset="0"/>
              </a:rPr>
              <a:t>NO DEBT!)</a:t>
            </a:r>
          </a:p>
        </p:txBody>
      </p:sp>
    </p:spTree>
    <p:extLst>
      <p:ext uri="{BB962C8B-B14F-4D97-AF65-F5344CB8AC3E}">
        <p14:creationId xmlns:p14="http://schemas.microsoft.com/office/powerpoint/2010/main" val="127249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88723-F88E-4F02-B1A9-D1224233BEEF}"/>
              </a:ext>
            </a:extLst>
          </p:cNvPr>
          <p:cNvSpPr>
            <a:spLocks noGrp="1"/>
          </p:cNvSpPr>
          <p:nvPr>
            <p:ph type="title"/>
          </p:nvPr>
        </p:nvSpPr>
        <p:spPr>
          <a:xfrm>
            <a:off x="1009193" y="3010694"/>
            <a:ext cx="3438881" cy="1197411"/>
          </a:xfrm>
        </p:spPr>
        <p:txBody>
          <a:bodyPr>
            <a:noAutofit/>
          </a:bodyPr>
          <a:lstStyle/>
          <a:p>
            <a:pPr>
              <a:lnSpc>
                <a:spcPct val="90000"/>
              </a:lnSpc>
            </a:pPr>
            <a:r>
              <a:rPr lang="en-US" sz="4400" b="1" dirty="0"/>
              <a:t>In the real world, businesses rely on credit to grow…</a:t>
            </a:r>
            <a:endParaRPr lang="en-US" sz="4400" b="1" dirty="0">
              <a:solidFill>
                <a:schemeClr val="bg1"/>
              </a:solidFill>
            </a:endParaRPr>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70828" y="67129"/>
            <a:ext cx="838199" cy="767687"/>
          </a:xfrm>
        </p:spPr>
        <p:txBody>
          <a:bodyPr/>
          <a:lstStyle/>
          <a:p>
            <a:fld id="{9FF96B15-8338-45D5-A943-561235072D66}" type="slidenum">
              <a:rPr lang="en-US" smtClean="0"/>
              <a:t>6</a:t>
            </a:fld>
            <a:endParaRPr lang="en-US" dirty="0"/>
          </a:p>
        </p:txBody>
      </p:sp>
      <p:pic>
        <p:nvPicPr>
          <p:cNvPr id="3074" name="Picture 2" descr="What Are Assets and Liabilities: A Primer for Small Businesses">
            <a:extLst>
              <a:ext uri="{FF2B5EF4-FFF2-40B4-BE49-F238E27FC236}">
                <a16:creationId xmlns:a16="http://schemas.microsoft.com/office/drawing/2014/main" id="{598CAC47-6162-43B7-90AC-2BB7CD38B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3763" y="1245753"/>
            <a:ext cx="7269010" cy="4842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659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ssets Clipart Vector and Illustration. 35,990 Assets clip art vector EPS  images available to search from thousands of royalty free stock art and  stock illustration creators.">
            <a:extLst>
              <a:ext uri="{FF2B5EF4-FFF2-40B4-BE49-F238E27FC236}">
                <a16:creationId xmlns:a16="http://schemas.microsoft.com/office/drawing/2014/main" id="{3743DF99-6216-16F6-1081-8748081883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552" y="3462583"/>
            <a:ext cx="3546073" cy="37575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95C20A-E163-4040-F1A1-6BAE1CDE78B8}"/>
              </a:ext>
            </a:extLst>
          </p:cNvPr>
          <p:cNvSpPr>
            <a:spLocks noGrp="1"/>
          </p:cNvSpPr>
          <p:nvPr>
            <p:ph type="title"/>
          </p:nvPr>
        </p:nvSpPr>
        <p:spPr>
          <a:xfrm>
            <a:off x="536028" y="1272093"/>
            <a:ext cx="9997318" cy="706964"/>
          </a:xfrm>
        </p:spPr>
        <p:txBody>
          <a:bodyPr/>
          <a:lstStyle/>
          <a:p>
            <a:pPr algn="ctr"/>
            <a:r>
              <a:rPr lang="en-US" sz="5000" b="1" dirty="0">
                <a:ln/>
                <a:solidFill>
                  <a:schemeClr val="bg1"/>
                </a:solidFill>
              </a:rPr>
              <a:t>BAE Basic Accounting Equation</a:t>
            </a:r>
            <a:br>
              <a:rPr lang="en-US" sz="5000" b="1" dirty="0">
                <a:ln/>
                <a:solidFill>
                  <a:schemeClr val="bg1"/>
                </a:solidFill>
              </a:rPr>
            </a:br>
            <a:r>
              <a:rPr lang="en-US" sz="3400" b="1" dirty="0">
                <a:ln/>
                <a:solidFill>
                  <a:schemeClr val="bg1"/>
                </a:solidFill>
              </a:rPr>
              <a:t>(your first formula!)</a:t>
            </a:r>
            <a:br>
              <a:rPr lang="en-US" sz="3600" b="1" dirty="0">
                <a:ln/>
                <a:solidFill>
                  <a:schemeClr val="bg1"/>
                </a:solidFill>
              </a:rPr>
            </a:br>
            <a:endParaRPr lang="en-US" dirty="0">
              <a:solidFill>
                <a:schemeClr val="bg1"/>
              </a:solidFill>
            </a:endParaRPr>
          </a:p>
        </p:txBody>
      </p:sp>
      <p:sp>
        <p:nvSpPr>
          <p:cNvPr id="3" name="Text Placeholder 2">
            <a:extLst>
              <a:ext uri="{FF2B5EF4-FFF2-40B4-BE49-F238E27FC236}">
                <a16:creationId xmlns:a16="http://schemas.microsoft.com/office/drawing/2014/main" id="{733CD413-41A2-57EA-04DC-6035289CCAE2}"/>
              </a:ext>
            </a:extLst>
          </p:cNvPr>
          <p:cNvSpPr>
            <a:spLocks noGrp="1"/>
          </p:cNvSpPr>
          <p:nvPr>
            <p:ph type="body" idx="1"/>
          </p:nvPr>
        </p:nvSpPr>
        <p:spPr>
          <a:xfrm>
            <a:off x="906816" y="3531272"/>
            <a:ext cx="10984374" cy="1238491"/>
          </a:xfrm>
        </p:spPr>
        <p:txBody>
          <a:bodyPr/>
          <a:lstStyle/>
          <a:p>
            <a:pPr algn="ctr"/>
            <a:r>
              <a:rPr lang="en-US" sz="4800" b="1" dirty="0">
                <a:solidFill>
                  <a:schemeClr val="tx2"/>
                </a:solidFill>
              </a:rPr>
              <a:t>Assets           =       Liabilities</a:t>
            </a:r>
          </a:p>
          <a:p>
            <a:pPr algn="ctr"/>
            <a:r>
              <a:rPr lang="en-US" sz="5000" b="1" dirty="0">
                <a:solidFill>
                  <a:schemeClr val="tx2"/>
                </a:solidFill>
              </a:rPr>
              <a:t>                          </a:t>
            </a:r>
            <a:r>
              <a:rPr lang="en-US" sz="4800" b="1" dirty="0">
                <a:solidFill>
                  <a:schemeClr val="tx2"/>
                </a:solidFill>
              </a:rPr>
              <a:t>     </a:t>
            </a:r>
          </a:p>
          <a:p>
            <a:pPr algn="ctr"/>
            <a:endParaRPr lang="en-US" sz="4800" b="1" dirty="0">
              <a:solidFill>
                <a:schemeClr val="tx2"/>
              </a:solidFill>
            </a:endParaRPr>
          </a:p>
        </p:txBody>
      </p:sp>
      <p:sp>
        <p:nvSpPr>
          <p:cNvPr id="4" name="Content Placeholder 3">
            <a:extLst>
              <a:ext uri="{FF2B5EF4-FFF2-40B4-BE49-F238E27FC236}">
                <a16:creationId xmlns:a16="http://schemas.microsoft.com/office/drawing/2014/main" id="{1917CE33-A482-B541-379B-F6BF0A7C4C80}"/>
              </a:ext>
            </a:extLst>
          </p:cNvPr>
          <p:cNvSpPr>
            <a:spLocks noGrp="1"/>
          </p:cNvSpPr>
          <p:nvPr>
            <p:ph sz="half" idx="2"/>
          </p:nvPr>
        </p:nvSpPr>
        <p:spPr>
          <a:xfrm>
            <a:off x="288099" y="3145418"/>
            <a:ext cx="5980112" cy="351510"/>
          </a:xfrm>
        </p:spPr>
        <p:txBody>
          <a:bodyPr>
            <a:noAutofit/>
          </a:bodyPr>
          <a:lstStyle/>
          <a:p>
            <a:pPr marL="0" indent="0">
              <a:buNone/>
            </a:pPr>
            <a:r>
              <a:rPr lang="en-US" sz="2400" b="1" dirty="0">
                <a:solidFill>
                  <a:srgbClr val="FF0000"/>
                </a:solidFill>
              </a:rPr>
              <a:t>Things that are owned by a business</a:t>
            </a:r>
          </a:p>
        </p:txBody>
      </p:sp>
      <p:sp>
        <p:nvSpPr>
          <p:cNvPr id="7" name="Slide Number Placeholder 6">
            <a:extLst>
              <a:ext uri="{FF2B5EF4-FFF2-40B4-BE49-F238E27FC236}">
                <a16:creationId xmlns:a16="http://schemas.microsoft.com/office/drawing/2014/main" id="{4C9EA597-F4C1-3F96-4A98-458F05C49877}"/>
              </a:ext>
            </a:extLst>
          </p:cNvPr>
          <p:cNvSpPr>
            <a:spLocks noGrp="1"/>
          </p:cNvSpPr>
          <p:nvPr>
            <p:ph type="sldNum" sz="quarter" idx="12"/>
          </p:nvPr>
        </p:nvSpPr>
        <p:spPr/>
        <p:txBody>
          <a:bodyPr/>
          <a:lstStyle/>
          <a:p>
            <a:fld id="{9FF96B15-8338-45D5-A943-561235072D66}" type="slidenum">
              <a:rPr lang="en-US" noProof="0" smtClean="0"/>
              <a:t>7</a:t>
            </a:fld>
            <a:endParaRPr lang="en-US" noProof="0" dirty="0"/>
          </a:p>
        </p:txBody>
      </p:sp>
      <p:pic>
        <p:nvPicPr>
          <p:cNvPr id="1032" name="Picture 8" descr="Owe Stock Illustrations. 1,915 Owe clip art images and ...">
            <a:extLst>
              <a:ext uri="{FF2B5EF4-FFF2-40B4-BE49-F238E27FC236}">
                <a16:creationId xmlns:a16="http://schemas.microsoft.com/office/drawing/2014/main" id="{A25EE540-9BF2-3CF3-2E25-95CA30721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0280" y="2979679"/>
            <a:ext cx="2219486" cy="141130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usinessmen holding piece of pie-chart. 3d concept #Sponsored , #paid, #Ad,  #holding, #concept, #pie, #piece | Business man, 3d concept, Pie chart">
            <a:extLst>
              <a:ext uri="{FF2B5EF4-FFF2-40B4-BE49-F238E27FC236}">
                <a16:creationId xmlns:a16="http://schemas.microsoft.com/office/drawing/2014/main" id="{D62DA85C-96EF-D699-7571-186C9D999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2369" y="4462705"/>
            <a:ext cx="2854794" cy="21383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6CD4622-F48A-CC73-FFA0-79352A967B55}"/>
              </a:ext>
            </a:extLst>
          </p:cNvPr>
          <p:cNvSpPr txBox="1"/>
          <p:nvPr/>
        </p:nvSpPr>
        <p:spPr>
          <a:xfrm>
            <a:off x="6541451" y="4536526"/>
            <a:ext cx="3217658" cy="1569660"/>
          </a:xfrm>
          <a:prstGeom prst="rect">
            <a:avLst/>
          </a:prstGeom>
          <a:noFill/>
        </p:spPr>
        <p:txBody>
          <a:bodyPr wrap="square">
            <a:spAutoFit/>
          </a:bodyPr>
          <a:lstStyle/>
          <a:p>
            <a:r>
              <a:rPr lang="en-US" sz="4800" b="1" dirty="0">
                <a:solidFill>
                  <a:schemeClr val="tx2"/>
                </a:solidFill>
              </a:rPr>
              <a:t>+ Owner’s    </a:t>
            </a:r>
          </a:p>
          <a:p>
            <a:r>
              <a:rPr lang="en-US" sz="4800" b="1" dirty="0">
                <a:solidFill>
                  <a:schemeClr val="tx2"/>
                </a:solidFill>
              </a:rPr>
              <a:t>   Equity</a:t>
            </a:r>
            <a:endParaRPr lang="en-US" sz="4800" dirty="0"/>
          </a:p>
        </p:txBody>
      </p:sp>
    </p:spTree>
    <p:extLst>
      <p:ext uri="{BB962C8B-B14F-4D97-AF65-F5344CB8AC3E}">
        <p14:creationId xmlns:p14="http://schemas.microsoft.com/office/powerpoint/2010/main" val="22708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920087"/>
            <a:ext cx="6446521" cy="810958"/>
          </a:xfrm>
        </p:spPr>
        <p:txBody>
          <a:bodyPr>
            <a:noAutofit/>
          </a:bodyPr>
          <a:lstStyle/>
          <a:p>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D</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ebits = </a:t>
            </a:r>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C</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redits</a:t>
            </a: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4044150"/>
            <a:ext cx="6510529" cy="866178"/>
          </a:xfrm>
        </p:spPr>
        <p:txBody>
          <a:bodyPr>
            <a:noAutofit/>
          </a:bodyPr>
          <a:lstStyle/>
          <a:p>
            <a:pPr marR="0" lvl="0">
              <a:spcBef>
                <a:spcPts val="0"/>
              </a:spcBef>
              <a:spcAft>
                <a:spcPts val="0"/>
              </a:spcAft>
            </a:pPr>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D</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ebits on the left</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4" y="1804686"/>
            <a:ext cx="6446522" cy="866178"/>
          </a:xfrm>
        </p:spPr>
        <p:txBody>
          <a:bodyPr>
            <a:noAutofit/>
          </a:bodyPr>
          <a:lstStyle/>
          <a:p>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Washington </a:t>
            </a:r>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DC</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    </a:t>
            </a: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5" y="5189949"/>
            <a:ext cx="6510529" cy="767686"/>
          </a:xfrm>
        </p:spPr>
        <p:txBody>
          <a:bodyPr>
            <a:noAutofit/>
          </a:bodyPr>
          <a:lstStyle/>
          <a:p>
            <a:pPr marR="0" lvl="0">
              <a:lnSpc>
                <a:spcPct val="104000"/>
              </a:lnSpc>
              <a:spcBef>
                <a:spcPts val="500"/>
              </a:spcBef>
              <a:spcAft>
                <a:spcPts val="0"/>
              </a:spcAft>
            </a:pPr>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C</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redits on the right</a:t>
            </a: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725861"/>
            <a:ext cx="6446521" cy="866178"/>
          </a:xfrm>
        </p:spPr>
        <p:txBody>
          <a:bodyPr>
            <a:noAutofit/>
          </a:bodyPr>
          <a:lstStyle/>
          <a:p>
            <a:pPr>
              <a:spcBef>
                <a:spcPts val="0"/>
              </a:spcBef>
            </a:pPr>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D</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allas </a:t>
            </a:r>
            <a:r>
              <a:rPr lang="en-US" sz="3600" dirty="0">
                <a:solidFill>
                  <a:schemeClr val="tx2"/>
                </a:solidFill>
                <a:effectLst/>
                <a:highlight>
                  <a:srgbClr val="FFFF00"/>
                </a:highlight>
                <a:latin typeface="Trebuchet MS" panose="020B0603020202020204" pitchFamily="34" charset="0"/>
                <a:ea typeface="Arial" panose="020B0604020202020204" pitchFamily="34" charset="0"/>
                <a:cs typeface="Arial" panose="020B0604020202020204" pitchFamily="34" charset="0"/>
              </a:rPr>
              <a:t>C</a:t>
            </a:r>
            <a:r>
              <a:rPr lang="en-US" sz="3600" dirty="0">
                <a:solidFill>
                  <a:schemeClr val="tx2"/>
                </a:solidFill>
                <a:effectLst/>
                <a:latin typeface="Trebuchet MS" panose="020B0603020202020204" pitchFamily="34" charset="0"/>
                <a:ea typeface="Arial" panose="020B0604020202020204" pitchFamily="34" charset="0"/>
                <a:cs typeface="Arial" panose="020B0604020202020204" pitchFamily="34" charset="0"/>
              </a:rPr>
              <a:t>owboys </a:t>
            </a:r>
            <a:endParaRPr lang="en-US" sz="3600" dirty="0">
              <a:solidFill>
                <a:schemeClr val="tx2"/>
              </a:solidFill>
            </a:endParaRPr>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8</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954539" y="1896692"/>
            <a:ext cx="3567357" cy="3293257"/>
          </a:xfrm>
        </p:spPr>
        <p:txBody>
          <a:bodyPr/>
          <a:lstStyle/>
          <a:p>
            <a:pPr algn="ctr"/>
            <a:r>
              <a:rPr lang="en-US" sz="4800" dirty="0">
                <a:latin typeface="Trebuchet MS" panose="020B0603020202020204" pitchFamily="34" charset="0"/>
              </a:rPr>
              <a:t>Let’s go on to a new concept…</a:t>
            </a:r>
            <a:br>
              <a:rPr lang="en-US" sz="4800" dirty="0">
                <a:latin typeface="Trebuchet MS" panose="020B0603020202020204" pitchFamily="34" charset="0"/>
              </a:rPr>
            </a:br>
            <a:br>
              <a:rPr lang="en-US" sz="4800" dirty="0">
                <a:latin typeface="Trebuchet MS" panose="020B0603020202020204" pitchFamily="34" charset="0"/>
              </a:rPr>
            </a:br>
            <a:r>
              <a:rPr lang="en-US" sz="5500" dirty="0">
                <a:latin typeface="Trebuchet MS" panose="020B0603020202020204" pitchFamily="34" charset="0"/>
              </a:rPr>
              <a:t>‘DC’</a:t>
            </a:r>
          </a:p>
        </p:txBody>
      </p:sp>
    </p:spTree>
    <p:extLst>
      <p:ext uri="{BB962C8B-B14F-4D97-AF65-F5344CB8AC3E}">
        <p14:creationId xmlns:p14="http://schemas.microsoft.com/office/powerpoint/2010/main" val="13624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dirty="0">
                <a:latin typeface="Trebuchet MS" panose="020B0603020202020204" pitchFamily="34" charset="0"/>
              </a:rPr>
              <a:t>T Accounts are a tool used to organize  account balances…</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9</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19B4EF8-6C22-6B36-1EC6-1B10D7B478E4}"/>
              </a:ext>
            </a:extLst>
          </p:cNvPr>
          <p:cNvSpPr txBox="1"/>
          <p:nvPr/>
        </p:nvSpPr>
        <p:spPr>
          <a:xfrm>
            <a:off x="1191761" y="3497832"/>
            <a:ext cx="4178455" cy="1754326"/>
          </a:xfrm>
          <a:prstGeom prst="rect">
            <a:avLst/>
          </a:prstGeom>
          <a:noFill/>
        </p:spPr>
        <p:txBody>
          <a:bodyPr wrap="square" rtlCol="0">
            <a:spAutoFit/>
          </a:bodyPr>
          <a:lstStyle/>
          <a:p>
            <a:pPr algn="ctr"/>
            <a:r>
              <a:rPr lang="en-US" sz="3600" b="1" dirty="0">
                <a:solidFill>
                  <a:schemeClr val="tx2"/>
                </a:solidFill>
                <a:highlight>
                  <a:srgbClr val="FFFF00"/>
                </a:highlight>
              </a:rPr>
              <a:t>DEBIT</a:t>
            </a:r>
            <a:r>
              <a:rPr lang="en-US" sz="3600" b="1" dirty="0">
                <a:solidFill>
                  <a:schemeClr val="tx2"/>
                </a:solidFill>
              </a:rPr>
              <a:t> balances on the left</a:t>
            </a:r>
          </a:p>
          <a:p>
            <a:pPr algn="ctr"/>
            <a:r>
              <a:rPr lang="en-US" sz="3600" b="1" dirty="0">
                <a:solidFill>
                  <a:schemeClr val="tx2"/>
                </a:solidFill>
              </a:rPr>
              <a:t>(</a:t>
            </a:r>
            <a:r>
              <a:rPr lang="en-US" sz="3600" b="1" dirty="0">
                <a:solidFill>
                  <a:schemeClr val="tx2"/>
                </a:solidFill>
                <a:highlight>
                  <a:srgbClr val="FFFF00"/>
                </a:highlight>
              </a:rPr>
              <a:t>D</a:t>
            </a:r>
            <a:r>
              <a:rPr lang="en-US" sz="3600" b="1" dirty="0">
                <a:solidFill>
                  <a:schemeClr val="tx2"/>
                </a:solidFill>
              </a:rPr>
              <a:t>R)</a:t>
            </a:r>
          </a:p>
        </p:txBody>
      </p:sp>
      <p:sp>
        <p:nvSpPr>
          <p:cNvPr id="17" name="TextBox 16">
            <a:extLst>
              <a:ext uri="{FF2B5EF4-FFF2-40B4-BE49-F238E27FC236}">
                <a16:creationId xmlns:a16="http://schemas.microsoft.com/office/drawing/2014/main" id="{968CEB81-018A-9FEE-72A1-B210129C8931}"/>
              </a:ext>
            </a:extLst>
          </p:cNvPr>
          <p:cNvSpPr txBox="1"/>
          <p:nvPr/>
        </p:nvSpPr>
        <p:spPr>
          <a:xfrm>
            <a:off x="6828957" y="3645405"/>
            <a:ext cx="4178455" cy="1754326"/>
          </a:xfrm>
          <a:prstGeom prst="rect">
            <a:avLst/>
          </a:prstGeom>
          <a:noFill/>
        </p:spPr>
        <p:txBody>
          <a:bodyPr wrap="square" rtlCol="0">
            <a:spAutoFit/>
          </a:bodyPr>
          <a:lstStyle/>
          <a:p>
            <a:pPr algn="ctr"/>
            <a:r>
              <a:rPr lang="en-US" sz="3600" b="1" dirty="0">
                <a:solidFill>
                  <a:schemeClr val="tx2"/>
                </a:solidFill>
                <a:highlight>
                  <a:srgbClr val="FFFF00"/>
                </a:highlight>
              </a:rPr>
              <a:t>CREDIT</a:t>
            </a:r>
            <a:r>
              <a:rPr lang="en-US" sz="3600" b="1" dirty="0">
                <a:solidFill>
                  <a:schemeClr val="tx2"/>
                </a:solidFill>
              </a:rPr>
              <a:t> balances on the RIGHT </a:t>
            </a:r>
          </a:p>
          <a:p>
            <a:pPr algn="ctr"/>
            <a:r>
              <a:rPr lang="en-US" sz="3600" b="1" dirty="0">
                <a:solidFill>
                  <a:schemeClr val="tx2"/>
                </a:solidFill>
              </a:rPr>
              <a:t>(</a:t>
            </a:r>
            <a:r>
              <a:rPr lang="en-US" sz="3600" b="1" dirty="0">
                <a:solidFill>
                  <a:schemeClr val="tx2"/>
                </a:solidFill>
                <a:highlight>
                  <a:srgbClr val="FFFF00"/>
                </a:highlight>
              </a:rPr>
              <a:t>C</a:t>
            </a:r>
            <a:r>
              <a:rPr lang="en-US" sz="3600" b="1" dirty="0">
                <a:solidFill>
                  <a:schemeClr val="tx2"/>
                </a:solidFill>
              </a:rPr>
              <a:t>R)</a:t>
            </a:r>
          </a:p>
        </p:txBody>
      </p:sp>
      <p:sp>
        <p:nvSpPr>
          <p:cNvPr id="3" name="TextBox 2">
            <a:extLst>
              <a:ext uri="{FF2B5EF4-FFF2-40B4-BE49-F238E27FC236}">
                <a16:creationId xmlns:a16="http://schemas.microsoft.com/office/drawing/2014/main" id="{E3F2C461-A6A8-F2E5-65A9-F108776098CB}"/>
              </a:ext>
            </a:extLst>
          </p:cNvPr>
          <p:cNvSpPr txBox="1"/>
          <p:nvPr/>
        </p:nvSpPr>
        <p:spPr>
          <a:xfrm>
            <a:off x="5240784" y="2943833"/>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D</a:t>
            </a:r>
          </a:p>
        </p:txBody>
      </p:sp>
      <p:sp>
        <p:nvSpPr>
          <p:cNvPr id="5" name="TextBox 4">
            <a:extLst>
              <a:ext uri="{FF2B5EF4-FFF2-40B4-BE49-F238E27FC236}">
                <a16:creationId xmlns:a16="http://schemas.microsoft.com/office/drawing/2014/main" id="{6349FC93-5AFC-E1F0-EB5A-3F26DF5F5B82}"/>
              </a:ext>
            </a:extLst>
          </p:cNvPr>
          <p:cNvSpPr txBox="1"/>
          <p:nvPr/>
        </p:nvSpPr>
        <p:spPr>
          <a:xfrm>
            <a:off x="6059107" y="2967026"/>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C</a:t>
            </a:r>
          </a:p>
        </p:txBody>
      </p:sp>
    </p:spTree>
    <p:extLst>
      <p:ext uri="{BB962C8B-B14F-4D97-AF65-F5344CB8AC3E}">
        <p14:creationId xmlns:p14="http://schemas.microsoft.com/office/powerpoint/2010/main" val="84917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D9B36-0606-FC5C-5C31-B69D2A679B56}"/>
              </a:ext>
            </a:extLst>
          </p:cNvPr>
          <p:cNvSpPr>
            <a:spLocks noGrp="1"/>
          </p:cNvSpPr>
          <p:nvPr>
            <p:ph type="title"/>
          </p:nvPr>
        </p:nvSpPr>
        <p:spPr/>
        <p:txBody>
          <a:bodyPr/>
          <a:lstStyle/>
          <a:p>
            <a:pPr algn="ctr"/>
            <a:r>
              <a:rPr lang="en-US" sz="4000" b="1" dirty="0"/>
              <a:t>Accounting ‘Rock’:</a:t>
            </a:r>
          </a:p>
        </p:txBody>
      </p:sp>
      <p:sp>
        <p:nvSpPr>
          <p:cNvPr id="4" name="Slide Number Placeholder 3">
            <a:extLst>
              <a:ext uri="{FF2B5EF4-FFF2-40B4-BE49-F238E27FC236}">
                <a16:creationId xmlns:a16="http://schemas.microsoft.com/office/drawing/2014/main" id="{7DA8FCFC-FB75-8D40-92E3-35B0B55D8AF6}"/>
              </a:ext>
            </a:extLst>
          </p:cNvPr>
          <p:cNvSpPr>
            <a:spLocks noGrp="1"/>
          </p:cNvSpPr>
          <p:nvPr>
            <p:ph type="sldNum" sz="quarter" idx="12"/>
          </p:nvPr>
        </p:nvSpPr>
        <p:spPr/>
        <p:txBody>
          <a:bodyPr/>
          <a:lstStyle/>
          <a:p>
            <a:fld id="{9FF96B15-8338-45D5-A943-561235072D66}" type="slidenum">
              <a:rPr lang="en-US" noProof="0" smtClean="0"/>
              <a:t>10</a:t>
            </a:fld>
            <a:endParaRPr lang="en-US" noProof="0" dirty="0"/>
          </a:p>
        </p:txBody>
      </p:sp>
      <p:pic>
        <p:nvPicPr>
          <p:cNvPr id="6148" name="Picture 4" descr="Scales Of Justice Clipart Free Stock Photo - Public Domain ...">
            <a:extLst>
              <a:ext uri="{FF2B5EF4-FFF2-40B4-BE49-F238E27FC236}">
                <a16:creationId xmlns:a16="http://schemas.microsoft.com/office/drawing/2014/main" id="{15BDCA9E-D3BE-D197-25A3-5F1DA1E5D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625" y="2350054"/>
            <a:ext cx="6221454" cy="45079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B9F1241-0C59-13DF-55A2-CB8E2839C696}"/>
              </a:ext>
            </a:extLst>
          </p:cNvPr>
          <p:cNvSpPr/>
          <p:nvPr/>
        </p:nvSpPr>
        <p:spPr>
          <a:xfrm>
            <a:off x="3754090" y="4333148"/>
            <a:ext cx="4174541"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DR    =     CR</a:t>
            </a:r>
          </a:p>
        </p:txBody>
      </p:sp>
    </p:spTree>
    <p:extLst>
      <p:ext uri="{BB962C8B-B14F-4D97-AF65-F5344CB8AC3E}">
        <p14:creationId xmlns:p14="http://schemas.microsoft.com/office/powerpoint/2010/main" val="3683641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4E5E-D1C3-9998-B999-D1775966D823}"/>
              </a:ext>
            </a:extLst>
          </p:cNvPr>
          <p:cNvSpPr>
            <a:spLocks noGrp="1"/>
          </p:cNvSpPr>
          <p:nvPr>
            <p:ph type="title"/>
          </p:nvPr>
        </p:nvSpPr>
        <p:spPr>
          <a:xfrm>
            <a:off x="5305647" y="2366962"/>
            <a:ext cx="5742153" cy="2970582"/>
          </a:xfrm>
        </p:spPr>
        <p:txBody>
          <a:bodyPr/>
          <a:lstStyle/>
          <a:p>
            <a:pPr algn="ctr">
              <a:spcAft>
                <a:spcPts val="12000"/>
              </a:spcAft>
            </a:pPr>
            <a:r>
              <a:rPr lang="en-US" sz="5000" dirty="0">
                <a:solidFill>
                  <a:schemeClr val="tx2"/>
                </a:solidFill>
                <a:latin typeface="Trebuchet MS" panose="020B0603020202020204" pitchFamily="34" charset="0"/>
              </a:rPr>
              <a:t>Debits = Credits </a:t>
            </a:r>
            <a:br>
              <a:rPr lang="en-US" sz="5000" dirty="0">
                <a:solidFill>
                  <a:schemeClr val="tx2"/>
                </a:solidFill>
                <a:latin typeface="Trebuchet MS" panose="020B0603020202020204" pitchFamily="34" charset="0"/>
              </a:rPr>
            </a:br>
            <a:br>
              <a:rPr lang="en-US" sz="5000" dirty="0">
                <a:solidFill>
                  <a:schemeClr val="tx2"/>
                </a:solidFill>
                <a:latin typeface="Trebuchet MS" panose="020B0603020202020204" pitchFamily="34" charset="0"/>
              </a:rPr>
            </a:br>
            <a:r>
              <a:rPr lang="en-US" sz="5000" dirty="0">
                <a:solidFill>
                  <a:schemeClr val="tx2"/>
                </a:solidFill>
                <a:latin typeface="Trebuchet MS" panose="020B0603020202020204" pitchFamily="34" charset="0"/>
              </a:rPr>
              <a:t>Neither is better than the other.</a:t>
            </a:r>
          </a:p>
        </p:txBody>
      </p:sp>
      <p:sp>
        <p:nvSpPr>
          <p:cNvPr id="3" name="Slide Number Placeholder 2">
            <a:extLst>
              <a:ext uri="{FF2B5EF4-FFF2-40B4-BE49-F238E27FC236}">
                <a16:creationId xmlns:a16="http://schemas.microsoft.com/office/drawing/2014/main" id="{61E4FA7F-E5A0-B055-15B7-3033D3358F98}"/>
              </a:ext>
            </a:extLst>
          </p:cNvPr>
          <p:cNvSpPr>
            <a:spLocks noGrp="1"/>
          </p:cNvSpPr>
          <p:nvPr>
            <p:ph type="sldNum" sz="quarter" idx="12"/>
          </p:nvPr>
        </p:nvSpPr>
        <p:spPr/>
        <p:txBody>
          <a:bodyPr/>
          <a:lstStyle/>
          <a:p>
            <a:fld id="{9FF96B15-8338-45D5-A943-561235072D66}" type="slidenum">
              <a:rPr lang="en-US" noProof="0" smtClean="0"/>
              <a:t>11</a:t>
            </a:fld>
            <a:endParaRPr lang="en-US" noProof="0" dirty="0"/>
          </a:p>
        </p:txBody>
      </p:sp>
      <p:pic>
        <p:nvPicPr>
          <p:cNvPr id="5" name="Picture 4" descr="A cartoon face with a finger up&#10;&#10;Description automatically generated">
            <a:extLst>
              <a:ext uri="{FF2B5EF4-FFF2-40B4-BE49-F238E27FC236}">
                <a16:creationId xmlns:a16="http://schemas.microsoft.com/office/drawing/2014/main" id="{15D73CC9-3D1B-E5AD-A176-E8CB198DD2D7}"/>
              </a:ext>
            </a:extLst>
          </p:cNvPr>
          <p:cNvPicPr>
            <a:picLocks noChangeAspect="1"/>
          </p:cNvPicPr>
          <p:nvPr/>
        </p:nvPicPr>
        <p:blipFill>
          <a:blip r:embed="rId2"/>
          <a:stretch>
            <a:fillRect/>
          </a:stretch>
        </p:blipFill>
        <p:spPr>
          <a:xfrm>
            <a:off x="1287647" y="1932929"/>
            <a:ext cx="2646400" cy="2611271"/>
          </a:xfrm>
          <a:prstGeom prst="rect">
            <a:avLst/>
          </a:prstGeom>
        </p:spPr>
      </p:pic>
    </p:spTree>
    <p:extLst>
      <p:ext uri="{BB962C8B-B14F-4D97-AF65-F5344CB8AC3E}">
        <p14:creationId xmlns:p14="http://schemas.microsoft.com/office/powerpoint/2010/main" val="1253061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dirty="0">
                <a:latin typeface="Trebuchet MS" panose="020B0603020202020204" pitchFamily="34" charset="0"/>
              </a:rPr>
              <a:t>Balances are based on what side of the </a:t>
            </a:r>
            <a:r>
              <a:rPr lang="en-US" sz="5500" b="1" dirty="0">
                <a:solidFill>
                  <a:srgbClr val="FF0000"/>
                </a:solidFill>
                <a:highlight>
                  <a:srgbClr val="FFFF00"/>
                </a:highlight>
                <a:latin typeface="Trebuchet MS" panose="020B0603020202020204" pitchFamily="34" charset="0"/>
              </a:rPr>
              <a:t>=</a:t>
            </a:r>
            <a:r>
              <a:rPr lang="en-US" sz="4200" dirty="0">
                <a:latin typeface="Trebuchet MS" panose="020B0603020202020204" pitchFamily="34" charset="0"/>
              </a:rPr>
              <a:t> sign accounts are in the BAE</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12</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2061832" y="2343213"/>
            <a:ext cx="9534251" cy="28902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dirty="0">
                <a:solidFill>
                  <a:schemeClr val="tx2"/>
                </a:solidFill>
                <a:highlight>
                  <a:srgbClr val="FFFF00"/>
                </a:highlight>
                <a:latin typeface="Trebuchet MS" panose="020B0603020202020204" pitchFamily="34" charset="0"/>
              </a:rPr>
              <a:t>Assets             </a:t>
            </a:r>
            <a:r>
              <a:rPr lang="en-US" sz="5000" b="1" dirty="0">
                <a:solidFill>
                  <a:srgbClr val="FF0000"/>
                </a:solidFill>
                <a:highlight>
                  <a:srgbClr val="FFFF00"/>
                </a:highlight>
                <a:latin typeface="Trebuchet MS" panose="020B0603020202020204" pitchFamily="34" charset="0"/>
              </a:rPr>
              <a:t>=  </a:t>
            </a:r>
            <a:r>
              <a:rPr lang="en-US" sz="4200" dirty="0" err="1">
                <a:solidFill>
                  <a:schemeClr val="tx2"/>
                </a:solidFill>
                <a:highlight>
                  <a:srgbClr val="FFFF00"/>
                </a:highlight>
                <a:latin typeface="Trebuchet MS" panose="020B0603020202020204" pitchFamily="34" charset="0"/>
              </a:rPr>
              <a:t>Liab</a:t>
            </a:r>
            <a:r>
              <a:rPr lang="en-US" sz="4200" dirty="0">
                <a:solidFill>
                  <a:schemeClr val="tx2"/>
                </a:solidFill>
                <a:highlight>
                  <a:srgbClr val="FFFF00"/>
                </a:highlight>
                <a:latin typeface="Trebuchet MS" panose="020B0603020202020204" pitchFamily="34" charset="0"/>
              </a:rPr>
              <a:t>. + Owner’s Eq.</a:t>
            </a:r>
          </a:p>
        </p:txBody>
      </p:sp>
      <p:sp>
        <p:nvSpPr>
          <p:cNvPr id="16" name="TextBox 15">
            <a:extLst>
              <a:ext uri="{FF2B5EF4-FFF2-40B4-BE49-F238E27FC236}">
                <a16:creationId xmlns:a16="http://schemas.microsoft.com/office/drawing/2014/main" id="{819B4EF8-6C22-6B36-1EC6-1B10D7B478E4}"/>
              </a:ext>
            </a:extLst>
          </p:cNvPr>
          <p:cNvSpPr txBox="1"/>
          <p:nvPr/>
        </p:nvSpPr>
        <p:spPr>
          <a:xfrm>
            <a:off x="1191761" y="3497832"/>
            <a:ext cx="4178455" cy="2862322"/>
          </a:xfrm>
          <a:prstGeom prst="rect">
            <a:avLst/>
          </a:prstGeom>
          <a:noFill/>
        </p:spPr>
        <p:txBody>
          <a:bodyPr wrap="square" rtlCol="0">
            <a:spAutoFit/>
          </a:bodyPr>
          <a:lstStyle/>
          <a:p>
            <a:pPr algn="ctr"/>
            <a:r>
              <a:rPr lang="en-US" sz="3600" b="1" dirty="0">
                <a:solidFill>
                  <a:schemeClr val="tx2"/>
                </a:solidFill>
              </a:rPr>
              <a:t>Assets are on the LEFT of the BAE, </a:t>
            </a:r>
          </a:p>
          <a:p>
            <a:pPr algn="ctr"/>
            <a:r>
              <a:rPr lang="en-US" sz="3600" b="1" dirty="0">
                <a:solidFill>
                  <a:schemeClr val="tx2"/>
                </a:solidFill>
              </a:rPr>
              <a:t>so assets have a </a:t>
            </a:r>
            <a:r>
              <a:rPr lang="en-US" sz="3600" b="1" dirty="0">
                <a:solidFill>
                  <a:schemeClr val="tx2"/>
                </a:solidFill>
                <a:highlight>
                  <a:srgbClr val="FFFF00"/>
                </a:highlight>
              </a:rPr>
              <a:t>DEBIT</a:t>
            </a:r>
            <a:r>
              <a:rPr lang="en-US" sz="3600" b="1" dirty="0">
                <a:solidFill>
                  <a:schemeClr val="tx2"/>
                </a:solidFill>
              </a:rPr>
              <a:t> balance</a:t>
            </a:r>
          </a:p>
          <a:p>
            <a:pPr algn="ctr"/>
            <a:r>
              <a:rPr lang="en-US" sz="3600" b="1" dirty="0">
                <a:solidFill>
                  <a:schemeClr val="tx2"/>
                </a:solidFill>
              </a:rPr>
              <a:t>(</a:t>
            </a:r>
            <a:r>
              <a:rPr lang="en-US" sz="3600" b="1" dirty="0">
                <a:solidFill>
                  <a:schemeClr val="tx2"/>
                </a:solidFill>
                <a:highlight>
                  <a:srgbClr val="FFFF00"/>
                </a:highlight>
              </a:rPr>
              <a:t>D</a:t>
            </a:r>
            <a:r>
              <a:rPr lang="en-US" sz="3600" b="1" dirty="0">
                <a:solidFill>
                  <a:schemeClr val="tx2"/>
                </a:solidFill>
              </a:rPr>
              <a:t>R)</a:t>
            </a:r>
          </a:p>
        </p:txBody>
      </p:sp>
      <p:sp>
        <p:nvSpPr>
          <p:cNvPr id="17" name="TextBox 16">
            <a:extLst>
              <a:ext uri="{FF2B5EF4-FFF2-40B4-BE49-F238E27FC236}">
                <a16:creationId xmlns:a16="http://schemas.microsoft.com/office/drawing/2014/main" id="{968CEB81-018A-9FEE-72A1-B210129C8931}"/>
              </a:ext>
            </a:extLst>
          </p:cNvPr>
          <p:cNvSpPr txBox="1"/>
          <p:nvPr/>
        </p:nvSpPr>
        <p:spPr>
          <a:xfrm>
            <a:off x="6828957" y="3212596"/>
            <a:ext cx="4178455" cy="3416320"/>
          </a:xfrm>
          <a:prstGeom prst="rect">
            <a:avLst/>
          </a:prstGeom>
          <a:noFill/>
        </p:spPr>
        <p:txBody>
          <a:bodyPr wrap="square" rtlCol="0">
            <a:spAutoFit/>
          </a:bodyPr>
          <a:lstStyle/>
          <a:p>
            <a:pPr algn="ctr"/>
            <a:r>
              <a:rPr lang="en-US" sz="3600" b="1" dirty="0" err="1">
                <a:solidFill>
                  <a:schemeClr val="tx2"/>
                </a:solidFill>
              </a:rPr>
              <a:t>Liab</a:t>
            </a:r>
            <a:r>
              <a:rPr lang="en-US" sz="3600" b="1" dirty="0">
                <a:solidFill>
                  <a:schemeClr val="tx2"/>
                </a:solidFill>
              </a:rPr>
              <a:t>. &amp; O/E are on the RIGHT side of the BAE, </a:t>
            </a:r>
          </a:p>
          <a:p>
            <a:pPr algn="ctr"/>
            <a:r>
              <a:rPr lang="en-US" sz="3600" b="1" dirty="0">
                <a:solidFill>
                  <a:schemeClr val="tx2"/>
                </a:solidFill>
              </a:rPr>
              <a:t>so they have a </a:t>
            </a:r>
            <a:r>
              <a:rPr lang="en-US" sz="3600" b="1" dirty="0">
                <a:solidFill>
                  <a:schemeClr val="tx2"/>
                </a:solidFill>
                <a:highlight>
                  <a:srgbClr val="FFFF00"/>
                </a:highlight>
              </a:rPr>
              <a:t>CREDIT</a:t>
            </a:r>
            <a:r>
              <a:rPr lang="en-US" sz="3600" b="1" dirty="0">
                <a:solidFill>
                  <a:schemeClr val="tx2"/>
                </a:solidFill>
              </a:rPr>
              <a:t> balance</a:t>
            </a:r>
          </a:p>
          <a:p>
            <a:pPr algn="ctr"/>
            <a:r>
              <a:rPr lang="en-US" sz="3600" b="1" dirty="0">
                <a:solidFill>
                  <a:schemeClr val="tx2"/>
                </a:solidFill>
              </a:rPr>
              <a:t>(</a:t>
            </a:r>
            <a:r>
              <a:rPr lang="en-US" sz="3600" b="1" dirty="0">
                <a:solidFill>
                  <a:schemeClr val="tx2"/>
                </a:solidFill>
                <a:highlight>
                  <a:srgbClr val="FFFF00"/>
                </a:highlight>
              </a:rPr>
              <a:t>C</a:t>
            </a:r>
            <a:r>
              <a:rPr lang="en-US" sz="3600" b="1" dirty="0">
                <a:solidFill>
                  <a:schemeClr val="tx2"/>
                </a:solidFill>
              </a:rPr>
              <a:t>R)</a:t>
            </a:r>
          </a:p>
        </p:txBody>
      </p:sp>
      <p:sp>
        <p:nvSpPr>
          <p:cNvPr id="3" name="TextBox 2">
            <a:extLst>
              <a:ext uri="{FF2B5EF4-FFF2-40B4-BE49-F238E27FC236}">
                <a16:creationId xmlns:a16="http://schemas.microsoft.com/office/drawing/2014/main" id="{E3F2C461-A6A8-F2E5-65A9-F108776098CB}"/>
              </a:ext>
            </a:extLst>
          </p:cNvPr>
          <p:cNvSpPr txBox="1"/>
          <p:nvPr/>
        </p:nvSpPr>
        <p:spPr>
          <a:xfrm>
            <a:off x="5240784" y="2943833"/>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D</a:t>
            </a:r>
          </a:p>
        </p:txBody>
      </p:sp>
      <p:sp>
        <p:nvSpPr>
          <p:cNvPr id="5" name="TextBox 4">
            <a:extLst>
              <a:ext uri="{FF2B5EF4-FFF2-40B4-BE49-F238E27FC236}">
                <a16:creationId xmlns:a16="http://schemas.microsoft.com/office/drawing/2014/main" id="{6349FC93-5AFC-E1F0-EB5A-3F26DF5F5B82}"/>
              </a:ext>
            </a:extLst>
          </p:cNvPr>
          <p:cNvSpPr txBox="1"/>
          <p:nvPr/>
        </p:nvSpPr>
        <p:spPr>
          <a:xfrm>
            <a:off x="6059107" y="2967026"/>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C</a:t>
            </a:r>
          </a:p>
        </p:txBody>
      </p:sp>
    </p:spTree>
    <p:extLst>
      <p:ext uri="{BB962C8B-B14F-4D97-AF65-F5344CB8AC3E}">
        <p14:creationId xmlns:p14="http://schemas.microsoft.com/office/powerpoint/2010/main" val="840274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8133836" cy="1219074"/>
          </a:xfrm>
        </p:spPr>
        <p:txBody>
          <a:bodyPr/>
          <a:lstStyle/>
          <a:p>
            <a:pPr algn="ctr"/>
            <a:r>
              <a:rPr lang="en-US" sz="4200" dirty="0">
                <a:latin typeface="Trebuchet MS" panose="020B0603020202020204" pitchFamily="34" charset="0"/>
              </a:rPr>
              <a:t>Account balances go     and</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13</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3377662"/>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3429000"/>
            <a:ext cx="0" cy="3301411"/>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19B4EF8-6C22-6B36-1EC6-1B10D7B478E4}"/>
              </a:ext>
            </a:extLst>
          </p:cNvPr>
          <p:cNvSpPr txBox="1"/>
          <p:nvPr/>
        </p:nvSpPr>
        <p:spPr>
          <a:xfrm>
            <a:off x="1191761" y="3944404"/>
            <a:ext cx="4178455" cy="2523768"/>
          </a:xfrm>
          <a:prstGeom prst="rect">
            <a:avLst/>
          </a:prstGeom>
          <a:noFill/>
        </p:spPr>
        <p:txBody>
          <a:bodyPr wrap="square" rtlCol="0">
            <a:spAutoFit/>
          </a:bodyPr>
          <a:lstStyle/>
          <a:p>
            <a:pPr algn="ctr"/>
            <a:r>
              <a:rPr lang="en-US" sz="5000" b="1" dirty="0">
                <a:solidFill>
                  <a:schemeClr val="tx2"/>
                </a:solidFill>
                <a:highlight>
                  <a:srgbClr val="FFFF00"/>
                </a:highlight>
                <a:latin typeface="Trebuchet MS" panose="020B0603020202020204" pitchFamily="34" charset="0"/>
              </a:rPr>
              <a:t> B+</a:t>
            </a:r>
            <a:endParaRPr lang="en-US" sz="5000" b="1" dirty="0">
              <a:solidFill>
                <a:schemeClr val="tx2"/>
              </a:solidFill>
              <a:latin typeface="Trebuchet MS" panose="020B0603020202020204" pitchFamily="34" charset="0"/>
            </a:endParaRPr>
          </a:p>
          <a:p>
            <a:pPr algn="ctr"/>
            <a:r>
              <a:rPr lang="en-US" sz="3600" b="1" dirty="0">
                <a:solidFill>
                  <a:schemeClr val="tx2"/>
                </a:solidFill>
                <a:latin typeface="Trebuchet MS" panose="020B0603020202020204" pitchFamily="34" charset="0"/>
              </a:rPr>
              <a:t>Assets are increased on the left</a:t>
            </a:r>
          </a:p>
        </p:txBody>
      </p:sp>
      <p:sp>
        <p:nvSpPr>
          <p:cNvPr id="3" name="TextBox 2">
            <a:extLst>
              <a:ext uri="{FF2B5EF4-FFF2-40B4-BE49-F238E27FC236}">
                <a16:creationId xmlns:a16="http://schemas.microsoft.com/office/drawing/2014/main" id="{E3F2C461-A6A8-F2E5-65A9-F108776098CB}"/>
              </a:ext>
            </a:extLst>
          </p:cNvPr>
          <p:cNvSpPr txBox="1"/>
          <p:nvPr/>
        </p:nvSpPr>
        <p:spPr>
          <a:xfrm>
            <a:off x="5240784" y="3390405"/>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D</a:t>
            </a:r>
          </a:p>
        </p:txBody>
      </p:sp>
      <p:sp>
        <p:nvSpPr>
          <p:cNvPr id="5" name="TextBox 4">
            <a:extLst>
              <a:ext uri="{FF2B5EF4-FFF2-40B4-BE49-F238E27FC236}">
                <a16:creationId xmlns:a16="http://schemas.microsoft.com/office/drawing/2014/main" id="{6349FC93-5AFC-E1F0-EB5A-3F26DF5F5B82}"/>
              </a:ext>
            </a:extLst>
          </p:cNvPr>
          <p:cNvSpPr txBox="1"/>
          <p:nvPr/>
        </p:nvSpPr>
        <p:spPr>
          <a:xfrm>
            <a:off x="6059107" y="3413598"/>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C</a:t>
            </a:r>
          </a:p>
        </p:txBody>
      </p:sp>
      <p:sp>
        <p:nvSpPr>
          <p:cNvPr id="7" name="Arrow: Down 6">
            <a:extLst>
              <a:ext uri="{FF2B5EF4-FFF2-40B4-BE49-F238E27FC236}">
                <a16:creationId xmlns:a16="http://schemas.microsoft.com/office/drawing/2014/main" id="{6CB4F5FA-C42E-F116-4AB2-690BD21D4BD8}"/>
              </a:ext>
            </a:extLst>
          </p:cNvPr>
          <p:cNvSpPr/>
          <p:nvPr/>
        </p:nvSpPr>
        <p:spPr>
          <a:xfrm>
            <a:off x="8918184" y="984805"/>
            <a:ext cx="491055" cy="6244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605BFCF7-8EAF-E26A-CA31-4EE5A0C4594F}"/>
              </a:ext>
            </a:extLst>
          </p:cNvPr>
          <p:cNvSpPr/>
          <p:nvPr/>
        </p:nvSpPr>
        <p:spPr>
          <a:xfrm rot="10800000">
            <a:off x="7180588" y="984805"/>
            <a:ext cx="491055" cy="6244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1C98572-3468-FD3F-11BA-1F9EC277BBBC}"/>
              </a:ext>
            </a:extLst>
          </p:cNvPr>
          <p:cNvSpPr txBox="1"/>
          <p:nvPr/>
        </p:nvSpPr>
        <p:spPr>
          <a:xfrm>
            <a:off x="6612378" y="3743484"/>
            <a:ext cx="4178455" cy="2600712"/>
          </a:xfrm>
          <a:prstGeom prst="rect">
            <a:avLst/>
          </a:prstGeom>
          <a:noFill/>
        </p:spPr>
        <p:txBody>
          <a:bodyPr wrap="square" rtlCol="0">
            <a:spAutoFit/>
          </a:bodyPr>
          <a:lstStyle/>
          <a:p>
            <a:pPr algn="ctr"/>
            <a:r>
              <a:rPr lang="en-US" sz="5500" b="1" dirty="0">
                <a:solidFill>
                  <a:schemeClr val="tx2"/>
                </a:solidFill>
                <a:highlight>
                  <a:srgbClr val="FFFF00"/>
                </a:highlight>
              </a:rPr>
              <a:t>-</a:t>
            </a:r>
            <a:endParaRPr lang="en-US" sz="5500" b="1" dirty="0">
              <a:solidFill>
                <a:schemeClr val="tx2"/>
              </a:solidFill>
            </a:endParaRPr>
          </a:p>
          <a:p>
            <a:pPr algn="ctr"/>
            <a:r>
              <a:rPr lang="en-US" sz="3600" b="1" dirty="0">
                <a:solidFill>
                  <a:schemeClr val="tx2"/>
                </a:solidFill>
                <a:latin typeface="Trebuchet MS" panose="020B0603020202020204" pitchFamily="34" charset="0"/>
              </a:rPr>
              <a:t>Assets are decreased on the right</a:t>
            </a:r>
            <a:r>
              <a:rPr lang="en-US" sz="3600" b="1" dirty="0">
                <a:solidFill>
                  <a:schemeClr val="tx2"/>
                </a:solidFill>
                <a:highlight>
                  <a:srgbClr val="FFFF00"/>
                </a:highlight>
                <a:latin typeface="Trebuchet MS" panose="020B0603020202020204" pitchFamily="34" charset="0"/>
              </a:rPr>
              <a:t> </a:t>
            </a:r>
          </a:p>
        </p:txBody>
      </p:sp>
      <p:sp>
        <p:nvSpPr>
          <p:cNvPr id="12" name="TextBox 11">
            <a:extLst>
              <a:ext uri="{FF2B5EF4-FFF2-40B4-BE49-F238E27FC236}">
                <a16:creationId xmlns:a16="http://schemas.microsoft.com/office/drawing/2014/main" id="{77DBBBFB-975E-D16D-A15E-27467546B5CE}"/>
              </a:ext>
            </a:extLst>
          </p:cNvPr>
          <p:cNvSpPr txBox="1"/>
          <p:nvPr/>
        </p:nvSpPr>
        <p:spPr>
          <a:xfrm>
            <a:off x="1096514" y="2240151"/>
            <a:ext cx="9998972" cy="1169551"/>
          </a:xfrm>
          <a:prstGeom prst="rect">
            <a:avLst/>
          </a:prstGeom>
          <a:noFill/>
        </p:spPr>
        <p:txBody>
          <a:bodyPr wrap="square" rtlCol="0">
            <a:spAutoFit/>
          </a:bodyPr>
          <a:lstStyle/>
          <a:p>
            <a:pPr algn="ctr"/>
            <a:r>
              <a:rPr lang="en-US" sz="3500" dirty="0">
                <a:solidFill>
                  <a:schemeClr val="tx2"/>
                </a:solidFill>
                <a:latin typeface="Trebuchet MS" panose="020B0603020202020204" pitchFamily="34" charset="0"/>
              </a:rPr>
              <a:t>Accounts are increased on their balance side; decreased on the opposite side.</a:t>
            </a:r>
            <a:r>
              <a:rPr lang="en-US" sz="1800" dirty="0">
                <a:latin typeface="Trebuchet MS" panose="020B0603020202020204" pitchFamily="34" charset="0"/>
              </a:rPr>
              <a:t>  </a:t>
            </a:r>
            <a:endParaRPr lang="en-US" dirty="0"/>
          </a:p>
        </p:txBody>
      </p:sp>
    </p:spTree>
    <p:extLst>
      <p:ext uri="{BB962C8B-B14F-4D97-AF65-F5344CB8AC3E}">
        <p14:creationId xmlns:p14="http://schemas.microsoft.com/office/powerpoint/2010/main" val="1749758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8133836" cy="1219074"/>
          </a:xfrm>
        </p:spPr>
        <p:txBody>
          <a:bodyPr/>
          <a:lstStyle/>
          <a:p>
            <a:pPr algn="ctr"/>
            <a:r>
              <a:rPr lang="en-US" sz="4200" dirty="0">
                <a:latin typeface="Trebuchet MS" panose="020B0603020202020204" pitchFamily="34" charset="0"/>
              </a:rPr>
              <a:t>Account balances go     and</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14</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3377662"/>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3429000"/>
            <a:ext cx="0" cy="3301411"/>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19B4EF8-6C22-6B36-1EC6-1B10D7B478E4}"/>
              </a:ext>
            </a:extLst>
          </p:cNvPr>
          <p:cNvSpPr txBox="1"/>
          <p:nvPr/>
        </p:nvSpPr>
        <p:spPr>
          <a:xfrm>
            <a:off x="1214049" y="3731573"/>
            <a:ext cx="4178455" cy="2523768"/>
          </a:xfrm>
          <a:prstGeom prst="rect">
            <a:avLst/>
          </a:prstGeom>
          <a:noFill/>
        </p:spPr>
        <p:txBody>
          <a:bodyPr wrap="square" rtlCol="0">
            <a:spAutoFit/>
          </a:bodyPr>
          <a:lstStyle/>
          <a:p>
            <a:pPr algn="ctr"/>
            <a:r>
              <a:rPr lang="en-US" sz="5000" b="1" dirty="0">
                <a:solidFill>
                  <a:schemeClr val="tx2"/>
                </a:solidFill>
                <a:highlight>
                  <a:srgbClr val="FFFF00"/>
                </a:highlight>
                <a:latin typeface="Trebuchet MS" panose="020B0603020202020204" pitchFamily="34" charset="0"/>
              </a:rPr>
              <a:t>-</a:t>
            </a:r>
            <a:endParaRPr lang="en-US" sz="5000" b="1" dirty="0">
              <a:solidFill>
                <a:schemeClr val="tx2"/>
              </a:solidFill>
              <a:latin typeface="Trebuchet MS" panose="020B0603020202020204" pitchFamily="34" charset="0"/>
            </a:endParaRPr>
          </a:p>
          <a:p>
            <a:pPr algn="ctr"/>
            <a:r>
              <a:rPr lang="en-US" sz="3600" b="1" dirty="0" err="1">
                <a:solidFill>
                  <a:schemeClr val="tx2"/>
                </a:solidFill>
                <a:latin typeface="Trebuchet MS" panose="020B0603020202020204" pitchFamily="34" charset="0"/>
              </a:rPr>
              <a:t>Liab</a:t>
            </a:r>
            <a:r>
              <a:rPr lang="en-US" sz="3600" b="1" dirty="0">
                <a:solidFill>
                  <a:schemeClr val="tx2"/>
                </a:solidFill>
                <a:latin typeface="Trebuchet MS" panose="020B0603020202020204" pitchFamily="34" charset="0"/>
              </a:rPr>
              <a:t>. &amp; O/E</a:t>
            </a:r>
          </a:p>
          <a:p>
            <a:pPr algn="ctr"/>
            <a:r>
              <a:rPr lang="en-US" sz="3600" b="1" dirty="0">
                <a:solidFill>
                  <a:schemeClr val="tx2"/>
                </a:solidFill>
                <a:latin typeface="Trebuchet MS" panose="020B0603020202020204" pitchFamily="34" charset="0"/>
              </a:rPr>
              <a:t> are decreased </a:t>
            </a:r>
          </a:p>
          <a:p>
            <a:pPr algn="ctr"/>
            <a:r>
              <a:rPr lang="en-US" sz="3600" b="1" dirty="0">
                <a:solidFill>
                  <a:schemeClr val="tx2"/>
                </a:solidFill>
                <a:latin typeface="Trebuchet MS" panose="020B0603020202020204" pitchFamily="34" charset="0"/>
              </a:rPr>
              <a:t>on the left</a:t>
            </a:r>
          </a:p>
        </p:txBody>
      </p:sp>
      <p:sp>
        <p:nvSpPr>
          <p:cNvPr id="3" name="TextBox 2">
            <a:extLst>
              <a:ext uri="{FF2B5EF4-FFF2-40B4-BE49-F238E27FC236}">
                <a16:creationId xmlns:a16="http://schemas.microsoft.com/office/drawing/2014/main" id="{E3F2C461-A6A8-F2E5-65A9-F108776098CB}"/>
              </a:ext>
            </a:extLst>
          </p:cNvPr>
          <p:cNvSpPr txBox="1"/>
          <p:nvPr/>
        </p:nvSpPr>
        <p:spPr>
          <a:xfrm>
            <a:off x="5240784" y="3390405"/>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D</a:t>
            </a:r>
          </a:p>
        </p:txBody>
      </p:sp>
      <p:sp>
        <p:nvSpPr>
          <p:cNvPr id="5" name="TextBox 4">
            <a:extLst>
              <a:ext uri="{FF2B5EF4-FFF2-40B4-BE49-F238E27FC236}">
                <a16:creationId xmlns:a16="http://schemas.microsoft.com/office/drawing/2014/main" id="{6349FC93-5AFC-E1F0-EB5A-3F26DF5F5B82}"/>
              </a:ext>
            </a:extLst>
          </p:cNvPr>
          <p:cNvSpPr txBox="1"/>
          <p:nvPr/>
        </p:nvSpPr>
        <p:spPr>
          <a:xfrm>
            <a:off x="6059107" y="3413598"/>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C</a:t>
            </a:r>
          </a:p>
        </p:txBody>
      </p:sp>
      <p:sp>
        <p:nvSpPr>
          <p:cNvPr id="7" name="Arrow: Down 6">
            <a:extLst>
              <a:ext uri="{FF2B5EF4-FFF2-40B4-BE49-F238E27FC236}">
                <a16:creationId xmlns:a16="http://schemas.microsoft.com/office/drawing/2014/main" id="{6CB4F5FA-C42E-F116-4AB2-690BD21D4BD8}"/>
              </a:ext>
            </a:extLst>
          </p:cNvPr>
          <p:cNvSpPr/>
          <p:nvPr/>
        </p:nvSpPr>
        <p:spPr>
          <a:xfrm>
            <a:off x="8918184" y="984805"/>
            <a:ext cx="491055" cy="6244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605BFCF7-8EAF-E26A-CA31-4EE5A0C4594F}"/>
              </a:ext>
            </a:extLst>
          </p:cNvPr>
          <p:cNvSpPr/>
          <p:nvPr/>
        </p:nvSpPr>
        <p:spPr>
          <a:xfrm rot="10800000">
            <a:off x="7180588" y="984805"/>
            <a:ext cx="491055" cy="6244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1C98572-3468-FD3F-11BA-1F9EC277BBBC}"/>
              </a:ext>
            </a:extLst>
          </p:cNvPr>
          <p:cNvSpPr txBox="1"/>
          <p:nvPr/>
        </p:nvSpPr>
        <p:spPr>
          <a:xfrm>
            <a:off x="6593184" y="3923509"/>
            <a:ext cx="4178455" cy="2523768"/>
          </a:xfrm>
          <a:prstGeom prst="rect">
            <a:avLst/>
          </a:prstGeom>
          <a:noFill/>
        </p:spPr>
        <p:txBody>
          <a:bodyPr wrap="square" rtlCol="0">
            <a:spAutoFit/>
          </a:bodyPr>
          <a:lstStyle/>
          <a:p>
            <a:pPr algn="ctr"/>
            <a:r>
              <a:rPr lang="en-US" sz="5000" b="1" dirty="0">
                <a:solidFill>
                  <a:schemeClr val="tx2"/>
                </a:solidFill>
                <a:highlight>
                  <a:srgbClr val="FFFF00"/>
                </a:highlight>
                <a:latin typeface="Trebuchet MS" panose="020B0603020202020204" pitchFamily="34" charset="0"/>
              </a:rPr>
              <a:t>B+</a:t>
            </a:r>
            <a:endParaRPr lang="en-US" sz="5000" b="1" dirty="0">
              <a:solidFill>
                <a:schemeClr val="tx2"/>
              </a:solidFill>
              <a:latin typeface="Trebuchet MS" panose="020B0603020202020204" pitchFamily="34" charset="0"/>
            </a:endParaRPr>
          </a:p>
          <a:p>
            <a:pPr algn="ctr"/>
            <a:r>
              <a:rPr lang="en-US" sz="3600" b="1" dirty="0" err="1">
                <a:solidFill>
                  <a:schemeClr val="tx2"/>
                </a:solidFill>
                <a:latin typeface="Trebuchet MS" panose="020B0603020202020204" pitchFamily="34" charset="0"/>
              </a:rPr>
              <a:t>Liab</a:t>
            </a:r>
            <a:r>
              <a:rPr lang="en-US" sz="3600" b="1" dirty="0">
                <a:solidFill>
                  <a:schemeClr val="tx2"/>
                </a:solidFill>
                <a:latin typeface="Trebuchet MS" panose="020B0603020202020204" pitchFamily="34" charset="0"/>
              </a:rPr>
              <a:t>. &amp; O/E</a:t>
            </a:r>
          </a:p>
          <a:p>
            <a:pPr algn="ctr"/>
            <a:r>
              <a:rPr lang="en-US" sz="3600" b="1" dirty="0">
                <a:solidFill>
                  <a:schemeClr val="tx2"/>
                </a:solidFill>
                <a:latin typeface="Trebuchet MS" panose="020B0603020202020204" pitchFamily="34" charset="0"/>
              </a:rPr>
              <a:t>are increased </a:t>
            </a:r>
          </a:p>
          <a:p>
            <a:pPr algn="ctr"/>
            <a:r>
              <a:rPr lang="en-US" sz="3600" b="1" dirty="0">
                <a:solidFill>
                  <a:schemeClr val="tx2"/>
                </a:solidFill>
                <a:latin typeface="Trebuchet MS" panose="020B0603020202020204" pitchFamily="34" charset="0"/>
              </a:rPr>
              <a:t>on the right</a:t>
            </a:r>
            <a:r>
              <a:rPr lang="en-US" sz="3600" b="1" dirty="0">
                <a:solidFill>
                  <a:schemeClr val="tx2"/>
                </a:solidFill>
                <a:highlight>
                  <a:srgbClr val="FFFF00"/>
                </a:highlight>
                <a:latin typeface="Trebuchet MS" panose="020B0603020202020204" pitchFamily="34" charset="0"/>
              </a:rPr>
              <a:t> </a:t>
            </a:r>
          </a:p>
        </p:txBody>
      </p:sp>
      <p:sp>
        <p:nvSpPr>
          <p:cNvPr id="12" name="TextBox 11">
            <a:extLst>
              <a:ext uri="{FF2B5EF4-FFF2-40B4-BE49-F238E27FC236}">
                <a16:creationId xmlns:a16="http://schemas.microsoft.com/office/drawing/2014/main" id="{77DBBBFB-975E-D16D-A15E-27467546B5CE}"/>
              </a:ext>
            </a:extLst>
          </p:cNvPr>
          <p:cNvSpPr txBox="1"/>
          <p:nvPr/>
        </p:nvSpPr>
        <p:spPr>
          <a:xfrm>
            <a:off x="1096514" y="2240151"/>
            <a:ext cx="9998972" cy="1169551"/>
          </a:xfrm>
          <a:prstGeom prst="rect">
            <a:avLst/>
          </a:prstGeom>
          <a:noFill/>
        </p:spPr>
        <p:txBody>
          <a:bodyPr wrap="square" rtlCol="0">
            <a:spAutoFit/>
          </a:bodyPr>
          <a:lstStyle/>
          <a:p>
            <a:pPr algn="ctr"/>
            <a:r>
              <a:rPr lang="en-US" sz="3500" dirty="0">
                <a:solidFill>
                  <a:schemeClr val="tx2"/>
                </a:solidFill>
                <a:latin typeface="Trebuchet MS" panose="020B0603020202020204" pitchFamily="34" charset="0"/>
              </a:rPr>
              <a:t>Accounts are increased on their balance side; decreased on the opposite side.</a:t>
            </a:r>
            <a:r>
              <a:rPr lang="en-US" sz="1800" dirty="0">
                <a:latin typeface="Trebuchet MS" panose="020B0603020202020204" pitchFamily="34" charset="0"/>
              </a:rPr>
              <a:t>  </a:t>
            </a:r>
            <a:endParaRPr lang="en-US" dirty="0"/>
          </a:p>
        </p:txBody>
      </p:sp>
    </p:spTree>
    <p:extLst>
      <p:ext uri="{BB962C8B-B14F-4D97-AF65-F5344CB8AC3E}">
        <p14:creationId xmlns:p14="http://schemas.microsoft.com/office/powerpoint/2010/main" val="1270994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dirty="0">
                <a:latin typeface="Trebuchet MS" panose="020B0603020202020204" pitchFamily="34" charset="0"/>
              </a:rPr>
              <a:t>Balances are based on what side of the </a:t>
            </a:r>
            <a:r>
              <a:rPr lang="en-US" sz="5500" b="1" dirty="0">
                <a:solidFill>
                  <a:srgbClr val="FF0000"/>
                </a:solidFill>
                <a:highlight>
                  <a:srgbClr val="FFFF00"/>
                </a:highlight>
                <a:latin typeface="Trebuchet MS" panose="020B0603020202020204" pitchFamily="34" charset="0"/>
              </a:rPr>
              <a:t>=</a:t>
            </a:r>
            <a:r>
              <a:rPr lang="en-US" sz="4200" dirty="0">
                <a:latin typeface="Trebuchet MS" panose="020B0603020202020204" pitchFamily="34" charset="0"/>
              </a:rPr>
              <a:t> sign accounts are in the BAE</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15</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2061832" y="2343213"/>
            <a:ext cx="9534251" cy="28902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dirty="0">
                <a:solidFill>
                  <a:schemeClr val="tx2"/>
                </a:solidFill>
                <a:highlight>
                  <a:srgbClr val="FFFF00"/>
                </a:highlight>
                <a:latin typeface="Trebuchet MS" panose="020B0603020202020204" pitchFamily="34" charset="0"/>
              </a:rPr>
              <a:t>Assets             </a:t>
            </a:r>
            <a:r>
              <a:rPr lang="en-US" sz="5000" b="1" dirty="0">
                <a:solidFill>
                  <a:srgbClr val="FF0000"/>
                </a:solidFill>
                <a:highlight>
                  <a:srgbClr val="FFFF00"/>
                </a:highlight>
                <a:latin typeface="Trebuchet MS" panose="020B0603020202020204" pitchFamily="34" charset="0"/>
              </a:rPr>
              <a:t>=  </a:t>
            </a:r>
            <a:r>
              <a:rPr lang="en-US" sz="4200" dirty="0" err="1">
                <a:solidFill>
                  <a:schemeClr val="tx2"/>
                </a:solidFill>
                <a:highlight>
                  <a:srgbClr val="FFFF00"/>
                </a:highlight>
                <a:latin typeface="Trebuchet MS" panose="020B0603020202020204" pitchFamily="34" charset="0"/>
              </a:rPr>
              <a:t>Liab</a:t>
            </a:r>
            <a:r>
              <a:rPr lang="en-US" sz="4200" dirty="0">
                <a:solidFill>
                  <a:schemeClr val="tx2"/>
                </a:solidFill>
                <a:highlight>
                  <a:srgbClr val="FFFF00"/>
                </a:highlight>
                <a:latin typeface="Trebuchet MS" panose="020B0603020202020204" pitchFamily="34" charset="0"/>
              </a:rPr>
              <a:t>. + Owner’s Eq.</a:t>
            </a:r>
          </a:p>
        </p:txBody>
      </p:sp>
      <p:sp>
        <p:nvSpPr>
          <p:cNvPr id="16" name="TextBox 15">
            <a:extLst>
              <a:ext uri="{FF2B5EF4-FFF2-40B4-BE49-F238E27FC236}">
                <a16:creationId xmlns:a16="http://schemas.microsoft.com/office/drawing/2014/main" id="{819B4EF8-6C22-6B36-1EC6-1B10D7B478E4}"/>
              </a:ext>
            </a:extLst>
          </p:cNvPr>
          <p:cNvSpPr txBox="1"/>
          <p:nvPr/>
        </p:nvSpPr>
        <p:spPr>
          <a:xfrm>
            <a:off x="1191761" y="3497832"/>
            <a:ext cx="4178455" cy="2862322"/>
          </a:xfrm>
          <a:prstGeom prst="rect">
            <a:avLst/>
          </a:prstGeom>
          <a:noFill/>
        </p:spPr>
        <p:txBody>
          <a:bodyPr wrap="square" rtlCol="0">
            <a:spAutoFit/>
          </a:bodyPr>
          <a:lstStyle/>
          <a:p>
            <a:pPr algn="ctr"/>
            <a:r>
              <a:rPr lang="en-US" sz="3600" b="1" dirty="0">
                <a:solidFill>
                  <a:schemeClr val="tx2"/>
                </a:solidFill>
              </a:rPr>
              <a:t>Assets are on the LEFT of the BAE, </a:t>
            </a:r>
          </a:p>
          <a:p>
            <a:pPr algn="ctr"/>
            <a:r>
              <a:rPr lang="en-US" sz="3600" b="1" dirty="0">
                <a:solidFill>
                  <a:schemeClr val="tx2"/>
                </a:solidFill>
              </a:rPr>
              <a:t>so assets have a </a:t>
            </a:r>
            <a:r>
              <a:rPr lang="en-US" sz="3600" b="1" dirty="0">
                <a:solidFill>
                  <a:schemeClr val="tx2"/>
                </a:solidFill>
                <a:highlight>
                  <a:srgbClr val="FFFF00"/>
                </a:highlight>
              </a:rPr>
              <a:t>DEBIT</a:t>
            </a:r>
            <a:r>
              <a:rPr lang="en-US" sz="3600" b="1" dirty="0">
                <a:solidFill>
                  <a:schemeClr val="tx2"/>
                </a:solidFill>
              </a:rPr>
              <a:t> balance</a:t>
            </a:r>
          </a:p>
          <a:p>
            <a:pPr algn="ctr"/>
            <a:r>
              <a:rPr lang="en-US" sz="3600" b="1" dirty="0">
                <a:solidFill>
                  <a:schemeClr val="tx2"/>
                </a:solidFill>
              </a:rPr>
              <a:t>(</a:t>
            </a:r>
            <a:r>
              <a:rPr lang="en-US" sz="3600" b="1" dirty="0">
                <a:solidFill>
                  <a:schemeClr val="tx2"/>
                </a:solidFill>
                <a:highlight>
                  <a:srgbClr val="FFFF00"/>
                </a:highlight>
              </a:rPr>
              <a:t>D</a:t>
            </a:r>
            <a:r>
              <a:rPr lang="en-US" sz="3600" b="1" dirty="0">
                <a:solidFill>
                  <a:schemeClr val="tx2"/>
                </a:solidFill>
              </a:rPr>
              <a:t>R)</a:t>
            </a:r>
          </a:p>
        </p:txBody>
      </p:sp>
      <p:sp>
        <p:nvSpPr>
          <p:cNvPr id="17" name="TextBox 16">
            <a:extLst>
              <a:ext uri="{FF2B5EF4-FFF2-40B4-BE49-F238E27FC236}">
                <a16:creationId xmlns:a16="http://schemas.microsoft.com/office/drawing/2014/main" id="{968CEB81-018A-9FEE-72A1-B210129C8931}"/>
              </a:ext>
            </a:extLst>
          </p:cNvPr>
          <p:cNvSpPr txBox="1"/>
          <p:nvPr/>
        </p:nvSpPr>
        <p:spPr>
          <a:xfrm>
            <a:off x="6828957" y="3212596"/>
            <a:ext cx="4178455" cy="3416320"/>
          </a:xfrm>
          <a:prstGeom prst="rect">
            <a:avLst/>
          </a:prstGeom>
          <a:noFill/>
        </p:spPr>
        <p:txBody>
          <a:bodyPr wrap="square" rtlCol="0">
            <a:spAutoFit/>
          </a:bodyPr>
          <a:lstStyle/>
          <a:p>
            <a:pPr algn="ctr"/>
            <a:r>
              <a:rPr lang="en-US" sz="3600" b="1" dirty="0" err="1">
                <a:solidFill>
                  <a:schemeClr val="tx2"/>
                </a:solidFill>
              </a:rPr>
              <a:t>Liab</a:t>
            </a:r>
            <a:r>
              <a:rPr lang="en-US" sz="3600" b="1" dirty="0">
                <a:solidFill>
                  <a:schemeClr val="tx2"/>
                </a:solidFill>
              </a:rPr>
              <a:t>. &amp; O/E are on the RIGHT side of the BAE, </a:t>
            </a:r>
          </a:p>
          <a:p>
            <a:pPr algn="ctr"/>
            <a:r>
              <a:rPr lang="en-US" sz="3600" b="1" dirty="0">
                <a:solidFill>
                  <a:schemeClr val="tx2"/>
                </a:solidFill>
              </a:rPr>
              <a:t>so they have a </a:t>
            </a:r>
            <a:r>
              <a:rPr lang="en-US" sz="3600" b="1" dirty="0">
                <a:solidFill>
                  <a:schemeClr val="tx2"/>
                </a:solidFill>
                <a:highlight>
                  <a:srgbClr val="FFFF00"/>
                </a:highlight>
              </a:rPr>
              <a:t>CREDIT</a:t>
            </a:r>
            <a:r>
              <a:rPr lang="en-US" sz="3600" b="1" dirty="0">
                <a:solidFill>
                  <a:schemeClr val="tx2"/>
                </a:solidFill>
              </a:rPr>
              <a:t> balance</a:t>
            </a:r>
          </a:p>
          <a:p>
            <a:pPr algn="ctr"/>
            <a:r>
              <a:rPr lang="en-US" sz="3600" b="1" dirty="0">
                <a:solidFill>
                  <a:schemeClr val="tx2"/>
                </a:solidFill>
              </a:rPr>
              <a:t>(</a:t>
            </a:r>
            <a:r>
              <a:rPr lang="en-US" sz="3600" b="1" dirty="0">
                <a:solidFill>
                  <a:schemeClr val="tx2"/>
                </a:solidFill>
                <a:highlight>
                  <a:srgbClr val="FFFF00"/>
                </a:highlight>
              </a:rPr>
              <a:t>C</a:t>
            </a:r>
            <a:r>
              <a:rPr lang="en-US" sz="3600" b="1" dirty="0">
                <a:solidFill>
                  <a:schemeClr val="tx2"/>
                </a:solidFill>
              </a:rPr>
              <a:t>R)</a:t>
            </a:r>
          </a:p>
        </p:txBody>
      </p:sp>
      <p:sp>
        <p:nvSpPr>
          <p:cNvPr id="3" name="TextBox 2">
            <a:extLst>
              <a:ext uri="{FF2B5EF4-FFF2-40B4-BE49-F238E27FC236}">
                <a16:creationId xmlns:a16="http://schemas.microsoft.com/office/drawing/2014/main" id="{E3F2C461-A6A8-F2E5-65A9-F108776098CB}"/>
              </a:ext>
            </a:extLst>
          </p:cNvPr>
          <p:cNvSpPr txBox="1"/>
          <p:nvPr/>
        </p:nvSpPr>
        <p:spPr>
          <a:xfrm>
            <a:off x="5240784" y="2943833"/>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D</a:t>
            </a:r>
          </a:p>
        </p:txBody>
      </p:sp>
      <p:sp>
        <p:nvSpPr>
          <p:cNvPr id="5" name="TextBox 4">
            <a:extLst>
              <a:ext uri="{FF2B5EF4-FFF2-40B4-BE49-F238E27FC236}">
                <a16:creationId xmlns:a16="http://schemas.microsoft.com/office/drawing/2014/main" id="{6349FC93-5AFC-E1F0-EB5A-3F26DF5F5B82}"/>
              </a:ext>
            </a:extLst>
          </p:cNvPr>
          <p:cNvSpPr txBox="1"/>
          <p:nvPr/>
        </p:nvSpPr>
        <p:spPr>
          <a:xfrm>
            <a:off x="6059107" y="2967026"/>
            <a:ext cx="685797" cy="553998"/>
          </a:xfrm>
          <a:prstGeom prst="rect">
            <a:avLst/>
          </a:prstGeom>
          <a:noFill/>
        </p:spPr>
        <p:txBody>
          <a:bodyPr wrap="square" rtlCol="0">
            <a:spAutoFit/>
          </a:bodyPr>
          <a:lstStyle/>
          <a:p>
            <a:r>
              <a:rPr lang="en-US" sz="3000" dirty="0">
                <a:solidFill>
                  <a:srgbClr val="FF0000"/>
                </a:solidFill>
                <a:highlight>
                  <a:srgbClr val="FFFF00"/>
                </a:highlight>
                <a:latin typeface="Albertus Extra Bold" panose="020E0802040304020204" pitchFamily="34" charset="0"/>
              </a:rPr>
              <a:t>C</a:t>
            </a:r>
          </a:p>
        </p:txBody>
      </p:sp>
    </p:spTree>
    <p:extLst>
      <p:ext uri="{BB962C8B-B14F-4D97-AF65-F5344CB8AC3E}">
        <p14:creationId xmlns:p14="http://schemas.microsoft.com/office/powerpoint/2010/main" val="102655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b="1" dirty="0">
                <a:latin typeface="Trebuchet MS" panose="020B0603020202020204" pitchFamily="34" charset="0"/>
              </a:rPr>
              <a:t>Sample accounts </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16</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2011728" y="2046351"/>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b="1" dirty="0">
                <a:solidFill>
                  <a:schemeClr val="tx2"/>
                </a:solidFill>
                <a:latin typeface="Trebuchet MS" panose="020B0603020202020204" pitchFamily="34" charset="0"/>
              </a:rPr>
              <a:t>Assets             = </a:t>
            </a:r>
            <a:r>
              <a:rPr lang="en-US" sz="4200" b="1" dirty="0" err="1">
                <a:solidFill>
                  <a:schemeClr val="tx2"/>
                </a:solidFill>
                <a:latin typeface="Trebuchet MS" panose="020B0603020202020204" pitchFamily="34" charset="0"/>
              </a:rPr>
              <a:t>Liab</a:t>
            </a:r>
            <a:r>
              <a:rPr lang="en-US" sz="4200" b="1" dirty="0">
                <a:solidFill>
                  <a:schemeClr val="tx2"/>
                </a:solidFill>
                <a:latin typeface="Trebuchet MS" panose="020B0603020202020204" pitchFamily="34" charset="0"/>
              </a:rPr>
              <a:t>. + Owner’s Eq.</a:t>
            </a:r>
          </a:p>
        </p:txBody>
      </p:sp>
      <p:sp>
        <p:nvSpPr>
          <p:cNvPr id="16" name="TextBox 15">
            <a:extLst>
              <a:ext uri="{FF2B5EF4-FFF2-40B4-BE49-F238E27FC236}">
                <a16:creationId xmlns:a16="http://schemas.microsoft.com/office/drawing/2014/main" id="{819B4EF8-6C22-6B36-1EC6-1B10D7B478E4}"/>
              </a:ext>
            </a:extLst>
          </p:cNvPr>
          <p:cNvSpPr txBox="1"/>
          <p:nvPr/>
        </p:nvSpPr>
        <p:spPr>
          <a:xfrm>
            <a:off x="1001262" y="3075918"/>
            <a:ext cx="4178455" cy="3416320"/>
          </a:xfrm>
          <a:prstGeom prst="rect">
            <a:avLst/>
          </a:prstGeom>
          <a:noFill/>
        </p:spPr>
        <p:txBody>
          <a:bodyPr wrap="square" rtlCol="0">
            <a:spAutoFit/>
          </a:bodyPr>
          <a:lstStyle/>
          <a:p>
            <a:pPr algn="ctr"/>
            <a:r>
              <a:rPr lang="en-US" sz="3600" b="1" dirty="0">
                <a:solidFill>
                  <a:schemeClr val="tx2"/>
                </a:solidFill>
                <a:latin typeface="Trebuchet MS" panose="020B0603020202020204" pitchFamily="34" charset="0"/>
              </a:rPr>
              <a:t>Cash in Bank</a:t>
            </a:r>
          </a:p>
          <a:p>
            <a:pPr algn="ctr"/>
            <a:r>
              <a:rPr lang="en-US" sz="3600" b="1" dirty="0">
                <a:solidFill>
                  <a:schemeClr val="tx2"/>
                </a:solidFill>
                <a:latin typeface="Trebuchet MS" panose="020B0603020202020204" pitchFamily="34" charset="0"/>
              </a:rPr>
              <a:t>Accts Receivable</a:t>
            </a:r>
          </a:p>
          <a:p>
            <a:pPr algn="ctr"/>
            <a:r>
              <a:rPr lang="en-US" sz="3600" b="1" dirty="0">
                <a:solidFill>
                  <a:schemeClr val="tx2"/>
                </a:solidFill>
                <a:latin typeface="Trebuchet MS" panose="020B0603020202020204" pitchFamily="34" charset="0"/>
              </a:rPr>
              <a:t>Supplies</a:t>
            </a:r>
          </a:p>
          <a:p>
            <a:pPr algn="ctr"/>
            <a:r>
              <a:rPr lang="en-US" sz="3600" b="1" dirty="0">
                <a:solidFill>
                  <a:schemeClr val="tx2"/>
                </a:solidFill>
                <a:latin typeface="Trebuchet MS" panose="020B0603020202020204" pitchFamily="34" charset="0"/>
              </a:rPr>
              <a:t>Equipment</a:t>
            </a:r>
          </a:p>
          <a:p>
            <a:pPr algn="ctr"/>
            <a:r>
              <a:rPr lang="en-US" sz="3600" b="1" dirty="0">
                <a:solidFill>
                  <a:schemeClr val="tx2"/>
                </a:solidFill>
                <a:latin typeface="Trebuchet MS" panose="020B0603020202020204" pitchFamily="34" charset="0"/>
              </a:rPr>
              <a:t>Delivery Van</a:t>
            </a:r>
          </a:p>
          <a:p>
            <a:pPr algn="ctr"/>
            <a:r>
              <a:rPr lang="en-US" sz="3600" b="1" dirty="0">
                <a:solidFill>
                  <a:schemeClr val="tx2"/>
                </a:solidFill>
                <a:latin typeface="Trebuchet MS" panose="020B0603020202020204" pitchFamily="34" charset="0"/>
              </a:rPr>
              <a:t>Building</a:t>
            </a:r>
          </a:p>
        </p:txBody>
      </p:sp>
      <p:sp>
        <p:nvSpPr>
          <p:cNvPr id="17" name="TextBox 16">
            <a:extLst>
              <a:ext uri="{FF2B5EF4-FFF2-40B4-BE49-F238E27FC236}">
                <a16:creationId xmlns:a16="http://schemas.microsoft.com/office/drawing/2014/main" id="{968CEB81-018A-9FEE-72A1-B210129C8931}"/>
              </a:ext>
            </a:extLst>
          </p:cNvPr>
          <p:cNvSpPr txBox="1"/>
          <p:nvPr/>
        </p:nvSpPr>
        <p:spPr>
          <a:xfrm>
            <a:off x="6096000" y="3128929"/>
            <a:ext cx="5094738" cy="3416320"/>
          </a:xfrm>
          <a:prstGeom prst="rect">
            <a:avLst/>
          </a:prstGeom>
          <a:noFill/>
        </p:spPr>
        <p:txBody>
          <a:bodyPr wrap="square" rtlCol="0">
            <a:spAutoFit/>
          </a:bodyPr>
          <a:lstStyle/>
          <a:p>
            <a:pPr algn="ctr"/>
            <a:r>
              <a:rPr lang="en-US" sz="3600" b="1" dirty="0">
                <a:solidFill>
                  <a:schemeClr val="tx2"/>
                </a:solidFill>
                <a:latin typeface="Trebuchet MS" panose="020B0603020202020204" pitchFamily="34" charset="0"/>
              </a:rPr>
              <a:t>Liabilities are amounts </a:t>
            </a:r>
            <a:r>
              <a:rPr lang="en-US" sz="3600" b="1" dirty="0">
                <a:solidFill>
                  <a:srgbClr val="FF0000"/>
                </a:solidFill>
                <a:highlight>
                  <a:srgbClr val="FFFF00"/>
                </a:highlight>
                <a:latin typeface="Trebuchet MS" panose="020B0603020202020204" pitchFamily="34" charset="0"/>
              </a:rPr>
              <a:t>owed</a:t>
            </a:r>
            <a:r>
              <a:rPr lang="en-US" sz="3600" b="1" dirty="0">
                <a:solidFill>
                  <a:schemeClr val="tx2"/>
                </a:solidFill>
                <a:latin typeface="Trebuchet MS" panose="020B0603020202020204" pitchFamily="34" charset="0"/>
              </a:rPr>
              <a:t> (payable) to someone else</a:t>
            </a:r>
          </a:p>
          <a:p>
            <a:pPr algn="ctr"/>
            <a:r>
              <a:rPr lang="en-US" sz="3600" b="1" dirty="0">
                <a:solidFill>
                  <a:schemeClr val="tx2"/>
                </a:solidFill>
                <a:latin typeface="Trebuchet MS" panose="020B0603020202020204" pitchFamily="34" charset="0"/>
              </a:rPr>
              <a:t>Accts Payable (A/P)</a:t>
            </a:r>
          </a:p>
          <a:p>
            <a:pPr algn="ctr"/>
            <a:endParaRPr lang="en-US" sz="3600" b="1" dirty="0">
              <a:solidFill>
                <a:schemeClr val="tx2"/>
              </a:solidFill>
              <a:latin typeface="Trebuchet MS" panose="020B0603020202020204" pitchFamily="34" charset="0"/>
            </a:endParaRPr>
          </a:p>
          <a:p>
            <a:pPr algn="ctr"/>
            <a:r>
              <a:rPr lang="en-US" sz="3600" b="1" dirty="0">
                <a:solidFill>
                  <a:schemeClr val="tx2"/>
                </a:solidFill>
                <a:latin typeface="Trebuchet MS" panose="020B0603020202020204" pitchFamily="34" charset="0"/>
              </a:rPr>
              <a:t>O/E Account: Capital</a:t>
            </a:r>
          </a:p>
        </p:txBody>
      </p:sp>
      <p:sp>
        <p:nvSpPr>
          <p:cNvPr id="3" name="Content Placeholder 3">
            <a:extLst>
              <a:ext uri="{FF2B5EF4-FFF2-40B4-BE49-F238E27FC236}">
                <a16:creationId xmlns:a16="http://schemas.microsoft.com/office/drawing/2014/main" id="{03E1E9F7-60B1-4524-90FE-335C7C1E4D4F}"/>
              </a:ext>
            </a:extLst>
          </p:cNvPr>
          <p:cNvSpPr txBox="1">
            <a:spLocks/>
          </p:cNvSpPr>
          <p:nvPr/>
        </p:nvSpPr>
        <p:spPr>
          <a:xfrm>
            <a:off x="288099" y="6277490"/>
            <a:ext cx="5980112" cy="35151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a:solidFill>
                  <a:srgbClr val="FF0000"/>
                </a:solidFill>
              </a:rPr>
              <a:t>Things that are </a:t>
            </a:r>
            <a:r>
              <a:rPr lang="en-US" sz="2400" b="1" dirty="0">
                <a:solidFill>
                  <a:srgbClr val="FF0000"/>
                </a:solidFill>
                <a:highlight>
                  <a:srgbClr val="FFFF00"/>
                </a:highlight>
              </a:rPr>
              <a:t>owned</a:t>
            </a:r>
            <a:r>
              <a:rPr lang="en-US" sz="2400" b="1" dirty="0">
                <a:solidFill>
                  <a:srgbClr val="FF0000"/>
                </a:solidFill>
              </a:rPr>
              <a:t> by a business</a:t>
            </a:r>
          </a:p>
        </p:txBody>
      </p:sp>
      <p:sp>
        <p:nvSpPr>
          <p:cNvPr id="5" name="Content Placeholder 3">
            <a:extLst>
              <a:ext uri="{FF2B5EF4-FFF2-40B4-BE49-F238E27FC236}">
                <a16:creationId xmlns:a16="http://schemas.microsoft.com/office/drawing/2014/main" id="{34658591-2D40-0116-F7F2-25EE2B339EEB}"/>
              </a:ext>
            </a:extLst>
          </p:cNvPr>
          <p:cNvSpPr txBox="1">
            <a:spLocks/>
          </p:cNvSpPr>
          <p:nvPr/>
        </p:nvSpPr>
        <p:spPr>
          <a:xfrm>
            <a:off x="6437629" y="6400800"/>
            <a:ext cx="4549989" cy="32020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Font typeface="Wingdings 3" charset="2"/>
              <a:buNone/>
            </a:pPr>
            <a:r>
              <a:rPr lang="en-US" sz="2400" b="1" dirty="0">
                <a:solidFill>
                  <a:srgbClr val="FF0000"/>
                </a:solidFill>
              </a:rPr>
              <a:t>Owner’s value after liabilities.</a:t>
            </a:r>
          </a:p>
        </p:txBody>
      </p:sp>
    </p:spTree>
    <p:extLst>
      <p:ext uri="{BB962C8B-B14F-4D97-AF65-F5344CB8AC3E}">
        <p14:creationId xmlns:p14="http://schemas.microsoft.com/office/powerpoint/2010/main" val="1104342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6B52-A20E-426B-B7E0-1B6AAB46C89F}"/>
              </a:ext>
            </a:extLst>
          </p:cNvPr>
          <p:cNvSpPr>
            <a:spLocks noGrp="1"/>
          </p:cNvSpPr>
          <p:nvPr>
            <p:ph type="title"/>
          </p:nvPr>
        </p:nvSpPr>
        <p:spPr>
          <a:xfrm>
            <a:off x="841248" y="2287088"/>
            <a:ext cx="3752589" cy="2283824"/>
          </a:xfrm>
        </p:spPr>
        <p:txBody>
          <a:bodyPr/>
          <a:lstStyle/>
          <a:p>
            <a:r>
              <a:rPr lang="en-US" sz="3800" dirty="0">
                <a:latin typeface="Trebuchet MS" panose="020B0603020202020204" pitchFamily="34" charset="0"/>
              </a:rPr>
              <a:t>A common first transaction</a:t>
            </a:r>
            <a:r>
              <a:rPr lang="en-US" sz="3800" dirty="0"/>
              <a:t>:</a:t>
            </a:r>
            <a:br>
              <a:rPr lang="en-US" sz="3800" dirty="0"/>
            </a:br>
            <a:br>
              <a:rPr lang="en-US" sz="3800" dirty="0"/>
            </a:br>
            <a:r>
              <a:rPr lang="en-US" sz="3800" b="1" dirty="0">
                <a:latin typeface="Trebuchet MS" panose="020B0603020202020204" pitchFamily="34" charset="0"/>
              </a:rPr>
              <a:t>Owner invests $25,000 of  personal $ into a new business</a:t>
            </a:r>
          </a:p>
        </p:txBody>
      </p:sp>
      <p:sp>
        <p:nvSpPr>
          <p:cNvPr id="3" name="Slide Number Placeholder 2">
            <a:extLst>
              <a:ext uri="{FF2B5EF4-FFF2-40B4-BE49-F238E27FC236}">
                <a16:creationId xmlns:a16="http://schemas.microsoft.com/office/drawing/2014/main" id="{0E198AB5-8BDA-AB41-9AEF-8516B23BB694}"/>
              </a:ext>
            </a:extLst>
          </p:cNvPr>
          <p:cNvSpPr>
            <a:spLocks noGrp="1"/>
          </p:cNvSpPr>
          <p:nvPr>
            <p:ph type="sldNum" sz="quarter" idx="12"/>
          </p:nvPr>
        </p:nvSpPr>
        <p:spPr>
          <a:xfrm>
            <a:off x="10344765" y="18493"/>
            <a:ext cx="838199" cy="767687"/>
          </a:xfrm>
        </p:spPr>
        <p:txBody>
          <a:bodyPr/>
          <a:lstStyle/>
          <a:p>
            <a:fld id="{9FF96B15-8338-45D5-A943-561235072D66}" type="slidenum">
              <a:rPr lang="en-US" smtClean="0"/>
              <a:t>17</a:t>
            </a:fld>
            <a:endParaRPr lang="en-US" dirty="0"/>
          </a:p>
        </p:txBody>
      </p:sp>
      <p:sp>
        <p:nvSpPr>
          <p:cNvPr id="22" name="TextBox 21">
            <a:extLst>
              <a:ext uri="{FF2B5EF4-FFF2-40B4-BE49-F238E27FC236}">
                <a16:creationId xmlns:a16="http://schemas.microsoft.com/office/drawing/2014/main" id="{BDB6EF5D-51DF-AE89-3F8B-58C01C0E0DB8}"/>
              </a:ext>
            </a:extLst>
          </p:cNvPr>
          <p:cNvSpPr txBox="1"/>
          <p:nvPr/>
        </p:nvSpPr>
        <p:spPr>
          <a:xfrm>
            <a:off x="5306913" y="855226"/>
            <a:ext cx="6571418" cy="1661993"/>
          </a:xfrm>
          <a:prstGeom prst="rect">
            <a:avLst/>
          </a:prstGeom>
          <a:noFill/>
        </p:spPr>
        <p:txBody>
          <a:bodyPr wrap="square">
            <a:spAutoFit/>
          </a:bodyPr>
          <a:lstStyle/>
          <a:p>
            <a:pPr algn="ctr"/>
            <a:r>
              <a:rPr lang="en-US" sz="3400" b="1" dirty="0">
                <a:solidFill>
                  <a:schemeClr val="tx2"/>
                </a:solidFill>
              </a:rPr>
              <a:t>the Biz has more </a:t>
            </a:r>
          </a:p>
          <a:p>
            <a:pPr algn="ctr"/>
            <a:r>
              <a:rPr lang="en-US" sz="3400" b="1" dirty="0">
                <a:solidFill>
                  <a:schemeClr val="tx2"/>
                </a:solidFill>
              </a:rPr>
              <a:t>Cash in Bank, A</a:t>
            </a:r>
          </a:p>
          <a:p>
            <a:pPr algn="ctr"/>
            <a:endParaRPr lang="en-US" sz="3400" b="1" dirty="0">
              <a:solidFill>
                <a:schemeClr val="tx2"/>
              </a:solidFill>
            </a:endParaRPr>
          </a:p>
        </p:txBody>
      </p:sp>
      <p:sp>
        <p:nvSpPr>
          <p:cNvPr id="27" name="TextBox 26">
            <a:extLst>
              <a:ext uri="{FF2B5EF4-FFF2-40B4-BE49-F238E27FC236}">
                <a16:creationId xmlns:a16="http://schemas.microsoft.com/office/drawing/2014/main" id="{A0160029-C86B-54D2-52F7-29BD79E04A00}"/>
              </a:ext>
            </a:extLst>
          </p:cNvPr>
          <p:cNvSpPr txBox="1"/>
          <p:nvPr/>
        </p:nvSpPr>
        <p:spPr>
          <a:xfrm>
            <a:off x="5950058" y="2453036"/>
            <a:ext cx="3042781" cy="1508105"/>
          </a:xfrm>
          <a:prstGeom prst="rect">
            <a:avLst/>
          </a:prstGeom>
          <a:noFill/>
        </p:spPr>
        <p:txBody>
          <a:bodyPr wrap="square">
            <a:spAutoFit/>
          </a:bodyPr>
          <a:lstStyle/>
          <a:p>
            <a:r>
              <a:rPr lang="en-US" sz="2400" b="1" dirty="0">
                <a:solidFill>
                  <a:schemeClr val="tx2"/>
                </a:solidFill>
              </a:rPr>
              <a:t>Balance Side =</a:t>
            </a:r>
          </a:p>
          <a:p>
            <a:r>
              <a:rPr lang="en-US" sz="2400" b="1" dirty="0">
                <a:solidFill>
                  <a:schemeClr val="tx2"/>
                </a:solidFill>
              </a:rPr>
              <a:t>Increase side, </a:t>
            </a:r>
            <a:r>
              <a:rPr lang="en-US" sz="3000" b="1" dirty="0">
                <a:solidFill>
                  <a:schemeClr val="tx2"/>
                </a:solidFill>
              </a:rPr>
              <a:t>B+</a:t>
            </a:r>
          </a:p>
          <a:p>
            <a:r>
              <a:rPr lang="en-US" sz="3800" b="1" dirty="0">
                <a:solidFill>
                  <a:schemeClr val="tx2"/>
                </a:solidFill>
              </a:rPr>
              <a:t>$25,000</a:t>
            </a:r>
            <a:endParaRPr lang="en-US" sz="3800" dirty="0"/>
          </a:p>
        </p:txBody>
      </p:sp>
      <p:sp>
        <p:nvSpPr>
          <p:cNvPr id="28" name="TextBox 27">
            <a:extLst>
              <a:ext uri="{FF2B5EF4-FFF2-40B4-BE49-F238E27FC236}">
                <a16:creationId xmlns:a16="http://schemas.microsoft.com/office/drawing/2014/main" id="{9F848797-C8B3-072D-4646-31DA7F674760}"/>
              </a:ext>
            </a:extLst>
          </p:cNvPr>
          <p:cNvSpPr txBox="1"/>
          <p:nvPr/>
        </p:nvSpPr>
        <p:spPr>
          <a:xfrm>
            <a:off x="8877293" y="2450971"/>
            <a:ext cx="3042781" cy="461665"/>
          </a:xfrm>
          <a:prstGeom prst="rect">
            <a:avLst/>
          </a:prstGeom>
          <a:noFill/>
        </p:spPr>
        <p:txBody>
          <a:bodyPr wrap="square">
            <a:spAutoFit/>
          </a:bodyPr>
          <a:lstStyle/>
          <a:p>
            <a:r>
              <a:rPr lang="en-US" sz="2400" b="1" dirty="0">
                <a:solidFill>
                  <a:schemeClr val="tx2"/>
                </a:solidFill>
              </a:rPr>
              <a:t>Decrease side —</a:t>
            </a:r>
            <a:endParaRPr lang="en-US" sz="3000" b="1" dirty="0">
              <a:solidFill>
                <a:schemeClr val="tx2"/>
              </a:solidFill>
            </a:endParaRPr>
          </a:p>
        </p:txBody>
      </p:sp>
      <p:grpSp>
        <p:nvGrpSpPr>
          <p:cNvPr id="29" name="Group 28">
            <a:extLst>
              <a:ext uri="{FF2B5EF4-FFF2-40B4-BE49-F238E27FC236}">
                <a16:creationId xmlns:a16="http://schemas.microsoft.com/office/drawing/2014/main" id="{1A96C3B4-DADD-DF6D-F138-DFA9A7FCB0ED}"/>
              </a:ext>
            </a:extLst>
          </p:cNvPr>
          <p:cNvGrpSpPr/>
          <p:nvPr/>
        </p:nvGrpSpPr>
        <p:grpSpPr>
          <a:xfrm>
            <a:off x="6096000" y="2113821"/>
            <a:ext cx="5303748" cy="2896590"/>
            <a:chOff x="254993" y="3546479"/>
            <a:chExt cx="2441915" cy="2397889"/>
          </a:xfrm>
        </p:grpSpPr>
        <p:cxnSp>
          <p:nvCxnSpPr>
            <p:cNvPr id="30" name="Straight Connector 29">
              <a:extLst>
                <a:ext uri="{FF2B5EF4-FFF2-40B4-BE49-F238E27FC236}">
                  <a16:creationId xmlns:a16="http://schemas.microsoft.com/office/drawing/2014/main" id="{CFCEFFD5-F774-D7CE-E586-5C9309EA5A66}"/>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A0A9973-760C-9501-624A-C811C5A6BA8A}"/>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BBA9DE72-F2CC-7FB6-48DF-EDE21D7152FC}"/>
              </a:ext>
            </a:extLst>
          </p:cNvPr>
          <p:cNvSpPr txBox="1"/>
          <p:nvPr/>
        </p:nvSpPr>
        <p:spPr>
          <a:xfrm>
            <a:off x="7975156" y="2034715"/>
            <a:ext cx="2136744" cy="984885"/>
          </a:xfrm>
          <a:prstGeom prst="rect">
            <a:avLst/>
          </a:prstGeom>
          <a:noFill/>
        </p:spPr>
        <p:txBody>
          <a:bodyPr wrap="square">
            <a:spAutoFit/>
          </a:bodyPr>
          <a:lstStyle/>
          <a:p>
            <a:r>
              <a:rPr lang="en-US" sz="2800" b="1" dirty="0">
                <a:solidFill>
                  <a:srgbClr val="FF0000"/>
                </a:solidFill>
              </a:rPr>
              <a:t>D</a:t>
            </a:r>
            <a:r>
              <a:rPr lang="en-US" sz="2800" dirty="0">
                <a:solidFill>
                  <a:schemeClr val="tx2"/>
                </a:solidFill>
              </a:rPr>
              <a:t>       </a:t>
            </a:r>
            <a:r>
              <a:rPr lang="en-US" sz="2800" b="1" dirty="0">
                <a:solidFill>
                  <a:srgbClr val="FF0000"/>
                </a:solidFill>
              </a:rPr>
              <a:t>C</a:t>
            </a:r>
          </a:p>
          <a:p>
            <a:pPr algn="r"/>
            <a:endParaRPr lang="en-US" sz="3000" b="1" dirty="0">
              <a:solidFill>
                <a:schemeClr val="tx2"/>
              </a:solidFill>
            </a:endParaRPr>
          </a:p>
        </p:txBody>
      </p:sp>
    </p:spTree>
    <p:extLst>
      <p:ext uri="{BB962C8B-B14F-4D97-AF65-F5344CB8AC3E}">
        <p14:creationId xmlns:p14="http://schemas.microsoft.com/office/powerpoint/2010/main" val="2321051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6B52-A20E-426B-B7E0-1B6AAB46C89F}"/>
              </a:ext>
            </a:extLst>
          </p:cNvPr>
          <p:cNvSpPr>
            <a:spLocks noGrp="1"/>
          </p:cNvSpPr>
          <p:nvPr>
            <p:ph type="title"/>
          </p:nvPr>
        </p:nvSpPr>
        <p:spPr>
          <a:xfrm>
            <a:off x="841248" y="2287088"/>
            <a:ext cx="3752589" cy="2283824"/>
          </a:xfrm>
        </p:spPr>
        <p:txBody>
          <a:bodyPr/>
          <a:lstStyle/>
          <a:p>
            <a:r>
              <a:rPr lang="en-US" sz="3800" b="1" dirty="0"/>
              <a:t>Owner invests $25,000 personal $ into a new business</a:t>
            </a:r>
          </a:p>
        </p:txBody>
      </p:sp>
      <p:sp>
        <p:nvSpPr>
          <p:cNvPr id="3" name="Slide Number Placeholder 2">
            <a:extLst>
              <a:ext uri="{FF2B5EF4-FFF2-40B4-BE49-F238E27FC236}">
                <a16:creationId xmlns:a16="http://schemas.microsoft.com/office/drawing/2014/main" id="{0E198AB5-8BDA-AB41-9AEF-8516B23BB694}"/>
              </a:ext>
            </a:extLst>
          </p:cNvPr>
          <p:cNvSpPr>
            <a:spLocks noGrp="1"/>
          </p:cNvSpPr>
          <p:nvPr>
            <p:ph type="sldNum" sz="quarter" idx="12"/>
          </p:nvPr>
        </p:nvSpPr>
        <p:spPr>
          <a:xfrm>
            <a:off x="10344765" y="18493"/>
            <a:ext cx="838199" cy="767687"/>
          </a:xfrm>
        </p:spPr>
        <p:txBody>
          <a:bodyPr/>
          <a:lstStyle/>
          <a:p>
            <a:fld id="{9FF96B15-8338-45D5-A943-561235072D66}" type="slidenum">
              <a:rPr lang="en-US" smtClean="0"/>
              <a:t>18</a:t>
            </a:fld>
            <a:endParaRPr lang="en-US" dirty="0"/>
          </a:p>
        </p:txBody>
      </p:sp>
      <p:sp>
        <p:nvSpPr>
          <p:cNvPr id="22" name="TextBox 21">
            <a:extLst>
              <a:ext uri="{FF2B5EF4-FFF2-40B4-BE49-F238E27FC236}">
                <a16:creationId xmlns:a16="http://schemas.microsoft.com/office/drawing/2014/main" id="{BDB6EF5D-51DF-AE89-3F8B-58C01C0E0DB8}"/>
              </a:ext>
            </a:extLst>
          </p:cNvPr>
          <p:cNvSpPr txBox="1"/>
          <p:nvPr/>
        </p:nvSpPr>
        <p:spPr>
          <a:xfrm>
            <a:off x="5448604" y="1145616"/>
            <a:ext cx="6571418" cy="1661993"/>
          </a:xfrm>
          <a:prstGeom prst="rect">
            <a:avLst/>
          </a:prstGeom>
          <a:noFill/>
        </p:spPr>
        <p:txBody>
          <a:bodyPr wrap="square">
            <a:spAutoFit/>
          </a:bodyPr>
          <a:lstStyle/>
          <a:p>
            <a:pPr algn="ctr"/>
            <a:r>
              <a:rPr lang="en-US" sz="3400" b="1" dirty="0">
                <a:solidFill>
                  <a:schemeClr val="tx2"/>
                </a:solidFill>
              </a:rPr>
              <a:t>the owner has all the rights so</a:t>
            </a:r>
          </a:p>
          <a:p>
            <a:pPr algn="ctr"/>
            <a:r>
              <a:rPr lang="en-US" sz="3400" b="1" dirty="0">
                <a:solidFill>
                  <a:schemeClr val="tx2"/>
                </a:solidFill>
              </a:rPr>
              <a:t>Capital, O/E is increased</a:t>
            </a:r>
          </a:p>
          <a:p>
            <a:pPr algn="ctr"/>
            <a:endParaRPr lang="en-US" sz="3400" b="1" dirty="0">
              <a:solidFill>
                <a:schemeClr val="tx2"/>
              </a:solidFill>
            </a:endParaRPr>
          </a:p>
        </p:txBody>
      </p:sp>
      <p:sp>
        <p:nvSpPr>
          <p:cNvPr id="4" name="TextBox 3">
            <a:extLst>
              <a:ext uri="{FF2B5EF4-FFF2-40B4-BE49-F238E27FC236}">
                <a16:creationId xmlns:a16="http://schemas.microsoft.com/office/drawing/2014/main" id="{BAAD6B01-E34B-3EB9-9DF1-A7B5BE071FA3}"/>
              </a:ext>
            </a:extLst>
          </p:cNvPr>
          <p:cNvSpPr txBox="1"/>
          <p:nvPr/>
        </p:nvSpPr>
        <p:spPr>
          <a:xfrm>
            <a:off x="7860447" y="2444115"/>
            <a:ext cx="2136744" cy="984885"/>
          </a:xfrm>
          <a:prstGeom prst="rect">
            <a:avLst/>
          </a:prstGeom>
          <a:noFill/>
        </p:spPr>
        <p:txBody>
          <a:bodyPr wrap="square">
            <a:spAutoFit/>
          </a:bodyPr>
          <a:lstStyle/>
          <a:p>
            <a:r>
              <a:rPr lang="en-US" sz="2800" b="1" dirty="0">
                <a:solidFill>
                  <a:srgbClr val="FF0000"/>
                </a:solidFill>
              </a:rPr>
              <a:t>D</a:t>
            </a:r>
            <a:r>
              <a:rPr lang="en-US" sz="2800" dirty="0">
                <a:solidFill>
                  <a:schemeClr val="tx2"/>
                </a:solidFill>
              </a:rPr>
              <a:t>              </a:t>
            </a:r>
            <a:r>
              <a:rPr lang="en-US" sz="2800" b="1" dirty="0">
                <a:solidFill>
                  <a:srgbClr val="FF0000"/>
                </a:solidFill>
              </a:rPr>
              <a:t>C</a:t>
            </a:r>
          </a:p>
          <a:p>
            <a:pPr algn="r"/>
            <a:endParaRPr lang="en-US" sz="3000" b="1" dirty="0">
              <a:solidFill>
                <a:schemeClr val="tx2"/>
              </a:solidFill>
            </a:endParaRPr>
          </a:p>
        </p:txBody>
      </p:sp>
      <p:sp>
        <p:nvSpPr>
          <p:cNvPr id="6" name="TextBox 5">
            <a:extLst>
              <a:ext uri="{FF2B5EF4-FFF2-40B4-BE49-F238E27FC236}">
                <a16:creationId xmlns:a16="http://schemas.microsoft.com/office/drawing/2014/main" id="{FE81F6DB-21E9-A082-C995-2FE3660C040A}"/>
              </a:ext>
            </a:extLst>
          </p:cNvPr>
          <p:cNvSpPr txBox="1"/>
          <p:nvPr/>
        </p:nvSpPr>
        <p:spPr>
          <a:xfrm>
            <a:off x="8992839" y="2866319"/>
            <a:ext cx="3042781" cy="1508105"/>
          </a:xfrm>
          <a:prstGeom prst="rect">
            <a:avLst/>
          </a:prstGeom>
          <a:noFill/>
        </p:spPr>
        <p:txBody>
          <a:bodyPr wrap="square">
            <a:spAutoFit/>
          </a:bodyPr>
          <a:lstStyle/>
          <a:p>
            <a:r>
              <a:rPr lang="en-US" sz="2400" b="1" dirty="0">
                <a:solidFill>
                  <a:schemeClr val="tx2"/>
                </a:solidFill>
              </a:rPr>
              <a:t>Balance Side =</a:t>
            </a:r>
          </a:p>
          <a:p>
            <a:r>
              <a:rPr lang="en-US" sz="2400" b="1" dirty="0">
                <a:solidFill>
                  <a:schemeClr val="tx2"/>
                </a:solidFill>
              </a:rPr>
              <a:t>Increase side, </a:t>
            </a:r>
            <a:r>
              <a:rPr lang="en-US" sz="3000" b="1" dirty="0">
                <a:solidFill>
                  <a:schemeClr val="tx2"/>
                </a:solidFill>
              </a:rPr>
              <a:t>B+</a:t>
            </a:r>
          </a:p>
          <a:p>
            <a:r>
              <a:rPr lang="en-US" sz="3800" b="1" dirty="0">
                <a:solidFill>
                  <a:schemeClr val="tx2"/>
                </a:solidFill>
              </a:rPr>
              <a:t>$25,000</a:t>
            </a:r>
            <a:endParaRPr lang="en-US" sz="3800" dirty="0"/>
          </a:p>
        </p:txBody>
      </p:sp>
      <p:sp>
        <p:nvSpPr>
          <p:cNvPr id="7" name="TextBox 6">
            <a:extLst>
              <a:ext uri="{FF2B5EF4-FFF2-40B4-BE49-F238E27FC236}">
                <a16:creationId xmlns:a16="http://schemas.microsoft.com/office/drawing/2014/main" id="{33C810E8-CE01-6FF9-C2FB-9E69EB4B16C2}"/>
              </a:ext>
            </a:extLst>
          </p:cNvPr>
          <p:cNvSpPr txBox="1"/>
          <p:nvPr/>
        </p:nvSpPr>
        <p:spPr>
          <a:xfrm>
            <a:off x="6096000" y="2801411"/>
            <a:ext cx="3042781" cy="461665"/>
          </a:xfrm>
          <a:prstGeom prst="rect">
            <a:avLst/>
          </a:prstGeom>
          <a:noFill/>
        </p:spPr>
        <p:txBody>
          <a:bodyPr wrap="square">
            <a:spAutoFit/>
          </a:bodyPr>
          <a:lstStyle/>
          <a:p>
            <a:r>
              <a:rPr lang="en-US" sz="2400" b="1" dirty="0">
                <a:solidFill>
                  <a:schemeClr val="tx2"/>
                </a:solidFill>
              </a:rPr>
              <a:t>Decrease side —</a:t>
            </a:r>
            <a:endParaRPr lang="en-US" sz="3000" b="1" dirty="0">
              <a:solidFill>
                <a:schemeClr val="tx2"/>
              </a:solidFill>
            </a:endParaRPr>
          </a:p>
        </p:txBody>
      </p:sp>
      <p:grpSp>
        <p:nvGrpSpPr>
          <p:cNvPr id="8" name="Group 7">
            <a:extLst>
              <a:ext uri="{FF2B5EF4-FFF2-40B4-BE49-F238E27FC236}">
                <a16:creationId xmlns:a16="http://schemas.microsoft.com/office/drawing/2014/main" id="{A92C0BD9-2D1E-F84F-CFA8-1B81AB20B57B}"/>
              </a:ext>
            </a:extLst>
          </p:cNvPr>
          <p:cNvGrpSpPr/>
          <p:nvPr/>
        </p:nvGrpSpPr>
        <p:grpSpPr>
          <a:xfrm>
            <a:off x="6208734" y="2444115"/>
            <a:ext cx="5303748" cy="2896590"/>
            <a:chOff x="254993" y="3546479"/>
            <a:chExt cx="2441915" cy="2397889"/>
          </a:xfrm>
        </p:grpSpPr>
        <p:cxnSp>
          <p:nvCxnSpPr>
            <p:cNvPr id="9" name="Straight Connector 8">
              <a:extLst>
                <a:ext uri="{FF2B5EF4-FFF2-40B4-BE49-F238E27FC236}">
                  <a16:creationId xmlns:a16="http://schemas.microsoft.com/office/drawing/2014/main" id="{75CAC250-DD0A-B35A-7EA3-2638D975123F}"/>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5C5C1B9-A727-B28F-AB9B-B0243E7B55D4}"/>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99825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a:xfrm>
            <a:off x="1154953" y="973668"/>
            <a:ext cx="9197587" cy="706964"/>
          </a:xfrm>
        </p:spPr>
        <p:txBody>
          <a:bodyPr/>
          <a:lstStyle/>
          <a:p>
            <a:r>
              <a:rPr lang="en-US" b="1" dirty="0"/>
              <a:t>Owner invests personal desk &amp; furniture</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19</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929431" y="2716613"/>
            <a:ext cx="4348625" cy="584775"/>
          </a:xfrm>
          <a:prstGeom prst="rect">
            <a:avLst/>
          </a:prstGeom>
          <a:noFill/>
        </p:spPr>
        <p:txBody>
          <a:bodyPr wrap="square" rtlCol="0">
            <a:spAutoFit/>
          </a:bodyPr>
          <a:lstStyle/>
          <a:p>
            <a:pPr algn="ctr"/>
            <a:r>
              <a:rPr lang="en-US" sz="3200" b="1" dirty="0">
                <a:solidFill>
                  <a:schemeClr val="tx2"/>
                </a:solidFill>
              </a:rPr>
              <a:t>Computer Furn.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2268638" y="3312851"/>
            <a:ext cx="1666922"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8335903" y="3354622"/>
            <a:ext cx="1504709" cy="461665"/>
          </a:xfrm>
          <a:prstGeom prst="rect">
            <a:avLst/>
          </a:prstGeom>
          <a:noFill/>
        </p:spPr>
        <p:txBody>
          <a:bodyPr wrap="square">
            <a:spAutoFit/>
          </a:bodyPr>
          <a:lstStyle/>
          <a:p>
            <a:r>
              <a:rPr lang="en-US" sz="1800" b="1" dirty="0">
                <a:solidFill>
                  <a:schemeClr val="tx2"/>
                </a:solidFill>
              </a:rPr>
              <a:t>, —        </a:t>
            </a:r>
            <a:r>
              <a:rPr lang="en-US" sz="2400" b="1" dirty="0">
                <a:solidFill>
                  <a:schemeClr val="tx2"/>
                </a:solidFill>
              </a:rPr>
              <a:t>B+ </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6842114" y="2737406"/>
            <a:ext cx="4348625" cy="584775"/>
          </a:xfrm>
          <a:prstGeom prst="rect">
            <a:avLst/>
          </a:prstGeom>
          <a:noFill/>
        </p:spPr>
        <p:txBody>
          <a:bodyPr wrap="square" rtlCol="0">
            <a:spAutoFit/>
          </a:bodyPr>
          <a:lstStyle/>
          <a:p>
            <a:pPr algn="ctr"/>
            <a:r>
              <a:rPr lang="en-US" sz="3200" b="1" dirty="0">
                <a:solidFill>
                  <a:schemeClr val="tx2"/>
                </a:solidFill>
              </a:rPr>
              <a:t>Capital. - OE</a:t>
            </a:r>
          </a:p>
        </p:txBody>
      </p:sp>
      <p:sp>
        <p:nvSpPr>
          <p:cNvPr id="14" name="TextBox 13">
            <a:extLst>
              <a:ext uri="{FF2B5EF4-FFF2-40B4-BE49-F238E27FC236}">
                <a16:creationId xmlns:a16="http://schemas.microsoft.com/office/drawing/2014/main" id="{D2B4CFA9-D7AA-206F-45EF-EFB51A28E0B9}"/>
              </a:ext>
            </a:extLst>
          </p:cNvPr>
          <p:cNvSpPr txBox="1"/>
          <p:nvPr/>
        </p:nvSpPr>
        <p:spPr>
          <a:xfrm>
            <a:off x="9595100" y="3721774"/>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15" name="TextBox 14">
            <a:extLst>
              <a:ext uri="{FF2B5EF4-FFF2-40B4-BE49-F238E27FC236}">
                <a16:creationId xmlns:a16="http://schemas.microsoft.com/office/drawing/2014/main" id="{59FC3A18-B87D-5A39-139D-7D87C8904947}"/>
              </a:ext>
            </a:extLst>
          </p:cNvPr>
          <p:cNvSpPr txBox="1"/>
          <p:nvPr/>
        </p:nvSpPr>
        <p:spPr>
          <a:xfrm>
            <a:off x="1515734" y="3721774"/>
            <a:ext cx="1378286" cy="553998"/>
          </a:xfrm>
          <a:prstGeom prst="rect">
            <a:avLst/>
          </a:prstGeom>
          <a:noFill/>
        </p:spPr>
        <p:txBody>
          <a:bodyPr wrap="square" rtlCol="0">
            <a:spAutoFit/>
          </a:bodyPr>
          <a:lstStyle/>
          <a:p>
            <a:r>
              <a:rPr lang="en-US" sz="3000" b="1" dirty="0">
                <a:solidFill>
                  <a:schemeClr val="tx2"/>
                </a:solidFill>
              </a:rPr>
              <a:t>1,000</a:t>
            </a:r>
          </a:p>
        </p:txBody>
      </p:sp>
      <p:sp>
        <p:nvSpPr>
          <p:cNvPr id="3" name="TextBox 2">
            <a:extLst>
              <a:ext uri="{FF2B5EF4-FFF2-40B4-BE49-F238E27FC236}">
                <a16:creationId xmlns:a16="http://schemas.microsoft.com/office/drawing/2014/main" id="{A67B2E2E-6633-379F-0336-DE3053E830DC}"/>
              </a:ext>
            </a:extLst>
          </p:cNvPr>
          <p:cNvSpPr txBox="1"/>
          <p:nvPr/>
        </p:nvSpPr>
        <p:spPr>
          <a:xfrm>
            <a:off x="9820522" y="4107443"/>
            <a:ext cx="1378286" cy="553998"/>
          </a:xfrm>
          <a:prstGeom prst="rect">
            <a:avLst/>
          </a:prstGeom>
          <a:noFill/>
        </p:spPr>
        <p:txBody>
          <a:bodyPr wrap="square" rtlCol="0">
            <a:spAutoFit/>
          </a:bodyPr>
          <a:lstStyle/>
          <a:p>
            <a:r>
              <a:rPr lang="en-US" sz="3000" b="1" dirty="0">
                <a:solidFill>
                  <a:schemeClr val="tx2"/>
                </a:solidFill>
              </a:rPr>
              <a:t>1,000</a:t>
            </a:r>
          </a:p>
        </p:txBody>
      </p:sp>
      <p:sp>
        <p:nvSpPr>
          <p:cNvPr id="5" name="Rectangle 4">
            <a:extLst>
              <a:ext uri="{FF2B5EF4-FFF2-40B4-BE49-F238E27FC236}">
                <a16:creationId xmlns:a16="http://schemas.microsoft.com/office/drawing/2014/main" id="{1938B214-557E-7E46-316F-25CBBB33B533}"/>
              </a:ext>
            </a:extLst>
          </p:cNvPr>
          <p:cNvSpPr/>
          <p:nvPr/>
        </p:nvSpPr>
        <p:spPr>
          <a:xfrm>
            <a:off x="4651687" y="2060554"/>
            <a:ext cx="2816797"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rgbClr val="FF0000"/>
                </a:solidFill>
                <a:effectLst>
                  <a:outerShdw dist="38100" dir="2700000" algn="bl" rotWithShape="0">
                    <a:schemeClr val="accent5"/>
                  </a:outerShdw>
                </a:effectLst>
              </a:rPr>
              <a:t>DR = CR</a:t>
            </a:r>
          </a:p>
        </p:txBody>
      </p:sp>
      <p:grpSp>
        <p:nvGrpSpPr>
          <p:cNvPr id="9" name="Group 8">
            <a:extLst>
              <a:ext uri="{FF2B5EF4-FFF2-40B4-BE49-F238E27FC236}">
                <a16:creationId xmlns:a16="http://schemas.microsoft.com/office/drawing/2014/main" id="{81F9D9C5-7F14-930D-1FC8-C903DF7F1592}"/>
              </a:ext>
            </a:extLst>
          </p:cNvPr>
          <p:cNvGrpSpPr/>
          <p:nvPr/>
        </p:nvGrpSpPr>
        <p:grpSpPr>
          <a:xfrm>
            <a:off x="477423" y="3290278"/>
            <a:ext cx="5303748" cy="2896590"/>
            <a:chOff x="254993" y="3546479"/>
            <a:chExt cx="2441915" cy="2397889"/>
          </a:xfrm>
        </p:grpSpPr>
        <p:cxnSp>
          <p:nvCxnSpPr>
            <p:cNvPr id="10" name="Straight Connector 9">
              <a:extLst>
                <a:ext uri="{FF2B5EF4-FFF2-40B4-BE49-F238E27FC236}">
                  <a16:creationId xmlns:a16="http://schemas.microsoft.com/office/drawing/2014/main" id="{37346C9E-CD92-B55C-BB43-E7D2A6E24D60}"/>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7EC99C9-692D-BAFE-875E-B0B495573855}"/>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7F68DB6E-681C-4978-DFA2-E9B12FA3994F}"/>
              </a:ext>
            </a:extLst>
          </p:cNvPr>
          <p:cNvGrpSpPr/>
          <p:nvPr/>
        </p:nvGrpSpPr>
        <p:grpSpPr>
          <a:xfrm>
            <a:off x="6436383" y="3322181"/>
            <a:ext cx="5303748" cy="2896590"/>
            <a:chOff x="254993" y="3546479"/>
            <a:chExt cx="2441915" cy="2397889"/>
          </a:xfrm>
        </p:grpSpPr>
        <p:cxnSp>
          <p:nvCxnSpPr>
            <p:cNvPr id="19" name="Straight Connector 18">
              <a:extLst>
                <a:ext uri="{FF2B5EF4-FFF2-40B4-BE49-F238E27FC236}">
                  <a16:creationId xmlns:a16="http://schemas.microsoft.com/office/drawing/2014/main" id="{3A7B5D8D-C2E1-4049-6347-1FBA53E4B054}"/>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9B85E29-F401-6FDF-6A5C-7F2BCEBFA213}"/>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5453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p:txBody>
          <a:bodyPr/>
          <a:lstStyle/>
          <a:p>
            <a:r>
              <a:rPr lang="en-US" b="1" dirty="0"/>
              <a:t>Biz buys new computer equipment by writing a check for $5,000</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20</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929431" y="2716613"/>
            <a:ext cx="4348625" cy="584775"/>
          </a:xfrm>
          <a:prstGeom prst="rect">
            <a:avLst/>
          </a:prstGeom>
          <a:noFill/>
        </p:spPr>
        <p:txBody>
          <a:bodyPr wrap="square" rtlCol="0">
            <a:spAutoFit/>
          </a:bodyPr>
          <a:lstStyle/>
          <a:p>
            <a:pPr algn="ctr"/>
            <a:r>
              <a:rPr lang="en-US" sz="3200" b="1" dirty="0">
                <a:solidFill>
                  <a:schemeClr val="tx2"/>
                </a:solidFill>
              </a:rPr>
              <a:t>Cash in Bank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2268638" y="3312851"/>
            <a:ext cx="1504709" cy="477054"/>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8208381" y="3452150"/>
            <a:ext cx="1504709" cy="477054"/>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6786422" y="2728076"/>
            <a:ext cx="4348625" cy="584775"/>
          </a:xfrm>
          <a:prstGeom prst="rect">
            <a:avLst/>
          </a:prstGeom>
          <a:noFill/>
        </p:spPr>
        <p:txBody>
          <a:bodyPr wrap="square" rtlCol="0">
            <a:spAutoFit/>
          </a:bodyPr>
          <a:lstStyle/>
          <a:p>
            <a:pPr algn="ctr"/>
            <a:r>
              <a:rPr lang="en-US" sz="3200" b="1" dirty="0">
                <a:solidFill>
                  <a:schemeClr val="tx2"/>
                </a:solidFill>
              </a:rPr>
              <a:t>Computer Eqp. - A</a:t>
            </a:r>
          </a:p>
        </p:txBody>
      </p:sp>
      <p:sp>
        <p:nvSpPr>
          <p:cNvPr id="14" name="TextBox 13">
            <a:extLst>
              <a:ext uri="{FF2B5EF4-FFF2-40B4-BE49-F238E27FC236}">
                <a16:creationId xmlns:a16="http://schemas.microsoft.com/office/drawing/2014/main" id="{D2B4CFA9-D7AA-206F-45EF-EFB51A28E0B9}"/>
              </a:ext>
            </a:extLst>
          </p:cNvPr>
          <p:cNvSpPr txBox="1"/>
          <p:nvPr/>
        </p:nvSpPr>
        <p:spPr>
          <a:xfrm>
            <a:off x="7321972" y="3804605"/>
            <a:ext cx="1378286" cy="2400657"/>
          </a:xfrm>
          <a:prstGeom prst="rect">
            <a:avLst/>
          </a:prstGeom>
          <a:noFill/>
        </p:spPr>
        <p:txBody>
          <a:bodyPr wrap="square" rtlCol="0">
            <a:spAutoFit/>
          </a:bodyPr>
          <a:lstStyle/>
          <a:p>
            <a:r>
              <a:rPr lang="en-US" sz="3000" b="1" dirty="0">
                <a:solidFill>
                  <a:schemeClr val="tx2"/>
                </a:solidFill>
              </a:rPr>
              <a:t>5,000</a:t>
            </a:r>
          </a:p>
          <a:p>
            <a:endParaRPr lang="en-US" sz="3000" b="1" dirty="0">
              <a:solidFill>
                <a:schemeClr val="tx2"/>
              </a:solidFill>
            </a:endParaRPr>
          </a:p>
          <a:p>
            <a:r>
              <a:rPr lang="en-US" sz="3000" b="1" dirty="0">
                <a:solidFill>
                  <a:schemeClr val="tx2"/>
                </a:solidFill>
              </a:rPr>
              <a:t>But more equip.</a:t>
            </a:r>
          </a:p>
        </p:txBody>
      </p:sp>
      <p:sp>
        <p:nvSpPr>
          <p:cNvPr id="15" name="TextBox 14">
            <a:extLst>
              <a:ext uri="{FF2B5EF4-FFF2-40B4-BE49-F238E27FC236}">
                <a16:creationId xmlns:a16="http://schemas.microsoft.com/office/drawing/2014/main" id="{59FC3A18-B87D-5A39-139D-7D87C8904947}"/>
              </a:ext>
            </a:extLst>
          </p:cNvPr>
          <p:cNvSpPr txBox="1"/>
          <p:nvPr/>
        </p:nvSpPr>
        <p:spPr>
          <a:xfrm>
            <a:off x="3689497" y="3770449"/>
            <a:ext cx="1378286" cy="1477328"/>
          </a:xfrm>
          <a:prstGeom prst="rect">
            <a:avLst/>
          </a:prstGeom>
          <a:noFill/>
        </p:spPr>
        <p:txBody>
          <a:bodyPr wrap="square" rtlCol="0">
            <a:spAutoFit/>
          </a:bodyPr>
          <a:lstStyle/>
          <a:p>
            <a:r>
              <a:rPr lang="en-US" sz="3000" b="1" dirty="0">
                <a:solidFill>
                  <a:schemeClr val="tx2"/>
                </a:solidFill>
              </a:rPr>
              <a:t>5,000</a:t>
            </a:r>
          </a:p>
          <a:p>
            <a:endParaRPr lang="en-US" sz="3000" b="1" dirty="0">
              <a:solidFill>
                <a:schemeClr val="tx2"/>
              </a:solidFill>
            </a:endParaRPr>
          </a:p>
          <a:p>
            <a:r>
              <a:rPr lang="en-US" sz="3000" b="1" dirty="0">
                <a:solidFill>
                  <a:schemeClr val="tx2"/>
                </a:solidFill>
              </a:rPr>
              <a:t>Less $</a:t>
            </a:r>
          </a:p>
        </p:txBody>
      </p:sp>
      <p:sp>
        <p:nvSpPr>
          <p:cNvPr id="16" name="TextBox 15">
            <a:extLst>
              <a:ext uri="{FF2B5EF4-FFF2-40B4-BE49-F238E27FC236}">
                <a16:creationId xmlns:a16="http://schemas.microsoft.com/office/drawing/2014/main" id="{824A60D6-4339-AA84-BE07-A15E538870E7}"/>
              </a:ext>
            </a:extLst>
          </p:cNvPr>
          <p:cNvSpPr txBox="1"/>
          <p:nvPr/>
        </p:nvSpPr>
        <p:spPr>
          <a:xfrm>
            <a:off x="1218614"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17" name="Rectangle 16">
            <a:extLst>
              <a:ext uri="{FF2B5EF4-FFF2-40B4-BE49-F238E27FC236}">
                <a16:creationId xmlns:a16="http://schemas.microsoft.com/office/drawing/2014/main" id="{511F66EE-F50D-1784-B5B3-EF0510EF9199}"/>
              </a:ext>
            </a:extLst>
          </p:cNvPr>
          <p:cNvSpPr/>
          <p:nvPr/>
        </p:nvSpPr>
        <p:spPr>
          <a:xfrm>
            <a:off x="4505175" y="2115649"/>
            <a:ext cx="2816797"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DR = CR</a:t>
            </a:r>
          </a:p>
        </p:txBody>
      </p:sp>
      <p:grpSp>
        <p:nvGrpSpPr>
          <p:cNvPr id="18" name="Group 17">
            <a:extLst>
              <a:ext uri="{FF2B5EF4-FFF2-40B4-BE49-F238E27FC236}">
                <a16:creationId xmlns:a16="http://schemas.microsoft.com/office/drawing/2014/main" id="{DB073359-376D-AC5D-7385-6DED2785B423}"/>
              </a:ext>
            </a:extLst>
          </p:cNvPr>
          <p:cNvGrpSpPr/>
          <p:nvPr/>
        </p:nvGrpSpPr>
        <p:grpSpPr>
          <a:xfrm>
            <a:off x="451869" y="3381805"/>
            <a:ext cx="5303748" cy="2896590"/>
            <a:chOff x="254993" y="3546479"/>
            <a:chExt cx="2441915" cy="2397889"/>
          </a:xfrm>
        </p:grpSpPr>
        <p:cxnSp>
          <p:nvCxnSpPr>
            <p:cNvPr id="19" name="Straight Connector 18">
              <a:extLst>
                <a:ext uri="{FF2B5EF4-FFF2-40B4-BE49-F238E27FC236}">
                  <a16:creationId xmlns:a16="http://schemas.microsoft.com/office/drawing/2014/main" id="{C1F4CA83-B8CA-6FDE-E1A0-04987F68371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508834B-2274-A32F-C91A-AAA48D5CA0A6}"/>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8FDF6499-8900-9E7B-343B-24CBB3236EBA}"/>
              </a:ext>
            </a:extLst>
          </p:cNvPr>
          <p:cNvGrpSpPr/>
          <p:nvPr/>
        </p:nvGrpSpPr>
        <p:grpSpPr>
          <a:xfrm>
            <a:off x="6308860" y="3381805"/>
            <a:ext cx="5303748" cy="2896590"/>
            <a:chOff x="254993" y="3546479"/>
            <a:chExt cx="2441915" cy="2397889"/>
          </a:xfrm>
        </p:grpSpPr>
        <p:cxnSp>
          <p:nvCxnSpPr>
            <p:cNvPr id="22" name="Straight Connector 21">
              <a:extLst>
                <a:ext uri="{FF2B5EF4-FFF2-40B4-BE49-F238E27FC236}">
                  <a16:creationId xmlns:a16="http://schemas.microsoft.com/office/drawing/2014/main" id="{EEF61F4D-1D4C-E57E-71BE-F4AC940E37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61ECCFE-D04A-CE55-EF6A-504FEE871FE8}"/>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1766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a:xfrm>
            <a:off x="1218614" y="385205"/>
            <a:ext cx="8761413" cy="1754408"/>
          </a:xfrm>
        </p:spPr>
        <p:txBody>
          <a:bodyPr/>
          <a:lstStyle/>
          <a:p>
            <a:r>
              <a:rPr lang="en-US" b="1" dirty="0"/>
              <a:t>Biz buys delivery  equipment for $38,000, with $3,000 down payment and financing the balance due</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21</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13805" y="2666381"/>
            <a:ext cx="4348625" cy="584775"/>
          </a:xfrm>
          <a:prstGeom prst="rect">
            <a:avLst/>
          </a:prstGeom>
          <a:noFill/>
        </p:spPr>
        <p:txBody>
          <a:bodyPr wrap="square" rtlCol="0">
            <a:spAutoFit/>
          </a:bodyPr>
          <a:lstStyle/>
          <a:p>
            <a:pPr algn="ctr"/>
            <a:r>
              <a:rPr lang="en-US" sz="3200" b="1" dirty="0">
                <a:solidFill>
                  <a:schemeClr val="tx2"/>
                </a:solidFill>
              </a:rPr>
              <a:t>Cash in Bank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1407618" y="3268695"/>
            <a:ext cx="1659673"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9266929" y="3316259"/>
            <a:ext cx="1504709" cy="461665"/>
          </a:xfrm>
          <a:prstGeom prst="rect">
            <a:avLst/>
          </a:prstGeom>
          <a:noFill/>
        </p:spPr>
        <p:txBody>
          <a:bodyPr wrap="square">
            <a:spAutoFit/>
          </a:bodyPr>
          <a:lstStyle/>
          <a:p>
            <a:r>
              <a:rPr lang="en-US" sz="1800" b="1" dirty="0">
                <a:solidFill>
                  <a:schemeClr val="tx2"/>
                </a:solidFill>
              </a:rPr>
              <a:t>, —         </a:t>
            </a:r>
            <a:r>
              <a:rPr lang="en-US" sz="2400" b="1" dirty="0">
                <a:solidFill>
                  <a:schemeClr val="tx2"/>
                </a:solidFill>
              </a:rPr>
              <a:t>B+</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3816434" y="2666381"/>
            <a:ext cx="4348625" cy="584775"/>
          </a:xfrm>
          <a:prstGeom prst="rect">
            <a:avLst/>
          </a:prstGeom>
          <a:noFill/>
        </p:spPr>
        <p:txBody>
          <a:bodyPr wrap="square" rtlCol="0">
            <a:spAutoFit/>
          </a:bodyPr>
          <a:lstStyle/>
          <a:p>
            <a:pPr algn="ctr"/>
            <a:r>
              <a:rPr lang="en-US" sz="3200" b="1" dirty="0">
                <a:solidFill>
                  <a:schemeClr val="tx2"/>
                </a:solidFill>
              </a:rPr>
              <a:t>Delivery Eqp. - A</a:t>
            </a:r>
          </a:p>
        </p:txBody>
      </p:sp>
      <p:sp>
        <p:nvSpPr>
          <p:cNvPr id="14" name="TextBox 13">
            <a:extLst>
              <a:ext uri="{FF2B5EF4-FFF2-40B4-BE49-F238E27FC236}">
                <a16:creationId xmlns:a16="http://schemas.microsoft.com/office/drawing/2014/main" id="{D2B4CFA9-D7AA-206F-45EF-EFB51A28E0B9}"/>
              </a:ext>
            </a:extLst>
          </p:cNvPr>
          <p:cNvSpPr txBox="1"/>
          <p:nvPr/>
        </p:nvSpPr>
        <p:spPr>
          <a:xfrm>
            <a:off x="4542995" y="3652205"/>
            <a:ext cx="1378286" cy="1938992"/>
          </a:xfrm>
          <a:prstGeom prst="rect">
            <a:avLst/>
          </a:prstGeom>
          <a:noFill/>
        </p:spPr>
        <p:txBody>
          <a:bodyPr wrap="square" rtlCol="0">
            <a:spAutoFit/>
          </a:bodyPr>
          <a:lstStyle/>
          <a:p>
            <a:r>
              <a:rPr lang="en-US" sz="3000" b="1" dirty="0">
                <a:solidFill>
                  <a:schemeClr val="tx2"/>
                </a:solidFill>
              </a:rPr>
              <a:t>38,000</a:t>
            </a:r>
          </a:p>
          <a:p>
            <a:endParaRPr lang="en-US" sz="3000" b="1" dirty="0">
              <a:solidFill>
                <a:schemeClr val="tx2"/>
              </a:solidFill>
            </a:endParaRPr>
          </a:p>
          <a:p>
            <a:r>
              <a:rPr lang="en-US" sz="3000" b="1" dirty="0">
                <a:solidFill>
                  <a:schemeClr val="tx2"/>
                </a:solidFill>
              </a:rPr>
              <a:t>more equip.</a:t>
            </a:r>
          </a:p>
        </p:txBody>
      </p:sp>
      <p:sp>
        <p:nvSpPr>
          <p:cNvPr id="15" name="TextBox 14">
            <a:extLst>
              <a:ext uri="{FF2B5EF4-FFF2-40B4-BE49-F238E27FC236}">
                <a16:creationId xmlns:a16="http://schemas.microsoft.com/office/drawing/2014/main" id="{59FC3A18-B87D-5A39-139D-7D87C8904947}"/>
              </a:ext>
            </a:extLst>
          </p:cNvPr>
          <p:cNvSpPr txBox="1"/>
          <p:nvPr/>
        </p:nvSpPr>
        <p:spPr>
          <a:xfrm>
            <a:off x="2548538" y="3652205"/>
            <a:ext cx="1378286" cy="553998"/>
          </a:xfrm>
          <a:prstGeom prst="rect">
            <a:avLst/>
          </a:prstGeom>
          <a:noFill/>
        </p:spPr>
        <p:txBody>
          <a:bodyPr wrap="square" rtlCol="0">
            <a:spAutoFit/>
          </a:bodyPr>
          <a:lstStyle/>
          <a:p>
            <a:r>
              <a:rPr lang="en-US" sz="3000" b="1" dirty="0">
                <a:solidFill>
                  <a:schemeClr val="bg1">
                    <a:lumMod val="75000"/>
                  </a:schemeClr>
                </a:solidFill>
              </a:rPr>
              <a:t>5,000</a:t>
            </a:r>
          </a:p>
        </p:txBody>
      </p:sp>
      <p:sp>
        <p:nvSpPr>
          <p:cNvPr id="16" name="TextBox 15">
            <a:extLst>
              <a:ext uri="{FF2B5EF4-FFF2-40B4-BE49-F238E27FC236}">
                <a16:creationId xmlns:a16="http://schemas.microsoft.com/office/drawing/2014/main" id="{824A60D6-4339-AA84-BE07-A15E538870E7}"/>
              </a:ext>
            </a:extLst>
          </p:cNvPr>
          <p:cNvSpPr txBox="1"/>
          <p:nvPr/>
        </p:nvSpPr>
        <p:spPr>
          <a:xfrm>
            <a:off x="658475" y="3690677"/>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3" name="TextBox 2">
            <a:extLst>
              <a:ext uri="{FF2B5EF4-FFF2-40B4-BE49-F238E27FC236}">
                <a16:creationId xmlns:a16="http://schemas.microsoft.com/office/drawing/2014/main" id="{D2EA988A-3258-B991-1D46-C0C14216F674}"/>
              </a:ext>
            </a:extLst>
          </p:cNvPr>
          <p:cNvSpPr txBox="1"/>
          <p:nvPr/>
        </p:nvSpPr>
        <p:spPr>
          <a:xfrm>
            <a:off x="2575271" y="4138968"/>
            <a:ext cx="1378286" cy="1477328"/>
          </a:xfrm>
          <a:prstGeom prst="rect">
            <a:avLst/>
          </a:prstGeom>
          <a:noFill/>
        </p:spPr>
        <p:txBody>
          <a:bodyPr wrap="square" rtlCol="0">
            <a:spAutoFit/>
          </a:bodyPr>
          <a:lstStyle/>
          <a:p>
            <a:r>
              <a:rPr lang="en-US" sz="3000" b="1" dirty="0">
                <a:solidFill>
                  <a:schemeClr val="tx2"/>
                </a:solidFill>
              </a:rPr>
              <a:t>3,000</a:t>
            </a:r>
          </a:p>
          <a:p>
            <a:endParaRPr lang="en-US" sz="3000" b="1" dirty="0">
              <a:solidFill>
                <a:schemeClr val="tx2"/>
              </a:solidFill>
            </a:endParaRPr>
          </a:p>
          <a:p>
            <a:r>
              <a:rPr lang="en-US" sz="3000" b="1" dirty="0">
                <a:solidFill>
                  <a:schemeClr val="tx2"/>
                </a:solidFill>
              </a:rPr>
              <a:t>Less $</a:t>
            </a:r>
          </a:p>
        </p:txBody>
      </p:sp>
      <p:sp>
        <p:nvSpPr>
          <p:cNvPr id="5" name="TextBox 4">
            <a:extLst>
              <a:ext uri="{FF2B5EF4-FFF2-40B4-BE49-F238E27FC236}">
                <a16:creationId xmlns:a16="http://schemas.microsoft.com/office/drawing/2014/main" id="{4D81DC4C-4011-1572-0ACB-A707298B8844}"/>
              </a:ext>
            </a:extLst>
          </p:cNvPr>
          <p:cNvSpPr txBox="1"/>
          <p:nvPr/>
        </p:nvSpPr>
        <p:spPr>
          <a:xfrm>
            <a:off x="5232138" y="3316259"/>
            <a:ext cx="1659673"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10" name="TextBox 9">
            <a:extLst>
              <a:ext uri="{FF2B5EF4-FFF2-40B4-BE49-F238E27FC236}">
                <a16:creationId xmlns:a16="http://schemas.microsoft.com/office/drawing/2014/main" id="{8C37223E-4C29-421E-0181-7DD1D21554E4}"/>
              </a:ext>
            </a:extLst>
          </p:cNvPr>
          <p:cNvSpPr txBox="1"/>
          <p:nvPr/>
        </p:nvSpPr>
        <p:spPr>
          <a:xfrm>
            <a:off x="7756221" y="2622786"/>
            <a:ext cx="4348625" cy="584775"/>
          </a:xfrm>
          <a:prstGeom prst="rect">
            <a:avLst/>
          </a:prstGeom>
          <a:noFill/>
        </p:spPr>
        <p:txBody>
          <a:bodyPr wrap="square" rtlCol="0">
            <a:spAutoFit/>
          </a:bodyPr>
          <a:lstStyle/>
          <a:p>
            <a:pPr algn="ctr"/>
            <a:r>
              <a:rPr lang="en-US" sz="3200" b="1" dirty="0">
                <a:solidFill>
                  <a:schemeClr val="tx2"/>
                </a:solidFill>
              </a:rPr>
              <a:t>Accts./Pay. - L</a:t>
            </a:r>
          </a:p>
        </p:txBody>
      </p:sp>
      <p:sp>
        <p:nvSpPr>
          <p:cNvPr id="17" name="TextBox 16">
            <a:extLst>
              <a:ext uri="{FF2B5EF4-FFF2-40B4-BE49-F238E27FC236}">
                <a16:creationId xmlns:a16="http://schemas.microsoft.com/office/drawing/2014/main" id="{0E39157F-71EE-5994-B392-A1C4AF7887FD}"/>
              </a:ext>
            </a:extLst>
          </p:cNvPr>
          <p:cNvSpPr txBox="1"/>
          <p:nvPr/>
        </p:nvSpPr>
        <p:spPr>
          <a:xfrm>
            <a:off x="10275646" y="3730360"/>
            <a:ext cx="1378286" cy="1938992"/>
          </a:xfrm>
          <a:prstGeom prst="rect">
            <a:avLst/>
          </a:prstGeom>
          <a:noFill/>
        </p:spPr>
        <p:txBody>
          <a:bodyPr wrap="square" rtlCol="0">
            <a:spAutoFit/>
          </a:bodyPr>
          <a:lstStyle/>
          <a:p>
            <a:r>
              <a:rPr lang="en-US" sz="3000" b="1" dirty="0">
                <a:solidFill>
                  <a:schemeClr val="tx2"/>
                </a:solidFill>
              </a:rPr>
              <a:t>35,000</a:t>
            </a:r>
          </a:p>
          <a:p>
            <a:endParaRPr lang="en-US" sz="3000" b="1" dirty="0">
              <a:solidFill>
                <a:schemeClr val="tx2"/>
              </a:solidFill>
            </a:endParaRPr>
          </a:p>
          <a:p>
            <a:r>
              <a:rPr lang="en-US" sz="3000" b="1" dirty="0">
                <a:solidFill>
                  <a:schemeClr val="tx2"/>
                </a:solidFill>
              </a:rPr>
              <a:t>More debt</a:t>
            </a:r>
          </a:p>
        </p:txBody>
      </p:sp>
      <p:sp>
        <p:nvSpPr>
          <p:cNvPr id="18" name="Rectangle 17">
            <a:extLst>
              <a:ext uri="{FF2B5EF4-FFF2-40B4-BE49-F238E27FC236}">
                <a16:creationId xmlns:a16="http://schemas.microsoft.com/office/drawing/2014/main" id="{317BD6E9-7919-897D-0570-5F47903F6704}"/>
              </a:ext>
            </a:extLst>
          </p:cNvPr>
          <p:cNvSpPr/>
          <p:nvPr/>
        </p:nvSpPr>
        <p:spPr>
          <a:xfrm>
            <a:off x="4670704" y="5886764"/>
            <a:ext cx="2816797"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rgbClr val="FF0000"/>
                </a:solidFill>
                <a:effectLst>
                  <a:outerShdw dist="38100" dir="2700000" algn="bl" rotWithShape="0">
                    <a:schemeClr val="accent5"/>
                  </a:outerShdw>
                </a:effectLst>
              </a:rPr>
              <a:t>DR = CR</a:t>
            </a:r>
          </a:p>
        </p:txBody>
      </p:sp>
      <p:grpSp>
        <p:nvGrpSpPr>
          <p:cNvPr id="19" name="Group 18">
            <a:extLst>
              <a:ext uri="{FF2B5EF4-FFF2-40B4-BE49-F238E27FC236}">
                <a16:creationId xmlns:a16="http://schemas.microsoft.com/office/drawing/2014/main" id="{5ABE124F-24CA-143D-4B46-E0637CFCC2B9}"/>
              </a:ext>
            </a:extLst>
          </p:cNvPr>
          <p:cNvGrpSpPr/>
          <p:nvPr/>
        </p:nvGrpSpPr>
        <p:grpSpPr>
          <a:xfrm>
            <a:off x="458987" y="3257283"/>
            <a:ext cx="3354235" cy="2896590"/>
            <a:chOff x="254993" y="3546479"/>
            <a:chExt cx="2441915" cy="2397889"/>
          </a:xfrm>
        </p:grpSpPr>
        <p:cxnSp>
          <p:nvCxnSpPr>
            <p:cNvPr id="20" name="Straight Connector 19">
              <a:extLst>
                <a:ext uri="{FF2B5EF4-FFF2-40B4-BE49-F238E27FC236}">
                  <a16:creationId xmlns:a16="http://schemas.microsoft.com/office/drawing/2014/main" id="{45863807-D62E-6E86-D8E4-184F60867854}"/>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86AA261-340C-43B1-50B7-68CE73BAC662}"/>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A95E6C33-4B4E-4320-0964-D6839A32E220}"/>
              </a:ext>
            </a:extLst>
          </p:cNvPr>
          <p:cNvGrpSpPr/>
          <p:nvPr/>
        </p:nvGrpSpPr>
        <p:grpSpPr>
          <a:xfrm>
            <a:off x="4310780" y="3251156"/>
            <a:ext cx="3354235" cy="2896590"/>
            <a:chOff x="254993" y="3546479"/>
            <a:chExt cx="2441915" cy="2397889"/>
          </a:xfrm>
        </p:grpSpPr>
        <p:cxnSp>
          <p:nvCxnSpPr>
            <p:cNvPr id="23" name="Straight Connector 22">
              <a:extLst>
                <a:ext uri="{FF2B5EF4-FFF2-40B4-BE49-F238E27FC236}">
                  <a16:creationId xmlns:a16="http://schemas.microsoft.com/office/drawing/2014/main" id="{2FFF7DC4-B62D-094B-B695-9FA93E8EDFC6}"/>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28E9733-691C-71D4-697D-77064D69F1F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F4210E7-EE8A-92A9-255A-B8E3C0F96591}"/>
              </a:ext>
            </a:extLst>
          </p:cNvPr>
          <p:cNvGrpSpPr/>
          <p:nvPr/>
        </p:nvGrpSpPr>
        <p:grpSpPr>
          <a:xfrm>
            <a:off x="8254453" y="3251561"/>
            <a:ext cx="3354235" cy="2896590"/>
            <a:chOff x="254993" y="3546479"/>
            <a:chExt cx="2441915" cy="2397889"/>
          </a:xfrm>
        </p:grpSpPr>
        <p:cxnSp>
          <p:nvCxnSpPr>
            <p:cNvPr id="26" name="Straight Connector 25">
              <a:extLst>
                <a:ext uri="{FF2B5EF4-FFF2-40B4-BE49-F238E27FC236}">
                  <a16:creationId xmlns:a16="http://schemas.microsoft.com/office/drawing/2014/main" id="{AAE08FF3-60E2-788E-FB9B-9507A224F1CE}"/>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C855E7-205F-F955-5B67-2224EC5AAA2C}"/>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6991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B8371D-2F9E-D32E-9946-042A9598A014}"/>
              </a:ext>
            </a:extLst>
          </p:cNvPr>
          <p:cNvSpPr>
            <a:spLocks noGrp="1"/>
          </p:cNvSpPr>
          <p:nvPr>
            <p:ph type="body" sz="quarter" idx="13"/>
          </p:nvPr>
        </p:nvSpPr>
        <p:spPr>
          <a:xfrm>
            <a:off x="5166360" y="1348679"/>
            <a:ext cx="5474536" cy="720000"/>
          </a:xfrm>
        </p:spPr>
        <p:txBody>
          <a:bodyPr>
            <a:noAutofit/>
          </a:bodyPr>
          <a:lstStyle/>
          <a:p>
            <a:r>
              <a:rPr lang="en-US" sz="3800" b="1" dirty="0">
                <a:solidFill>
                  <a:schemeClr val="tx2"/>
                </a:solidFill>
              </a:rPr>
              <a:t>ALOE accounts a/k/a</a:t>
            </a:r>
          </a:p>
        </p:txBody>
      </p:sp>
      <p:sp>
        <p:nvSpPr>
          <p:cNvPr id="4" name="Text Placeholder 3">
            <a:extLst>
              <a:ext uri="{FF2B5EF4-FFF2-40B4-BE49-F238E27FC236}">
                <a16:creationId xmlns:a16="http://schemas.microsoft.com/office/drawing/2014/main" id="{9EA3AC74-CC65-4193-AE0F-5D958F7EF7E0}"/>
              </a:ext>
            </a:extLst>
          </p:cNvPr>
          <p:cNvSpPr>
            <a:spLocks noGrp="1"/>
          </p:cNvSpPr>
          <p:nvPr>
            <p:ph type="body" sz="quarter" idx="15"/>
          </p:nvPr>
        </p:nvSpPr>
        <p:spPr>
          <a:xfrm>
            <a:off x="5161620" y="2372198"/>
            <a:ext cx="5475261" cy="720000"/>
          </a:xfrm>
        </p:spPr>
        <p:txBody>
          <a:bodyPr>
            <a:noAutofit/>
          </a:bodyPr>
          <a:lstStyle/>
          <a:p>
            <a:r>
              <a:rPr lang="en-US" sz="4000" b="1" dirty="0">
                <a:solidFill>
                  <a:schemeClr val="tx2"/>
                </a:solidFill>
              </a:rPr>
              <a:t>Balance Sheet</a:t>
            </a:r>
          </a:p>
        </p:txBody>
      </p:sp>
      <p:sp>
        <p:nvSpPr>
          <p:cNvPr id="6" name="Text Placeholder 5">
            <a:extLst>
              <a:ext uri="{FF2B5EF4-FFF2-40B4-BE49-F238E27FC236}">
                <a16:creationId xmlns:a16="http://schemas.microsoft.com/office/drawing/2014/main" id="{A8774A1D-6579-453F-9558-7810E43247D7}"/>
              </a:ext>
            </a:extLst>
          </p:cNvPr>
          <p:cNvSpPr>
            <a:spLocks noGrp="1"/>
          </p:cNvSpPr>
          <p:nvPr>
            <p:ph type="body" sz="quarter" idx="17"/>
          </p:nvPr>
        </p:nvSpPr>
        <p:spPr>
          <a:xfrm>
            <a:off x="5161620" y="5509320"/>
            <a:ext cx="5479276" cy="945545"/>
          </a:xfrm>
        </p:spPr>
        <p:txBody>
          <a:bodyPr>
            <a:noAutofit/>
          </a:bodyPr>
          <a:lstStyle/>
          <a:p>
            <a:r>
              <a:rPr lang="en-US" sz="3000" b="1" dirty="0">
                <a:solidFill>
                  <a:schemeClr val="tx2"/>
                </a:solidFill>
              </a:rPr>
              <a:t>Their balances carry over from one year to the next</a:t>
            </a:r>
          </a:p>
        </p:txBody>
      </p:sp>
      <p:sp>
        <p:nvSpPr>
          <p:cNvPr id="7" name="Title 6">
            <a:extLst>
              <a:ext uri="{FF2B5EF4-FFF2-40B4-BE49-F238E27FC236}">
                <a16:creationId xmlns:a16="http://schemas.microsoft.com/office/drawing/2014/main" id="{0C9CC90B-B407-A14C-BC98-B78F9375314D}"/>
              </a:ext>
            </a:extLst>
          </p:cNvPr>
          <p:cNvSpPr>
            <a:spLocks noGrp="1"/>
          </p:cNvSpPr>
          <p:nvPr>
            <p:ph type="title"/>
          </p:nvPr>
        </p:nvSpPr>
        <p:spPr>
          <a:xfrm>
            <a:off x="988701" y="1261641"/>
            <a:ext cx="3438881" cy="4694426"/>
          </a:xfrm>
        </p:spPr>
        <p:txBody>
          <a:bodyPr/>
          <a:lstStyle/>
          <a:p>
            <a:pPr algn="ctr"/>
            <a:r>
              <a:rPr lang="en-US" sz="3400" b="1" dirty="0"/>
              <a:t>The transactions</a:t>
            </a:r>
            <a:br>
              <a:rPr lang="en-US" sz="3400" b="1" dirty="0"/>
            </a:br>
            <a:r>
              <a:rPr lang="en-US" sz="3400" b="1" dirty="0"/>
              <a:t>so far have affected only Assets,</a:t>
            </a:r>
            <a:br>
              <a:rPr lang="en-US" sz="3400" b="1" dirty="0"/>
            </a:br>
            <a:r>
              <a:rPr lang="en-US" sz="3400" b="1" dirty="0"/>
              <a:t>Liabilities &amp; Owner’s Equity accounts</a:t>
            </a:r>
          </a:p>
        </p:txBody>
      </p:sp>
      <p:sp>
        <p:nvSpPr>
          <p:cNvPr id="8" name="Slide Number Placeholder 7">
            <a:extLst>
              <a:ext uri="{FF2B5EF4-FFF2-40B4-BE49-F238E27FC236}">
                <a16:creationId xmlns:a16="http://schemas.microsoft.com/office/drawing/2014/main" id="{06DB5986-2581-2933-9E77-3684C1039D04}"/>
              </a:ext>
            </a:extLst>
          </p:cNvPr>
          <p:cNvSpPr>
            <a:spLocks noGrp="1"/>
          </p:cNvSpPr>
          <p:nvPr>
            <p:ph type="sldNum" sz="quarter" idx="12"/>
          </p:nvPr>
        </p:nvSpPr>
        <p:spPr>
          <a:xfrm>
            <a:off x="10334252" y="186001"/>
            <a:ext cx="838199" cy="767687"/>
          </a:xfrm>
        </p:spPr>
        <p:txBody>
          <a:bodyPr/>
          <a:lstStyle/>
          <a:p>
            <a:fld id="{9FF96B15-8338-45D5-A943-561235072D66}" type="slidenum">
              <a:rPr lang="en-US" noProof="0" smtClean="0"/>
              <a:t>22</a:t>
            </a:fld>
            <a:endParaRPr lang="en-US" noProof="0" dirty="0"/>
          </a:p>
        </p:txBody>
      </p:sp>
      <p:sp>
        <p:nvSpPr>
          <p:cNvPr id="16" name="Text Placeholder 15">
            <a:extLst>
              <a:ext uri="{FF2B5EF4-FFF2-40B4-BE49-F238E27FC236}">
                <a16:creationId xmlns:a16="http://schemas.microsoft.com/office/drawing/2014/main" id="{1A6F552A-2B18-7883-FB13-48C34234F5E6}"/>
              </a:ext>
            </a:extLst>
          </p:cNvPr>
          <p:cNvSpPr>
            <a:spLocks noGrp="1"/>
          </p:cNvSpPr>
          <p:nvPr>
            <p:ph type="body" sz="quarter" idx="16"/>
          </p:nvPr>
        </p:nvSpPr>
        <p:spPr>
          <a:xfrm>
            <a:off x="5161620" y="4413532"/>
            <a:ext cx="5479276" cy="720000"/>
          </a:xfrm>
        </p:spPr>
        <p:txBody>
          <a:bodyPr>
            <a:noAutofit/>
          </a:bodyPr>
          <a:lstStyle/>
          <a:p>
            <a:r>
              <a:rPr lang="en-US" sz="4000" b="1" dirty="0">
                <a:solidFill>
                  <a:schemeClr val="tx2"/>
                </a:solidFill>
              </a:rPr>
              <a:t>Permanent</a:t>
            </a:r>
          </a:p>
        </p:txBody>
      </p:sp>
      <p:sp>
        <p:nvSpPr>
          <p:cNvPr id="17" name="Text Placeholder 4">
            <a:extLst>
              <a:ext uri="{FF2B5EF4-FFF2-40B4-BE49-F238E27FC236}">
                <a16:creationId xmlns:a16="http://schemas.microsoft.com/office/drawing/2014/main" id="{0A26C911-0041-4F3A-D14E-AC3434018B18}"/>
              </a:ext>
            </a:extLst>
          </p:cNvPr>
          <p:cNvSpPr>
            <a:spLocks noGrp="1"/>
          </p:cNvSpPr>
          <p:nvPr>
            <p:ph type="body" sz="quarter" idx="14"/>
          </p:nvPr>
        </p:nvSpPr>
        <p:spPr>
          <a:xfrm>
            <a:off x="5161620" y="3418072"/>
            <a:ext cx="5475260" cy="720725"/>
          </a:xfrm>
          <a:prstGeom prst="roundRect">
            <a:avLst>
              <a:gd name="adj" fmla="val 21747"/>
            </a:avLst>
          </a:prstGeom>
        </p:spPr>
        <p:txBody>
          <a:bodyPr>
            <a:noAutofit/>
          </a:bodyPr>
          <a:lstStyle/>
          <a:p>
            <a:r>
              <a:rPr lang="en-US" sz="4000" b="1" dirty="0">
                <a:solidFill>
                  <a:schemeClr val="tx2"/>
                </a:solidFill>
              </a:rPr>
              <a:t>Real</a:t>
            </a:r>
          </a:p>
        </p:txBody>
      </p:sp>
    </p:spTree>
    <p:extLst>
      <p:ext uri="{BB962C8B-B14F-4D97-AF65-F5344CB8AC3E}">
        <p14:creationId xmlns:p14="http://schemas.microsoft.com/office/powerpoint/2010/main" val="3936270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B8371D-2F9E-D32E-9946-042A9598A014}"/>
              </a:ext>
            </a:extLst>
          </p:cNvPr>
          <p:cNvSpPr>
            <a:spLocks noGrp="1"/>
          </p:cNvSpPr>
          <p:nvPr>
            <p:ph type="body" sz="quarter" idx="13"/>
          </p:nvPr>
        </p:nvSpPr>
        <p:spPr>
          <a:xfrm>
            <a:off x="5166360" y="1348679"/>
            <a:ext cx="5474536" cy="720000"/>
          </a:xfrm>
        </p:spPr>
        <p:txBody>
          <a:bodyPr>
            <a:noAutofit/>
          </a:bodyPr>
          <a:lstStyle/>
          <a:p>
            <a:r>
              <a:rPr lang="en-US" sz="3800" b="1" dirty="0">
                <a:solidFill>
                  <a:schemeClr val="tx2"/>
                </a:solidFill>
              </a:rPr>
              <a:t>REN accounts a/k/a</a:t>
            </a:r>
          </a:p>
        </p:txBody>
      </p:sp>
      <p:sp>
        <p:nvSpPr>
          <p:cNvPr id="4" name="Text Placeholder 3">
            <a:extLst>
              <a:ext uri="{FF2B5EF4-FFF2-40B4-BE49-F238E27FC236}">
                <a16:creationId xmlns:a16="http://schemas.microsoft.com/office/drawing/2014/main" id="{9EA3AC74-CC65-4193-AE0F-5D958F7EF7E0}"/>
              </a:ext>
            </a:extLst>
          </p:cNvPr>
          <p:cNvSpPr>
            <a:spLocks noGrp="1"/>
          </p:cNvSpPr>
          <p:nvPr>
            <p:ph type="body" sz="quarter" idx="15"/>
          </p:nvPr>
        </p:nvSpPr>
        <p:spPr>
          <a:xfrm>
            <a:off x="5161620" y="2372198"/>
            <a:ext cx="5475261" cy="720000"/>
          </a:xfrm>
        </p:spPr>
        <p:txBody>
          <a:bodyPr>
            <a:noAutofit/>
          </a:bodyPr>
          <a:lstStyle/>
          <a:p>
            <a:r>
              <a:rPr lang="en-US" sz="4000" b="1" dirty="0">
                <a:solidFill>
                  <a:schemeClr val="tx2"/>
                </a:solidFill>
              </a:rPr>
              <a:t>Income Statement</a:t>
            </a:r>
          </a:p>
        </p:txBody>
      </p:sp>
      <p:sp>
        <p:nvSpPr>
          <p:cNvPr id="6" name="Text Placeholder 5">
            <a:extLst>
              <a:ext uri="{FF2B5EF4-FFF2-40B4-BE49-F238E27FC236}">
                <a16:creationId xmlns:a16="http://schemas.microsoft.com/office/drawing/2014/main" id="{A8774A1D-6579-453F-9558-7810E43247D7}"/>
              </a:ext>
            </a:extLst>
          </p:cNvPr>
          <p:cNvSpPr>
            <a:spLocks noGrp="1"/>
          </p:cNvSpPr>
          <p:nvPr>
            <p:ph type="body" sz="quarter" idx="17"/>
          </p:nvPr>
        </p:nvSpPr>
        <p:spPr>
          <a:xfrm>
            <a:off x="5161620" y="5509320"/>
            <a:ext cx="5479276" cy="945545"/>
          </a:xfrm>
        </p:spPr>
        <p:txBody>
          <a:bodyPr>
            <a:noAutofit/>
          </a:bodyPr>
          <a:lstStyle/>
          <a:p>
            <a:r>
              <a:rPr lang="en-US" sz="3000" b="1" dirty="0">
                <a:solidFill>
                  <a:schemeClr val="tx2"/>
                </a:solidFill>
              </a:rPr>
              <a:t>Their balances zero out at the end of each year</a:t>
            </a:r>
          </a:p>
        </p:txBody>
      </p:sp>
      <p:sp>
        <p:nvSpPr>
          <p:cNvPr id="7" name="Title 6">
            <a:extLst>
              <a:ext uri="{FF2B5EF4-FFF2-40B4-BE49-F238E27FC236}">
                <a16:creationId xmlns:a16="http://schemas.microsoft.com/office/drawing/2014/main" id="{0C9CC90B-B407-A14C-BC98-B78F9375314D}"/>
              </a:ext>
            </a:extLst>
          </p:cNvPr>
          <p:cNvSpPr>
            <a:spLocks noGrp="1"/>
          </p:cNvSpPr>
          <p:nvPr>
            <p:ph type="title"/>
          </p:nvPr>
        </p:nvSpPr>
        <p:spPr>
          <a:xfrm>
            <a:off x="988701" y="1261641"/>
            <a:ext cx="3438881" cy="4694426"/>
          </a:xfrm>
        </p:spPr>
        <p:txBody>
          <a:bodyPr/>
          <a:lstStyle/>
          <a:p>
            <a:pPr algn="ctr"/>
            <a:r>
              <a:rPr lang="en-US" sz="3400" b="1" dirty="0"/>
              <a:t>There are other income-related transactions</a:t>
            </a:r>
            <a:br>
              <a:rPr lang="en-US" sz="3400" b="1" dirty="0"/>
            </a:br>
            <a:r>
              <a:rPr lang="en-US" sz="3400" b="1" dirty="0"/>
              <a:t>that affect only the Owner’s Equity Capital account</a:t>
            </a:r>
          </a:p>
        </p:txBody>
      </p:sp>
      <p:sp>
        <p:nvSpPr>
          <p:cNvPr id="8" name="Slide Number Placeholder 7">
            <a:extLst>
              <a:ext uri="{FF2B5EF4-FFF2-40B4-BE49-F238E27FC236}">
                <a16:creationId xmlns:a16="http://schemas.microsoft.com/office/drawing/2014/main" id="{06DB5986-2581-2933-9E77-3684C1039D04}"/>
              </a:ext>
            </a:extLst>
          </p:cNvPr>
          <p:cNvSpPr>
            <a:spLocks noGrp="1"/>
          </p:cNvSpPr>
          <p:nvPr>
            <p:ph type="sldNum" sz="quarter" idx="12"/>
          </p:nvPr>
        </p:nvSpPr>
        <p:spPr>
          <a:xfrm>
            <a:off x="10334252" y="186001"/>
            <a:ext cx="838199" cy="767687"/>
          </a:xfrm>
        </p:spPr>
        <p:txBody>
          <a:bodyPr/>
          <a:lstStyle/>
          <a:p>
            <a:fld id="{9FF96B15-8338-45D5-A943-561235072D66}" type="slidenum">
              <a:rPr lang="en-US" noProof="0" smtClean="0"/>
              <a:t>23</a:t>
            </a:fld>
            <a:endParaRPr lang="en-US" noProof="0" dirty="0"/>
          </a:p>
        </p:txBody>
      </p:sp>
      <p:sp>
        <p:nvSpPr>
          <p:cNvPr id="16" name="Text Placeholder 15">
            <a:extLst>
              <a:ext uri="{FF2B5EF4-FFF2-40B4-BE49-F238E27FC236}">
                <a16:creationId xmlns:a16="http://schemas.microsoft.com/office/drawing/2014/main" id="{1A6F552A-2B18-7883-FB13-48C34234F5E6}"/>
              </a:ext>
            </a:extLst>
          </p:cNvPr>
          <p:cNvSpPr>
            <a:spLocks noGrp="1"/>
          </p:cNvSpPr>
          <p:nvPr>
            <p:ph type="body" sz="quarter" idx="16"/>
          </p:nvPr>
        </p:nvSpPr>
        <p:spPr>
          <a:xfrm>
            <a:off x="5161620" y="4413532"/>
            <a:ext cx="5479276" cy="720000"/>
          </a:xfrm>
        </p:spPr>
        <p:txBody>
          <a:bodyPr>
            <a:noAutofit/>
          </a:bodyPr>
          <a:lstStyle/>
          <a:p>
            <a:r>
              <a:rPr lang="en-US" sz="4000" b="1" dirty="0">
                <a:solidFill>
                  <a:schemeClr val="tx2"/>
                </a:solidFill>
              </a:rPr>
              <a:t>Temporary</a:t>
            </a:r>
          </a:p>
        </p:txBody>
      </p:sp>
      <p:sp>
        <p:nvSpPr>
          <p:cNvPr id="17" name="Text Placeholder 4">
            <a:extLst>
              <a:ext uri="{FF2B5EF4-FFF2-40B4-BE49-F238E27FC236}">
                <a16:creationId xmlns:a16="http://schemas.microsoft.com/office/drawing/2014/main" id="{0A26C911-0041-4F3A-D14E-AC3434018B18}"/>
              </a:ext>
            </a:extLst>
          </p:cNvPr>
          <p:cNvSpPr>
            <a:spLocks noGrp="1"/>
          </p:cNvSpPr>
          <p:nvPr>
            <p:ph type="body" sz="quarter" idx="14"/>
          </p:nvPr>
        </p:nvSpPr>
        <p:spPr>
          <a:xfrm>
            <a:off x="5161620" y="3418072"/>
            <a:ext cx="5475260" cy="720725"/>
          </a:xfrm>
          <a:prstGeom prst="roundRect">
            <a:avLst>
              <a:gd name="adj" fmla="val 21747"/>
            </a:avLst>
          </a:prstGeom>
        </p:spPr>
        <p:txBody>
          <a:bodyPr>
            <a:noAutofit/>
          </a:bodyPr>
          <a:lstStyle/>
          <a:p>
            <a:r>
              <a:rPr lang="en-US" sz="4000" b="1" dirty="0">
                <a:solidFill>
                  <a:schemeClr val="tx2"/>
                </a:solidFill>
              </a:rPr>
              <a:t>Nominal</a:t>
            </a:r>
          </a:p>
        </p:txBody>
      </p:sp>
    </p:spTree>
    <p:extLst>
      <p:ext uri="{BB962C8B-B14F-4D97-AF65-F5344CB8AC3E}">
        <p14:creationId xmlns:p14="http://schemas.microsoft.com/office/powerpoint/2010/main" val="282096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C20A-E163-4040-F1A1-6BAE1CDE78B8}"/>
              </a:ext>
            </a:extLst>
          </p:cNvPr>
          <p:cNvSpPr>
            <a:spLocks noGrp="1"/>
          </p:cNvSpPr>
          <p:nvPr>
            <p:ph type="title"/>
          </p:nvPr>
        </p:nvSpPr>
        <p:spPr>
          <a:xfrm>
            <a:off x="1614277" y="1231391"/>
            <a:ext cx="8761413" cy="706964"/>
          </a:xfrm>
        </p:spPr>
        <p:txBody>
          <a:bodyPr/>
          <a:lstStyle/>
          <a:p>
            <a:pPr algn="ctr"/>
            <a:r>
              <a:rPr lang="en-US" sz="5000" b="1" dirty="0">
                <a:ln/>
                <a:solidFill>
                  <a:schemeClr val="bg1"/>
                </a:solidFill>
              </a:rPr>
              <a:t>Basic Income Equation</a:t>
            </a:r>
            <a:br>
              <a:rPr lang="en-US" sz="5000" b="1" dirty="0">
                <a:ln/>
                <a:solidFill>
                  <a:schemeClr val="bg1"/>
                </a:solidFill>
              </a:rPr>
            </a:br>
            <a:r>
              <a:rPr lang="en-US" sz="3400" b="1" dirty="0">
                <a:ln/>
                <a:solidFill>
                  <a:schemeClr val="bg1"/>
                </a:solidFill>
              </a:rPr>
              <a:t>(REN: your second formula!)</a:t>
            </a:r>
            <a:br>
              <a:rPr lang="en-US" sz="3600" b="1" dirty="0">
                <a:ln/>
                <a:solidFill>
                  <a:schemeClr val="bg1"/>
                </a:solidFill>
              </a:rPr>
            </a:br>
            <a:endParaRPr lang="en-US" dirty="0">
              <a:solidFill>
                <a:schemeClr val="bg1"/>
              </a:solidFill>
            </a:endParaRPr>
          </a:p>
        </p:txBody>
      </p:sp>
      <p:sp>
        <p:nvSpPr>
          <p:cNvPr id="3" name="Text Placeholder 2">
            <a:extLst>
              <a:ext uri="{FF2B5EF4-FFF2-40B4-BE49-F238E27FC236}">
                <a16:creationId xmlns:a16="http://schemas.microsoft.com/office/drawing/2014/main" id="{733CD413-41A2-57EA-04DC-6035289CCAE2}"/>
              </a:ext>
            </a:extLst>
          </p:cNvPr>
          <p:cNvSpPr>
            <a:spLocks noGrp="1"/>
          </p:cNvSpPr>
          <p:nvPr>
            <p:ph type="body" idx="1"/>
          </p:nvPr>
        </p:nvSpPr>
        <p:spPr>
          <a:xfrm>
            <a:off x="906817" y="6243968"/>
            <a:ext cx="11200302" cy="1238491"/>
          </a:xfrm>
        </p:spPr>
        <p:txBody>
          <a:bodyPr/>
          <a:lstStyle/>
          <a:p>
            <a:r>
              <a:rPr lang="en-US" sz="4800" b="1" dirty="0">
                <a:solidFill>
                  <a:schemeClr val="tx2"/>
                </a:solidFill>
              </a:rPr>
              <a:t>    Revenue   </a:t>
            </a:r>
            <a:r>
              <a:rPr lang="en-US" sz="3400" b="1" dirty="0">
                <a:solidFill>
                  <a:schemeClr val="tx2"/>
                </a:solidFill>
              </a:rPr>
              <a:t>(earned by a biz- Capital)        </a:t>
            </a:r>
          </a:p>
          <a:p>
            <a:r>
              <a:rPr lang="en-US" sz="4800" b="1" dirty="0">
                <a:solidFill>
                  <a:schemeClr val="tx2"/>
                </a:solidFill>
              </a:rPr>
              <a:t>-   Expenses  </a:t>
            </a:r>
            <a:r>
              <a:rPr lang="en-US" sz="3400" b="1" dirty="0">
                <a:solidFill>
                  <a:schemeClr val="tx2"/>
                </a:solidFill>
              </a:rPr>
              <a:t>(costs to earn the revenue)</a:t>
            </a:r>
          </a:p>
          <a:p>
            <a:r>
              <a:rPr lang="en-US" sz="4800" b="1" dirty="0">
                <a:solidFill>
                  <a:schemeClr val="tx2"/>
                </a:solidFill>
              </a:rPr>
              <a:t>=  Net Income </a:t>
            </a:r>
            <a:r>
              <a:rPr lang="en-US" sz="3400" b="1" dirty="0">
                <a:solidFill>
                  <a:schemeClr val="tx2"/>
                </a:solidFill>
              </a:rPr>
              <a:t>(value added to the O/E acct)</a:t>
            </a:r>
          </a:p>
          <a:p>
            <a:r>
              <a:rPr lang="en-US" sz="3400" b="1" dirty="0">
                <a:solidFill>
                  <a:srgbClr val="FF0000"/>
                </a:solidFill>
              </a:rPr>
              <a:t>or  Net Loss </a:t>
            </a:r>
            <a:r>
              <a:rPr lang="en-US" sz="3400" b="1" dirty="0">
                <a:solidFill>
                  <a:schemeClr val="tx2"/>
                </a:solidFill>
              </a:rPr>
              <a:t>(if expenses &gt; revenue)</a:t>
            </a:r>
            <a:r>
              <a:rPr lang="en-US" sz="5000" b="1" dirty="0">
                <a:solidFill>
                  <a:schemeClr val="tx2"/>
                </a:solidFill>
              </a:rPr>
              <a:t>          </a:t>
            </a:r>
            <a:r>
              <a:rPr lang="en-US" sz="4800" b="1" dirty="0">
                <a:solidFill>
                  <a:schemeClr val="tx2"/>
                </a:solidFill>
              </a:rPr>
              <a:t>     </a:t>
            </a:r>
          </a:p>
          <a:p>
            <a:pPr algn="ctr"/>
            <a:endParaRPr lang="en-US" sz="4800" b="1" dirty="0">
              <a:solidFill>
                <a:schemeClr val="tx2"/>
              </a:solidFill>
            </a:endParaRPr>
          </a:p>
        </p:txBody>
      </p:sp>
      <p:sp>
        <p:nvSpPr>
          <p:cNvPr id="7" name="Slide Number Placeholder 6">
            <a:extLst>
              <a:ext uri="{FF2B5EF4-FFF2-40B4-BE49-F238E27FC236}">
                <a16:creationId xmlns:a16="http://schemas.microsoft.com/office/drawing/2014/main" id="{4C9EA597-F4C1-3F96-4A98-458F05C49877}"/>
              </a:ext>
            </a:extLst>
          </p:cNvPr>
          <p:cNvSpPr>
            <a:spLocks noGrp="1"/>
          </p:cNvSpPr>
          <p:nvPr>
            <p:ph type="sldNum" sz="quarter" idx="12"/>
          </p:nvPr>
        </p:nvSpPr>
        <p:spPr/>
        <p:txBody>
          <a:bodyPr/>
          <a:lstStyle/>
          <a:p>
            <a:fld id="{9FF96B15-8338-45D5-A943-561235072D66}" type="slidenum">
              <a:rPr lang="en-US" noProof="0" smtClean="0"/>
              <a:t>24</a:t>
            </a:fld>
            <a:endParaRPr lang="en-US" noProof="0" dirty="0"/>
          </a:p>
        </p:txBody>
      </p:sp>
    </p:spTree>
    <p:extLst>
      <p:ext uri="{BB962C8B-B14F-4D97-AF65-F5344CB8AC3E}">
        <p14:creationId xmlns:p14="http://schemas.microsoft.com/office/powerpoint/2010/main" val="4194908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25</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1154626" y="2012550"/>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200" dirty="0">
                <a:solidFill>
                  <a:schemeClr val="tx2"/>
                </a:solidFill>
              </a:rPr>
              <a:t>Capital - Owner’s Equity</a:t>
            </a:r>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93539" y="853185"/>
            <a:ext cx="10961226" cy="1219074"/>
          </a:xfrm>
        </p:spPr>
        <p:txBody>
          <a:bodyPr/>
          <a:lstStyle/>
          <a:p>
            <a:pPr algn="ctr"/>
            <a:r>
              <a:rPr lang="en-US" sz="5000" b="1" dirty="0">
                <a:ln/>
                <a:solidFill>
                  <a:schemeClr val="bg1"/>
                </a:solidFill>
              </a:rPr>
              <a:t>4 Transactions Affect Capital</a:t>
            </a:r>
            <a:br>
              <a:rPr lang="en-US" sz="5000" b="1" dirty="0">
                <a:ln/>
                <a:solidFill>
                  <a:schemeClr val="bg1"/>
                </a:solidFill>
              </a:rPr>
            </a:br>
            <a:endParaRPr lang="en-US" dirty="0">
              <a:solidFill>
                <a:schemeClr val="bg1"/>
              </a:solidFill>
            </a:endParaRPr>
          </a:p>
        </p:txBody>
      </p:sp>
      <p:sp>
        <p:nvSpPr>
          <p:cNvPr id="7" name="TextBox 6">
            <a:extLst>
              <a:ext uri="{FF2B5EF4-FFF2-40B4-BE49-F238E27FC236}">
                <a16:creationId xmlns:a16="http://schemas.microsoft.com/office/drawing/2014/main" id="{890C0648-7A8C-E587-D3BD-EB88523FA5D4}"/>
              </a:ext>
            </a:extLst>
          </p:cNvPr>
          <p:cNvSpPr txBox="1"/>
          <p:nvPr/>
        </p:nvSpPr>
        <p:spPr>
          <a:xfrm>
            <a:off x="4865846" y="2994912"/>
            <a:ext cx="2289857" cy="492443"/>
          </a:xfrm>
          <a:prstGeom prst="rect">
            <a:avLst/>
          </a:prstGeom>
          <a:noFill/>
        </p:spPr>
        <p:txBody>
          <a:bodyPr wrap="square">
            <a:spAutoFit/>
          </a:bodyPr>
          <a:lstStyle/>
          <a:p>
            <a:r>
              <a:rPr lang="en-US" sz="2600" b="1" dirty="0">
                <a:solidFill>
                  <a:schemeClr val="tx2"/>
                </a:solidFill>
              </a:rPr>
              <a:t>—           B+</a:t>
            </a:r>
            <a:endParaRPr lang="en-US" sz="2600" dirty="0"/>
          </a:p>
        </p:txBody>
      </p:sp>
      <p:sp>
        <p:nvSpPr>
          <p:cNvPr id="11" name="TextBox 10">
            <a:extLst>
              <a:ext uri="{FF2B5EF4-FFF2-40B4-BE49-F238E27FC236}">
                <a16:creationId xmlns:a16="http://schemas.microsoft.com/office/drawing/2014/main" id="{DD40F225-D124-229F-5BB2-985430674491}"/>
              </a:ext>
            </a:extLst>
          </p:cNvPr>
          <p:cNvSpPr txBox="1"/>
          <p:nvPr/>
        </p:nvSpPr>
        <p:spPr>
          <a:xfrm>
            <a:off x="611865" y="3450921"/>
            <a:ext cx="10619771" cy="3970318"/>
          </a:xfrm>
          <a:prstGeom prst="rect">
            <a:avLst/>
          </a:prstGeom>
          <a:noFill/>
        </p:spPr>
        <p:txBody>
          <a:bodyPr wrap="square" rtlCol="0">
            <a:spAutoFit/>
          </a:bodyPr>
          <a:lstStyle/>
          <a:p>
            <a:pPr algn="ctr"/>
            <a:r>
              <a:rPr lang="en-US" sz="3600" b="1" dirty="0">
                <a:solidFill>
                  <a:schemeClr val="tx2"/>
                </a:solidFill>
              </a:rPr>
              <a:t>Two transactions   —       owner-related</a:t>
            </a:r>
          </a:p>
          <a:p>
            <a:pPr algn="ctr"/>
            <a:r>
              <a:rPr lang="en-US" sz="3600" b="1" dirty="0">
                <a:solidFill>
                  <a:schemeClr val="tx2"/>
                </a:solidFill>
              </a:rPr>
              <a:t>  </a:t>
            </a:r>
            <a:r>
              <a:rPr lang="en-US" sz="3600" b="1" dirty="0">
                <a:solidFill>
                  <a:srgbClr val="C00000"/>
                </a:solidFill>
              </a:rPr>
              <a:t>Drawing</a:t>
            </a:r>
            <a:r>
              <a:rPr lang="en-US" sz="3600" b="1" dirty="0">
                <a:solidFill>
                  <a:schemeClr val="tx2"/>
                </a:solidFill>
              </a:rPr>
              <a:t> – takes </a:t>
            </a:r>
            <a:r>
              <a:rPr lang="en-US" sz="3600" b="1" cap="all" dirty="0">
                <a:solidFill>
                  <a:schemeClr val="tx2"/>
                </a:solidFill>
              </a:rPr>
              <a:t>out</a:t>
            </a:r>
            <a:r>
              <a:rPr lang="en-US" sz="3600" b="1" dirty="0">
                <a:solidFill>
                  <a:schemeClr val="tx2"/>
                </a:solidFill>
              </a:rPr>
              <a:t>       </a:t>
            </a:r>
            <a:r>
              <a:rPr lang="en-US" sz="3600" b="1" dirty="0"/>
              <a:t>Investments</a:t>
            </a:r>
            <a:r>
              <a:rPr lang="en-US" sz="3600" b="1" dirty="0">
                <a:solidFill>
                  <a:schemeClr val="tx2"/>
                </a:solidFill>
              </a:rPr>
              <a:t> - puts IN</a:t>
            </a:r>
          </a:p>
          <a:p>
            <a:pPr algn="ctr"/>
            <a:endParaRPr lang="en-US" sz="3600" b="1" dirty="0">
              <a:solidFill>
                <a:schemeClr val="tx2"/>
              </a:solidFill>
            </a:endParaRPr>
          </a:p>
          <a:p>
            <a:pPr algn="ctr"/>
            <a:r>
              <a:rPr lang="en-US" sz="3600" b="1" dirty="0">
                <a:solidFill>
                  <a:schemeClr val="tx2"/>
                </a:solidFill>
              </a:rPr>
              <a:t>Two transactions   —    income-related</a:t>
            </a:r>
          </a:p>
          <a:p>
            <a:pPr algn="ctr"/>
            <a:r>
              <a:rPr lang="en-US" sz="3600" b="1" dirty="0">
                <a:solidFill>
                  <a:schemeClr val="tx2"/>
                </a:solidFill>
              </a:rPr>
              <a:t>  </a:t>
            </a:r>
            <a:r>
              <a:rPr lang="en-US" sz="3600" b="1" dirty="0">
                <a:solidFill>
                  <a:srgbClr val="C00000"/>
                </a:solidFill>
              </a:rPr>
              <a:t>Expenses</a:t>
            </a:r>
            <a:r>
              <a:rPr lang="en-US" sz="3600" b="1" dirty="0">
                <a:solidFill>
                  <a:schemeClr val="tx2"/>
                </a:solidFill>
              </a:rPr>
              <a:t> – </a:t>
            </a:r>
            <a:r>
              <a:rPr lang="en-US" sz="3600" b="1" cap="all" dirty="0">
                <a:solidFill>
                  <a:schemeClr val="tx2"/>
                </a:solidFill>
              </a:rPr>
              <a:t>out</a:t>
            </a:r>
            <a:r>
              <a:rPr lang="en-US" sz="3600" b="1" dirty="0">
                <a:solidFill>
                  <a:schemeClr val="tx2"/>
                </a:solidFill>
              </a:rPr>
              <a:t>go       </a:t>
            </a:r>
            <a:r>
              <a:rPr lang="en-US" sz="3600" b="1" dirty="0"/>
              <a:t>Revenue</a:t>
            </a:r>
            <a:r>
              <a:rPr lang="en-US" sz="3600" b="1" dirty="0">
                <a:solidFill>
                  <a:schemeClr val="tx2"/>
                </a:solidFill>
              </a:rPr>
              <a:t> – </a:t>
            </a:r>
            <a:r>
              <a:rPr lang="en-US" sz="3600" b="1" dirty="0" err="1">
                <a:solidFill>
                  <a:schemeClr val="tx2"/>
                </a:solidFill>
              </a:rPr>
              <a:t>INcome</a:t>
            </a:r>
            <a:endParaRPr lang="en-US" sz="3600" b="1" dirty="0">
              <a:solidFill>
                <a:schemeClr val="tx2"/>
              </a:solidFill>
            </a:endParaRPr>
          </a:p>
          <a:p>
            <a:pPr algn="ctr"/>
            <a:endParaRPr lang="en-US" sz="3600" b="1" dirty="0">
              <a:solidFill>
                <a:schemeClr val="tx2"/>
              </a:solidFill>
            </a:endParaRPr>
          </a:p>
          <a:p>
            <a:pPr algn="ctr"/>
            <a:endParaRPr lang="en-US" sz="3600" b="1" dirty="0">
              <a:solidFill>
                <a:schemeClr val="tx2"/>
              </a:solidFill>
            </a:endParaRPr>
          </a:p>
        </p:txBody>
      </p:sp>
    </p:spTree>
    <p:extLst>
      <p:ext uri="{BB962C8B-B14F-4D97-AF65-F5344CB8AC3E}">
        <p14:creationId xmlns:p14="http://schemas.microsoft.com/office/powerpoint/2010/main" val="3492824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p:txBody>
          <a:bodyPr/>
          <a:lstStyle/>
          <a:p>
            <a:pPr algn="ctr"/>
            <a:r>
              <a:rPr lang="en-US" b="1" dirty="0"/>
              <a:t>Owner draws out (withdraws) $500 from the biz for </a:t>
            </a:r>
            <a:r>
              <a:rPr lang="en-US" b="1" cap="all" dirty="0"/>
              <a:t>personal</a:t>
            </a:r>
            <a:r>
              <a:rPr lang="en-US" b="1" dirty="0"/>
              <a:t> use</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26</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929431" y="2716613"/>
            <a:ext cx="4348625" cy="584775"/>
          </a:xfrm>
          <a:prstGeom prst="rect">
            <a:avLst/>
          </a:prstGeom>
          <a:noFill/>
        </p:spPr>
        <p:txBody>
          <a:bodyPr wrap="square" rtlCol="0">
            <a:spAutoFit/>
          </a:bodyPr>
          <a:lstStyle/>
          <a:p>
            <a:pPr algn="ctr"/>
            <a:r>
              <a:rPr lang="en-US" sz="3200" b="1" dirty="0">
                <a:solidFill>
                  <a:schemeClr val="tx2"/>
                </a:solidFill>
              </a:rPr>
              <a:t>Cash in Bank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2268638" y="3312851"/>
            <a:ext cx="1504709" cy="477054"/>
          </a:xfrm>
          <a:prstGeom prst="rect">
            <a:avLst/>
          </a:prstGeom>
          <a:noFill/>
        </p:spPr>
        <p:txBody>
          <a:bodyPr wrap="square">
            <a:spAutoFit/>
          </a:bodyPr>
          <a:lstStyle/>
          <a:p>
            <a:r>
              <a:rPr lang="en-US" sz="2400" b="1" dirty="0">
                <a:solidFill>
                  <a:schemeClr val="tx2"/>
                </a:solidFill>
              </a:rPr>
              <a:t> 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8370427" y="3443468"/>
            <a:ext cx="2289857" cy="461665"/>
          </a:xfrm>
          <a:prstGeom prst="rect">
            <a:avLst/>
          </a:prstGeom>
          <a:noFill/>
        </p:spPr>
        <p:txBody>
          <a:bodyPr wrap="square">
            <a:spAutoFit/>
          </a:bodyPr>
          <a:lstStyle/>
          <a:p>
            <a:r>
              <a:rPr lang="en-US" sz="1800" b="1" dirty="0">
                <a:solidFill>
                  <a:schemeClr val="tx2"/>
                </a:solidFill>
              </a:rPr>
              <a:t> —          </a:t>
            </a:r>
            <a:r>
              <a:rPr lang="en-US" sz="2400" b="1" dirty="0">
                <a:solidFill>
                  <a:schemeClr val="tx2"/>
                </a:solidFill>
              </a:rPr>
              <a:t>B+</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6786422" y="2728076"/>
            <a:ext cx="4348625" cy="584775"/>
          </a:xfrm>
          <a:prstGeom prst="rect">
            <a:avLst/>
          </a:prstGeom>
          <a:noFill/>
        </p:spPr>
        <p:txBody>
          <a:bodyPr wrap="square" rtlCol="0">
            <a:spAutoFit/>
          </a:bodyPr>
          <a:lstStyle/>
          <a:p>
            <a:pPr algn="ctr"/>
            <a:r>
              <a:rPr lang="en-US" sz="3200" b="1" dirty="0">
                <a:solidFill>
                  <a:schemeClr val="tx2"/>
                </a:solidFill>
              </a:rPr>
              <a:t>Capital - OE</a:t>
            </a:r>
          </a:p>
        </p:txBody>
      </p:sp>
      <p:sp>
        <p:nvSpPr>
          <p:cNvPr id="14" name="TextBox 13">
            <a:extLst>
              <a:ext uri="{FF2B5EF4-FFF2-40B4-BE49-F238E27FC236}">
                <a16:creationId xmlns:a16="http://schemas.microsoft.com/office/drawing/2014/main" id="{D2B4CFA9-D7AA-206F-45EF-EFB51A28E0B9}"/>
              </a:ext>
            </a:extLst>
          </p:cNvPr>
          <p:cNvSpPr txBox="1"/>
          <p:nvPr/>
        </p:nvSpPr>
        <p:spPr>
          <a:xfrm>
            <a:off x="6786422" y="3961379"/>
            <a:ext cx="1945446" cy="1938992"/>
          </a:xfrm>
          <a:prstGeom prst="rect">
            <a:avLst/>
          </a:prstGeom>
          <a:noFill/>
        </p:spPr>
        <p:txBody>
          <a:bodyPr wrap="square" rtlCol="0">
            <a:spAutoFit/>
          </a:bodyPr>
          <a:lstStyle/>
          <a:p>
            <a:pPr algn="r"/>
            <a:r>
              <a:rPr lang="en-US" sz="3000" b="1" dirty="0">
                <a:solidFill>
                  <a:schemeClr val="tx2"/>
                </a:solidFill>
              </a:rPr>
              <a:t>500</a:t>
            </a:r>
          </a:p>
          <a:p>
            <a:pPr algn="r"/>
            <a:endParaRPr lang="en-US" sz="3000" b="1" dirty="0">
              <a:solidFill>
                <a:schemeClr val="tx2"/>
              </a:solidFill>
            </a:endParaRPr>
          </a:p>
          <a:p>
            <a:pPr algn="r"/>
            <a:r>
              <a:rPr lang="en-US" sz="3000" b="1" dirty="0">
                <a:solidFill>
                  <a:schemeClr val="tx2"/>
                </a:solidFill>
              </a:rPr>
              <a:t>less capital</a:t>
            </a:r>
          </a:p>
        </p:txBody>
      </p:sp>
      <p:sp>
        <p:nvSpPr>
          <p:cNvPr id="15" name="TextBox 14">
            <a:extLst>
              <a:ext uri="{FF2B5EF4-FFF2-40B4-BE49-F238E27FC236}">
                <a16:creationId xmlns:a16="http://schemas.microsoft.com/office/drawing/2014/main" id="{59FC3A18-B87D-5A39-139D-7D87C8904947}"/>
              </a:ext>
            </a:extLst>
          </p:cNvPr>
          <p:cNvSpPr txBox="1"/>
          <p:nvPr/>
        </p:nvSpPr>
        <p:spPr>
          <a:xfrm>
            <a:off x="3689497" y="3770449"/>
            <a:ext cx="1378286" cy="553998"/>
          </a:xfrm>
          <a:prstGeom prst="rect">
            <a:avLst/>
          </a:prstGeom>
          <a:noFill/>
        </p:spPr>
        <p:txBody>
          <a:bodyPr wrap="square" rtlCol="0">
            <a:spAutoFit/>
          </a:bodyPr>
          <a:lstStyle/>
          <a:p>
            <a:r>
              <a:rPr lang="en-US" sz="3000" b="1" dirty="0">
                <a:solidFill>
                  <a:schemeClr val="bg1">
                    <a:lumMod val="75000"/>
                  </a:schemeClr>
                </a:solidFill>
              </a:rPr>
              <a:t>5,000</a:t>
            </a:r>
          </a:p>
        </p:txBody>
      </p:sp>
      <p:sp>
        <p:nvSpPr>
          <p:cNvPr id="16" name="TextBox 15">
            <a:extLst>
              <a:ext uri="{FF2B5EF4-FFF2-40B4-BE49-F238E27FC236}">
                <a16:creationId xmlns:a16="http://schemas.microsoft.com/office/drawing/2014/main" id="{824A60D6-4339-AA84-BE07-A15E538870E7}"/>
              </a:ext>
            </a:extLst>
          </p:cNvPr>
          <p:cNvSpPr txBox="1"/>
          <p:nvPr/>
        </p:nvSpPr>
        <p:spPr>
          <a:xfrm>
            <a:off x="1218614"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3" name="TextBox 2">
            <a:extLst>
              <a:ext uri="{FF2B5EF4-FFF2-40B4-BE49-F238E27FC236}">
                <a16:creationId xmlns:a16="http://schemas.microsoft.com/office/drawing/2014/main" id="{91AA5982-2A6B-91AA-DC13-4E8C450D9D5D}"/>
              </a:ext>
            </a:extLst>
          </p:cNvPr>
          <p:cNvSpPr txBox="1"/>
          <p:nvPr/>
        </p:nvSpPr>
        <p:spPr>
          <a:xfrm>
            <a:off x="3679847" y="4200638"/>
            <a:ext cx="1378286" cy="553998"/>
          </a:xfrm>
          <a:prstGeom prst="rect">
            <a:avLst/>
          </a:prstGeom>
          <a:noFill/>
        </p:spPr>
        <p:txBody>
          <a:bodyPr wrap="square" rtlCol="0">
            <a:spAutoFit/>
          </a:bodyPr>
          <a:lstStyle/>
          <a:p>
            <a:r>
              <a:rPr lang="en-US" sz="3000" b="1" dirty="0">
                <a:solidFill>
                  <a:schemeClr val="bg1">
                    <a:lumMod val="75000"/>
                  </a:schemeClr>
                </a:solidFill>
              </a:rPr>
              <a:t>3,000</a:t>
            </a:r>
          </a:p>
        </p:txBody>
      </p:sp>
      <p:sp>
        <p:nvSpPr>
          <p:cNvPr id="5" name="TextBox 4">
            <a:extLst>
              <a:ext uri="{FF2B5EF4-FFF2-40B4-BE49-F238E27FC236}">
                <a16:creationId xmlns:a16="http://schemas.microsoft.com/office/drawing/2014/main" id="{C30CAE64-71D7-A7FF-C239-F9D39E205143}"/>
              </a:ext>
            </a:extLst>
          </p:cNvPr>
          <p:cNvSpPr txBox="1"/>
          <p:nvPr/>
        </p:nvSpPr>
        <p:spPr>
          <a:xfrm>
            <a:off x="3679846" y="4605755"/>
            <a:ext cx="1661971" cy="1477328"/>
          </a:xfrm>
          <a:prstGeom prst="rect">
            <a:avLst/>
          </a:prstGeom>
          <a:noFill/>
        </p:spPr>
        <p:txBody>
          <a:bodyPr wrap="square" rtlCol="0">
            <a:spAutoFit/>
          </a:bodyPr>
          <a:lstStyle/>
          <a:p>
            <a:r>
              <a:rPr lang="en-US" sz="3000" b="1" dirty="0">
                <a:solidFill>
                  <a:schemeClr val="tx2"/>
                </a:solidFill>
              </a:rPr>
              <a:t>   500</a:t>
            </a:r>
          </a:p>
          <a:p>
            <a:endParaRPr lang="en-US" sz="3000" b="1" dirty="0">
              <a:solidFill>
                <a:schemeClr val="tx2"/>
              </a:solidFill>
            </a:endParaRPr>
          </a:p>
          <a:p>
            <a:r>
              <a:rPr lang="en-US" sz="3000" b="1" dirty="0">
                <a:solidFill>
                  <a:schemeClr val="tx2"/>
                </a:solidFill>
              </a:rPr>
              <a:t>less $</a:t>
            </a:r>
          </a:p>
        </p:txBody>
      </p:sp>
      <p:sp>
        <p:nvSpPr>
          <p:cNvPr id="9" name="TextBox 8">
            <a:extLst>
              <a:ext uri="{FF2B5EF4-FFF2-40B4-BE49-F238E27FC236}">
                <a16:creationId xmlns:a16="http://schemas.microsoft.com/office/drawing/2014/main" id="{F324C456-ECDF-1CAA-84F8-603A7C9D8D57}"/>
              </a:ext>
            </a:extLst>
          </p:cNvPr>
          <p:cNvSpPr txBox="1"/>
          <p:nvPr/>
        </p:nvSpPr>
        <p:spPr>
          <a:xfrm>
            <a:off x="9746785"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10" name="TextBox 9">
            <a:extLst>
              <a:ext uri="{FF2B5EF4-FFF2-40B4-BE49-F238E27FC236}">
                <a16:creationId xmlns:a16="http://schemas.microsoft.com/office/drawing/2014/main" id="{4D3DEB03-AABA-7FA9-D1B3-22D62CDDD295}"/>
              </a:ext>
            </a:extLst>
          </p:cNvPr>
          <p:cNvSpPr txBox="1"/>
          <p:nvPr/>
        </p:nvSpPr>
        <p:spPr>
          <a:xfrm>
            <a:off x="9916366" y="4083296"/>
            <a:ext cx="1378286" cy="553998"/>
          </a:xfrm>
          <a:prstGeom prst="rect">
            <a:avLst/>
          </a:prstGeom>
          <a:noFill/>
        </p:spPr>
        <p:txBody>
          <a:bodyPr wrap="square" rtlCol="0">
            <a:spAutoFit/>
          </a:bodyPr>
          <a:lstStyle/>
          <a:p>
            <a:r>
              <a:rPr lang="en-US" sz="3000" b="1" dirty="0">
                <a:solidFill>
                  <a:schemeClr val="bg1">
                    <a:lumMod val="75000"/>
                  </a:schemeClr>
                </a:solidFill>
              </a:rPr>
              <a:t>1,000</a:t>
            </a:r>
          </a:p>
        </p:txBody>
      </p:sp>
      <p:grpSp>
        <p:nvGrpSpPr>
          <p:cNvPr id="18" name="Group 17">
            <a:extLst>
              <a:ext uri="{FF2B5EF4-FFF2-40B4-BE49-F238E27FC236}">
                <a16:creationId xmlns:a16="http://schemas.microsoft.com/office/drawing/2014/main" id="{8276EA59-BC78-1C48-1C32-BC140FBE4CF3}"/>
              </a:ext>
            </a:extLst>
          </p:cNvPr>
          <p:cNvGrpSpPr/>
          <p:nvPr/>
        </p:nvGrpSpPr>
        <p:grpSpPr>
          <a:xfrm>
            <a:off x="929429" y="3381805"/>
            <a:ext cx="4608796" cy="2896590"/>
            <a:chOff x="254993" y="3546479"/>
            <a:chExt cx="2441915" cy="2397889"/>
          </a:xfrm>
        </p:grpSpPr>
        <p:cxnSp>
          <p:nvCxnSpPr>
            <p:cNvPr id="19" name="Straight Connector 18">
              <a:extLst>
                <a:ext uri="{FF2B5EF4-FFF2-40B4-BE49-F238E27FC236}">
                  <a16:creationId xmlns:a16="http://schemas.microsoft.com/office/drawing/2014/main" id="{210BB0C6-E8BA-AE2A-A3C5-8DB4CE02670E}"/>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7C74C0F-2223-CA01-E72F-55FB1CF2CBB2}"/>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D9FEEC89-3591-386A-E97F-CBEE3F340871}"/>
              </a:ext>
            </a:extLst>
          </p:cNvPr>
          <p:cNvGrpSpPr/>
          <p:nvPr/>
        </p:nvGrpSpPr>
        <p:grpSpPr>
          <a:xfrm>
            <a:off x="6850185" y="3345292"/>
            <a:ext cx="4608796" cy="2896590"/>
            <a:chOff x="254993" y="3546479"/>
            <a:chExt cx="2441915" cy="2397889"/>
          </a:xfrm>
        </p:grpSpPr>
        <p:cxnSp>
          <p:nvCxnSpPr>
            <p:cNvPr id="22" name="Straight Connector 21">
              <a:extLst>
                <a:ext uri="{FF2B5EF4-FFF2-40B4-BE49-F238E27FC236}">
                  <a16:creationId xmlns:a16="http://schemas.microsoft.com/office/drawing/2014/main" id="{972C1E7C-4732-8C83-2381-E61274A82AE5}"/>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EC8CDA-A53C-57C9-9F53-07249F5C68E8}"/>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1671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p:txBody>
          <a:bodyPr/>
          <a:lstStyle/>
          <a:p>
            <a:pPr algn="ctr"/>
            <a:r>
              <a:rPr lang="en-US" b="1" dirty="0"/>
              <a:t>Advertising on local webpages is paid for with a check for $300</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27</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929431" y="2716613"/>
            <a:ext cx="4348625" cy="584775"/>
          </a:xfrm>
          <a:prstGeom prst="rect">
            <a:avLst/>
          </a:prstGeom>
          <a:noFill/>
        </p:spPr>
        <p:txBody>
          <a:bodyPr wrap="square" rtlCol="0">
            <a:spAutoFit/>
          </a:bodyPr>
          <a:lstStyle/>
          <a:p>
            <a:pPr algn="ctr"/>
            <a:r>
              <a:rPr lang="en-US" sz="3200" b="1" dirty="0">
                <a:solidFill>
                  <a:schemeClr val="tx2"/>
                </a:solidFill>
              </a:rPr>
              <a:t>Cash in Bank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2268638" y="3312851"/>
            <a:ext cx="1504709" cy="477054"/>
          </a:xfrm>
          <a:prstGeom prst="rect">
            <a:avLst/>
          </a:prstGeom>
          <a:noFill/>
        </p:spPr>
        <p:txBody>
          <a:bodyPr wrap="square">
            <a:spAutoFit/>
          </a:bodyPr>
          <a:lstStyle/>
          <a:p>
            <a:r>
              <a:rPr lang="en-US" sz="2400" b="1" dirty="0">
                <a:solidFill>
                  <a:schemeClr val="tx2"/>
                </a:solidFill>
              </a:rPr>
              <a:t>  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8370427" y="3443468"/>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6786422" y="2728076"/>
            <a:ext cx="4348625" cy="584775"/>
          </a:xfrm>
          <a:prstGeom prst="rect">
            <a:avLst/>
          </a:prstGeom>
          <a:noFill/>
        </p:spPr>
        <p:txBody>
          <a:bodyPr wrap="square" rtlCol="0">
            <a:spAutoFit/>
          </a:bodyPr>
          <a:lstStyle/>
          <a:p>
            <a:pPr algn="ctr"/>
            <a:r>
              <a:rPr lang="en-US" sz="3200" b="1" dirty="0">
                <a:solidFill>
                  <a:schemeClr val="tx2"/>
                </a:solidFill>
              </a:rPr>
              <a:t>Capital - OE</a:t>
            </a:r>
          </a:p>
        </p:txBody>
      </p:sp>
      <p:sp>
        <p:nvSpPr>
          <p:cNvPr id="14" name="TextBox 13">
            <a:extLst>
              <a:ext uri="{FF2B5EF4-FFF2-40B4-BE49-F238E27FC236}">
                <a16:creationId xmlns:a16="http://schemas.microsoft.com/office/drawing/2014/main" id="{D2B4CFA9-D7AA-206F-45EF-EFB51A28E0B9}"/>
              </a:ext>
            </a:extLst>
          </p:cNvPr>
          <p:cNvSpPr txBox="1"/>
          <p:nvPr/>
        </p:nvSpPr>
        <p:spPr>
          <a:xfrm>
            <a:off x="6786422" y="3961379"/>
            <a:ext cx="1945446" cy="2400657"/>
          </a:xfrm>
          <a:prstGeom prst="rect">
            <a:avLst/>
          </a:prstGeom>
          <a:noFill/>
        </p:spPr>
        <p:txBody>
          <a:bodyPr wrap="square" rtlCol="0">
            <a:spAutoFit/>
          </a:bodyPr>
          <a:lstStyle/>
          <a:p>
            <a:pPr algn="r"/>
            <a:r>
              <a:rPr lang="en-US" sz="3000" b="1" dirty="0">
                <a:solidFill>
                  <a:schemeClr val="bg1">
                    <a:lumMod val="75000"/>
                  </a:schemeClr>
                </a:solidFill>
              </a:rPr>
              <a:t>500</a:t>
            </a:r>
          </a:p>
          <a:p>
            <a:pPr algn="r"/>
            <a:r>
              <a:rPr lang="en-US" sz="3000" b="1" dirty="0">
                <a:solidFill>
                  <a:schemeClr val="tx2"/>
                </a:solidFill>
              </a:rPr>
              <a:t>300</a:t>
            </a:r>
          </a:p>
          <a:p>
            <a:pPr algn="r"/>
            <a:endParaRPr lang="en-US" sz="3000" b="1" dirty="0">
              <a:solidFill>
                <a:schemeClr val="tx2"/>
              </a:solidFill>
            </a:endParaRPr>
          </a:p>
          <a:p>
            <a:pPr algn="r"/>
            <a:r>
              <a:rPr lang="en-US" sz="3000" b="1" dirty="0">
                <a:solidFill>
                  <a:schemeClr val="tx2"/>
                </a:solidFill>
              </a:rPr>
              <a:t>less capital</a:t>
            </a:r>
          </a:p>
        </p:txBody>
      </p:sp>
      <p:sp>
        <p:nvSpPr>
          <p:cNvPr id="15" name="TextBox 14">
            <a:extLst>
              <a:ext uri="{FF2B5EF4-FFF2-40B4-BE49-F238E27FC236}">
                <a16:creationId xmlns:a16="http://schemas.microsoft.com/office/drawing/2014/main" id="{59FC3A18-B87D-5A39-139D-7D87C8904947}"/>
              </a:ext>
            </a:extLst>
          </p:cNvPr>
          <p:cNvSpPr txBox="1"/>
          <p:nvPr/>
        </p:nvSpPr>
        <p:spPr>
          <a:xfrm>
            <a:off x="3689497" y="3770449"/>
            <a:ext cx="1378286" cy="553998"/>
          </a:xfrm>
          <a:prstGeom prst="rect">
            <a:avLst/>
          </a:prstGeom>
          <a:noFill/>
        </p:spPr>
        <p:txBody>
          <a:bodyPr wrap="square" rtlCol="0">
            <a:spAutoFit/>
          </a:bodyPr>
          <a:lstStyle/>
          <a:p>
            <a:r>
              <a:rPr lang="en-US" sz="3000" b="1" dirty="0">
                <a:solidFill>
                  <a:schemeClr val="bg1">
                    <a:lumMod val="75000"/>
                  </a:schemeClr>
                </a:solidFill>
              </a:rPr>
              <a:t>5,000</a:t>
            </a:r>
          </a:p>
        </p:txBody>
      </p:sp>
      <p:sp>
        <p:nvSpPr>
          <p:cNvPr id="16" name="TextBox 15">
            <a:extLst>
              <a:ext uri="{FF2B5EF4-FFF2-40B4-BE49-F238E27FC236}">
                <a16:creationId xmlns:a16="http://schemas.microsoft.com/office/drawing/2014/main" id="{824A60D6-4339-AA84-BE07-A15E538870E7}"/>
              </a:ext>
            </a:extLst>
          </p:cNvPr>
          <p:cNvSpPr txBox="1"/>
          <p:nvPr/>
        </p:nvSpPr>
        <p:spPr>
          <a:xfrm>
            <a:off x="1218614"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3" name="TextBox 2">
            <a:extLst>
              <a:ext uri="{FF2B5EF4-FFF2-40B4-BE49-F238E27FC236}">
                <a16:creationId xmlns:a16="http://schemas.microsoft.com/office/drawing/2014/main" id="{91AA5982-2A6B-91AA-DC13-4E8C450D9D5D}"/>
              </a:ext>
            </a:extLst>
          </p:cNvPr>
          <p:cNvSpPr txBox="1"/>
          <p:nvPr/>
        </p:nvSpPr>
        <p:spPr>
          <a:xfrm>
            <a:off x="3679847" y="4200638"/>
            <a:ext cx="1378286" cy="553998"/>
          </a:xfrm>
          <a:prstGeom prst="rect">
            <a:avLst/>
          </a:prstGeom>
          <a:noFill/>
        </p:spPr>
        <p:txBody>
          <a:bodyPr wrap="square" rtlCol="0">
            <a:spAutoFit/>
          </a:bodyPr>
          <a:lstStyle/>
          <a:p>
            <a:r>
              <a:rPr lang="en-US" sz="3000" b="1" dirty="0">
                <a:solidFill>
                  <a:schemeClr val="bg1">
                    <a:lumMod val="75000"/>
                  </a:schemeClr>
                </a:solidFill>
              </a:rPr>
              <a:t>3,000</a:t>
            </a:r>
          </a:p>
        </p:txBody>
      </p:sp>
      <p:sp>
        <p:nvSpPr>
          <p:cNvPr id="5" name="TextBox 4">
            <a:extLst>
              <a:ext uri="{FF2B5EF4-FFF2-40B4-BE49-F238E27FC236}">
                <a16:creationId xmlns:a16="http://schemas.microsoft.com/office/drawing/2014/main" id="{C30CAE64-71D7-A7FF-C239-F9D39E205143}"/>
              </a:ext>
            </a:extLst>
          </p:cNvPr>
          <p:cNvSpPr txBox="1"/>
          <p:nvPr/>
        </p:nvSpPr>
        <p:spPr>
          <a:xfrm>
            <a:off x="3679846" y="4605755"/>
            <a:ext cx="1661971" cy="553998"/>
          </a:xfrm>
          <a:prstGeom prst="rect">
            <a:avLst/>
          </a:prstGeom>
          <a:noFill/>
        </p:spPr>
        <p:txBody>
          <a:bodyPr wrap="square" rtlCol="0">
            <a:spAutoFit/>
          </a:bodyPr>
          <a:lstStyle/>
          <a:p>
            <a:r>
              <a:rPr lang="en-US" sz="3000" b="1" dirty="0">
                <a:solidFill>
                  <a:schemeClr val="bg1">
                    <a:lumMod val="75000"/>
                  </a:schemeClr>
                </a:solidFill>
              </a:rPr>
              <a:t>   500</a:t>
            </a:r>
          </a:p>
        </p:txBody>
      </p:sp>
      <p:sp>
        <p:nvSpPr>
          <p:cNvPr id="9" name="TextBox 8">
            <a:extLst>
              <a:ext uri="{FF2B5EF4-FFF2-40B4-BE49-F238E27FC236}">
                <a16:creationId xmlns:a16="http://schemas.microsoft.com/office/drawing/2014/main" id="{F324C456-ECDF-1CAA-84F8-603A7C9D8D57}"/>
              </a:ext>
            </a:extLst>
          </p:cNvPr>
          <p:cNvSpPr txBox="1"/>
          <p:nvPr/>
        </p:nvSpPr>
        <p:spPr>
          <a:xfrm>
            <a:off x="9746785"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10" name="TextBox 9">
            <a:extLst>
              <a:ext uri="{FF2B5EF4-FFF2-40B4-BE49-F238E27FC236}">
                <a16:creationId xmlns:a16="http://schemas.microsoft.com/office/drawing/2014/main" id="{4D3DEB03-AABA-7FA9-D1B3-22D62CDDD295}"/>
              </a:ext>
            </a:extLst>
          </p:cNvPr>
          <p:cNvSpPr txBox="1"/>
          <p:nvPr/>
        </p:nvSpPr>
        <p:spPr>
          <a:xfrm>
            <a:off x="9916366" y="4083296"/>
            <a:ext cx="1378286" cy="553998"/>
          </a:xfrm>
          <a:prstGeom prst="rect">
            <a:avLst/>
          </a:prstGeom>
          <a:noFill/>
        </p:spPr>
        <p:txBody>
          <a:bodyPr wrap="square" rtlCol="0">
            <a:spAutoFit/>
          </a:bodyPr>
          <a:lstStyle/>
          <a:p>
            <a:r>
              <a:rPr lang="en-US" sz="3000" b="1" dirty="0">
                <a:solidFill>
                  <a:schemeClr val="bg1">
                    <a:lumMod val="75000"/>
                  </a:schemeClr>
                </a:solidFill>
              </a:rPr>
              <a:t>1,000</a:t>
            </a:r>
          </a:p>
        </p:txBody>
      </p:sp>
      <p:sp>
        <p:nvSpPr>
          <p:cNvPr id="18" name="TextBox 17">
            <a:extLst>
              <a:ext uri="{FF2B5EF4-FFF2-40B4-BE49-F238E27FC236}">
                <a16:creationId xmlns:a16="http://schemas.microsoft.com/office/drawing/2014/main" id="{50F6FFAB-E1F6-4838-4D82-13ABA7085049}"/>
              </a:ext>
            </a:extLst>
          </p:cNvPr>
          <p:cNvSpPr txBox="1"/>
          <p:nvPr/>
        </p:nvSpPr>
        <p:spPr>
          <a:xfrm>
            <a:off x="3674189" y="5014206"/>
            <a:ext cx="1661971" cy="1477328"/>
          </a:xfrm>
          <a:prstGeom prst="rect">
            <a:avLst/>
          </a:prstGeom>
          <a:noFill/>
        </p:spPr>
        <p:txBody>
          <a:bodyPr wrap="square" rtlCol="0">
            <a:spAutoFit/>
          </a:bodyPr>
          <a:lstStyle/>
          <a:p>
            <a:r>
              <a:rPr lang="en-US" sz="3000" b="1" dirty="0">
                <a:solidFill>
                  <a:schemeClr val="tx2"/>
                </a:solidFill>
              </a:rPr>
              <a:t>   300</a:t>
            </a:r>
          </a:p>
          <a:p>
            <a:endParaRPr lang="en-US" sz="3000" b="1" dirty="0">
              <a:solidFill>
                <a:schemeClr val="tx2"/>
              </a:solidFill>
            </a:endParaRPr>
          </a:p>
          <a:p>
            <a:r>
              <a:rPr lang="en-US" sz="3000" b="1" dirty="0">
                <a:solidFill>
                  <a:schemeClr val="tx2"/>
                </a:solidFill>
              </a:rPr>
              <a:t>less $</a:t>
            </a:r>
          </a:p>
        </p:txBody>
      </p:sp>
      <p:grpSp>
        <p:nvGrpSpPr>
          <p:cNvPr id="19" name="Group 18">
            <a:extLst>
              <a:ext uri="{FF2B5EF4-FFF2-40B4-BE49-F238E27FC236}">
                <a16:creationId xmlns:a16="http://schemas.microsoft.com/office/drawing/2014/main" id="{34674D45-2E01-5AF1-5E94-E7D0938A5854}"/>
              </a:ext>
            </a:extLst>
          </p:cNvPr>
          <p:cNvGrpSpPr/>
          <p:nvPr/>
        </p:nvGrpSpPr>
        <p:grpSpPr>
          <a:xfrm>
            <a:off x="929429" y="3381805"/>
            <a:ext cx="4608796" cy="2896590"/>
            <a:chOff x="254993" y="3546479"/>
            <a:chExt cx="2441915" cy="2397889"/>
          </a:xfrm>
        </p:grpSpPr>
        <p:cxnSp>
          <p:nvCxnSpPr>
            <p:cNvPr id="20" name="Straight Connector 19">
              <a:extLst>
                <a:ext uri="{FF2B5EF4-FFF2-40B4-BE49-F238E27FC236}">
                  <a16:creationId xmlns:a16="http://schemas.microsoft.com/office/drawing/2014/main" id="{DA7035F6-B147-B774-0C90-D025131EC864}"/>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7608ED6-142A-5DD8-D4B7-57BADAE3DFB1}"/>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6A52719B-C138-DB6C-53A0-4DCA9144E63E}"/>
              </a:ext>
            </a:extLst>
          </p:cNvPr>
          <p:cNvGrpSpPr/>
          <p:nvPr/>
        </p:nvGrpSpPr>
        <p:grpSpPr>
          <a:xfrm>
            <a:off x="6776772" y="3345292"/>
            <a:ext cx="4608796" cy="2896590"/>
            <a:chOff x="254993" y="3546479"/>
            <a:chExt cx="2441915" cy="2397889"/>
          </a:xfrm>
        </p:grpSpPr>
        <p:cxnSp>
          <p:nvCxnSpPr>
            <p:cNvPr id="23" name="Straight Connector 22">
              <a:extLst>
                <a:ext uri="{FF2B5EF4-FFF2-40B4-BE49-F238E27FC236}">
                  <a16:creationId xmlns:a16="http://schemas.microsoft.com/office/drawing/2014/main" id="{E7916F68-7313-6E54-3C26-C102F8EBD0AC}"/>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5599CF6-AE33-0394-306E-4489425F7A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79984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p:txBody>
          <a:bodyPr/>
          <a:lstStyle/>
          <a:p>
            <a:r>
              <a:rPr lang="en-US" b="1" dirty="0"/>
              <a:t>Provided services by designing a new customer’s website and getting $400</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28</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929431" y="2716613"/>
            <a:ext cx="4348625" cy="584775"/>
          </a:xfrm>
          <a:prstGeom prst="rect">
            <a:avLst/>
          </a:prstGeom>
          <a:noFill/>
        </p:spPr>
        <p:txBody>
          <a:bodyPr wrap="square" rtlCol="0">
            <a:spAutoFit/>
          </a:bodyPr>
          <a:lstStyle/>
          <a:p>
            <a:pPr algn="ctr"/>
            <a:r>
              <a:rPr lang="en-US" sz="3200" b="1" dirty="0">
                <a:solidFill>
                  <a:schemeClr val="tx2"/>
                </a:solidFill>
              </a:rPr>
              <a:t>Cash in Bank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2268638" y="3312851"/>
            <a:ext cx="1504709" cy="477054"/>
          </a:xfrm>
          <a:prstGeom prst="rect">
            <a:avLst/>
          </a:prstGeom>
          <a:noFill/>
        </p:spPr>
        <p:txBody>
          <a:bodyPr wrap="square">
            <a:spAutoFit/>
          </a:bodyPr>
          <a:lstStyle/>
          <a:p>
            <a:r>
              <a:rPr lang="en-US" b="1" dirty="0">
                <a:solidFill>
                  <a:schemeClr val="tx2"/>
                </a:solidFill>
              </a:rPr>
              <a:t>  </a:t>
            </a:r>
            <a:r>
              <a:rPr lang="en-US" sz="2400" b="1" dirty="0">
                <a:solidFill>
                  <a:schemeClr val="tx2"/>
                </a:solidFill>
              </a:rPr>
              <a:t>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8370427" y="3330734"/>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6786422" y="2728076"/>
            <a:ext cx="4348625" cy="584775"/>
          </a:xfrm>
          <a:prstGeom prst="rect">
            <a:avLst/>
          </a:prstGeom>
          <a:noFill/>
        </p:spPr>
        <p:txBody>
          <a:bodyPr wrap="square" rtlCol="0">
            <a:spAutoFit/>
          </a:bodyPr>
          <a:lstStyle/>
          <a:p>
            <a:pPr algn="ctr"/>
            <a:r>
              <a:rPr lang="en-US" sz="3200" b="1" dirty="0">
                <a:solidFill>
                  <a:schemeClr val="tx2"/>
                </a:solidFill>
              </a:rPr>
              <a:t>Capital - OE</a:t>
            </a:r>
          </a:p>
        </p:txBody>
      </p:sp>
      <p:sp>
        <p:nvSpPr>
          <p:cNvPr id="14" name="TextBox 13">
            <a:extLst>
              <a:ext uri="{FF2B5EF4-FFF2-40B4-BE49-F238E27FC236}">
                <a16:creationId xmlns:a16="http://schemas.microsoft.com/office/drawing/2014/main" id="{D2B4CFA9-D7AA-206F-45EF-EFB51A28E0B9}"/>
              </a:ext>
            </a:extLst>
          </p:cNvPr>
          <p:cNvSpPr txBox="1"/>
          <p:nvPr/>
        </p:nvSpPr>
        <p:spPr>
          <a:xfrm>
            <a:off x="6786422" y="3961379"/>
            <a:ext cx="1945446" cy="1477328"/>
          </a:xfrm>
          <a:prstGeom prst="rect">
            <a:avLst/>
          </a:prstGeom>
          <a:noFill/>
        </p:spPr>
        <p:txBody>
          <a:bodyPr wrap="square" rtlCol="0">
            <a:spAutoFit/>
          </a:bodyPr>
          <a:lstStyle/>
          <a:p>
            <a:pPr algn="r"/>
            <a:r>
              <a:rPr lang="en-US" sz="3000" b="1" dirty="0">
                <a:solidFill>
                  <a:schemeClr val="bg1">
                    <a:lumMod val="75000"/>
                  </a:schemeClr>
                </a:solidFill>
              </a:rPr>
              <a:t>500</a:t>
            </a:r>
          </a:p>
          <a:p>
            <a:pPr algn="r"/>
            <a:r>
              <a:rPr lang="en-US" sz="3000" b="1" dirty="0">
                <a:solidFill>
                  <a:schemeClr val="bg1">
                    <a:lumMod val="75000"/>
                  </a:schemeClr>
                </a:solidFill>
              </a:rPr>
              <a:t>300</a:t>
            </a:r>
          </a:p>
          <a:p>
            <a:pPr algn="r"/>
            <a:endParaRPr lang="en-US" sz="3000" b="1" dirty="0">
              <a:solidFill>
                <a:schemeClr val="tx2"/>
              </a:solidFill>
            </a:endParaRPr>
          </a:p>
        </p:txBody>
      </p:sp>
      <p:sp>
        <p:nvSpPr>
          <p:cNvPr id="15" name="TextBox 14">
            <a:extLst>
              <a:ext uri="{FF2B5EF4-FFF2-40B4-BE49-F238E27FC236}">
                <a16:creationId xmlns:a16="http://schemas.microsoft.com/office/drawing/2014/main" id="{59FC3A18-B87D-5A39-139D-7D87C8904947}"/>
              </a:ext>
            </a:extLst>
          </p:cNvPr>
          <p:cNvSpPr txBox="1"/>
          <p:nvPr/>
        </p:nvSpPr>
        <p:spPr>
          <a:xfrm>
            <a:off x="3689497" y="3770449"/>
            <a:ext cx="1378286" cy="553998"/>
          </a:xfrm>
          <a:prstGeom prst="rect">
            <a:avLst/>
          </a:prstGeom>
          <a:noFill/>
        </p:spPr>
        <p:txBody>
          <a:bodyPr wrap="square" rtlCol="0">
            <a:spAutoFit/>
          </a:bodyPr>
          <a:lstStyle/>
          <a:p>
            <a:r>
              <a:rPr lang="en-US" sz="3000" b="1" dirty="0">
                <a:solidFill>
                  <a:schemeClr val="bg1">
                    <a:lumMod val="75000"/>
                  </a:schemeClr>
                </a:solidFill>
              </a:rPr>
              <a:t>5,000</a:t>
            </a:r>
          </a:p>
        </p:txBody>
      </p:sp>
      <p:sp>
        <p:nvSpPr>
          <p:cNvPr id="16" name="TextBox 15">
            <a:extLst>
              <a:ext uri="{FF2B5EF4-FFF2-40B4-BE49-F238E27FC236}">
                <a16:creationId xmlns:a16="http://schemas.microsoft.com/office/drawing/2014/main" id="{824A60D6-4339-AA84-BE07-A15E538870E7}"/>
              </a:ext>
            </a:extLst>
          </p:cNvPr>
          <p:cNvSpPr txBox="1"/>
          <p:nvPr/>
        </p:nvSpPr>
        <p:spPr>
          <a:xfrm>
            <a:off x="1055527" y="3652205"/>
            <a:ext cx="1772867" cy="2862322"/>
          </a:xfrm>
          <a:prstGeom prst="rect">
            <a:avLst/>
          </a:prstGeom>
          <a:noFill/>
        </p:spPr>
        <p:txBody>
          <a:bodyPr wrap="square" rtlCol="0">
            <a:spAutoFit/>
          </a:bodyPr>
          <a:lstStyle/>
          <a:p>
            <a:r>
              <a:rPr lang="en-US" sz="3000" b="1" dirty="0">
                <a:solidFill>
                  <a:schemeClr val="bg1">
                    <a:lumMod val="75000"/>
                  </a:schemeClr>
                </a:solidFill>
              </a:rPr>
              <a:t>25,000</a:t>
            </a:r>
          </a:p>
          <a:p>
            <a:endParaRPr lang="en-US" sz="3000" b="1" dirty="0">
              <a:solidFill>
                <a:schemeClr val="bg1">
                  <a:lumMod val="75000"/>
                </a:schemeClr>
              </a:solidFill>
            </a:endParaRPr>
          </a:p>
          <a:p>
            <a:r>
              <a:rPr lang="en-US" sz="3000" b="1" dirty="0">
                <a:solidFill>
                  <a:schemeClr val="bg1">
                    <a:lumMod val="75000"/>
                  </a:schemeClr>
                </a:solidFill>
              </a:rPr>
              <a:t>     </a:t>
            </a:r>
            <a:r>
              <a:rPr lang="en-US" sz="3000" b="1" dirty="0">
                <a:solidFill>
                  <a:schemeClr val="tx2"/>
                </a:solidFill>
              </a:rPr>
              <a:t>400</a:t>
            </a:r>
          </a:p>
          <a:p>
            <a:endParaRPr lang="en-US" sz="3000" b="1" dirty="0">
              <a:solidFill>
                <a:schemeClr val="tx2"/>
              </a:solidFill>
            </a:endParaRPr>
          </a:p>
          <a:p>
            <a:r>
              <a:rPr lang="en-US" sz="3000" b="1" dirty="0">
                <a:solidFill>
                  <a:schemeClr val="tx2"/>
                </a:solidFill>
              </a:rPr>
              <a:t>more $</a:t>
            </a:r>
          </a:p>
          <a:p>
            <a:endParaRPr lang="en-US" sz="3000" b="1" dirty="0">
              <a:solidFill>
                <a:schemeClr val="tx2"/>
              </a:solidFill>
            </a:endParaRPr>
          </a:p>
        </p:txBody>
      </p:sp>
      <p:sp>
        <p:nvSpPr>
          <p:cNvPr id="3" name="TextBox 2">
            <a:extLst>
              <a:ext uri="{FF2B5EF4-FFF2-40B4-BE49-F238E27FC236}">
                <a16:creationId xmlns:a16="http://schemas.microsoft.com/office/drawing/2014/main" id="{91AA5982-2A6B-91AA-DC13-4E8C450D9D5D}"/>
              </a:ext>
            </a:extLst>
          </p:cNvPr>
          <p:cNvSpPr txBox="1"/>
          <p:nvPr/>
        </p:nvSpPr>
        <p:spPr>
          <a:xfrm>
            <a:off x="3679847" y="4200638"/>
            <a:ext cx="1378286" cy="553998"/>
          </a:xfrm>
          <a:prstGeom prst="rect">
            <a:avLst/>
          </a:prstGeom>
          <a:noFill/>
        </p:spPr>
        <p:txBody>
          <a:bodyPr wrap="square" rtlCol="0">
            <a:spAutoFit/>
          </a:bodyPr>
          <a:lstStyle/>
          <a:p>
            <a:r>
              <a:rPr lang="en-US" sz="3000" b="1" dirty="0">
                <a:solidFill>
                  <a:schemeClr val="bg1">
                    <a:lumMod val="75000"/>
                  </a:schemeClr>
                </a:solidFill>
              </a:rPr>
              <a:t>3,000</a:t>
            </a:r>
          </a:p>
        </p:txBody>
      </p:sp>
      <p:sp>
        <p:nvSpPr>
          <p:cNvPr id="5" name="TextBox 4">
            <a:extLst>
              <a:ext uri="{FF2B5EF4-FFF2-40B4-BE49-F238E27FC236}">
                <a16:creationId xmlns:a16="http://schemas.microsoft.com/office/drawing/2014/main" id="{C30CAE64-71D7-A7FF-C239-F9D39E205143}"/>
              </a:ext>
            </a:extLst>
          </p:cNvPr>
          <p:cNvSpPr txBox="1"/>
          <p:nvPr/>
        </p:nvSpPr>
        <p:spPr>
          <a:xfrm>
            <a:off x="3679846" y="4605755"/>
            <a:ext cx="1661971" cy="553998"/>
          </a:xfrm>
          <a:prstGeom prst="rect">
            <a:avLst/>
          </a:prstGeom>
          <a:noFill/>
        </p:spPr>
        <p:txBody>
          <a:bodyPr wrap="square" rtlCol="0">
            <a:spAutoFit/>
          </a:bodyPr>
          <a:lstStyle/>
          <a:p>
            <a:r>
              <a:rPr lang="en-US" sz="3000" b="1" dirty="0">
                <a:solidFill>
                  <a:schemeClr val="bg1">
                    <a:lumMod val="75000"/>
                  </a:schemeClr>
                </a:solidFill>
              </a:rPr>
              <a:t>   500</a:t>
            </a:r>
          </a:p>
        </p:txBody>
      </p:sp>
      <p:sp>
        <p:nvSpPr>
          <p:cNvPr id="9" name="TextBox 8">
            <a:extLst>
              <a:ext uri="{FF2B5EF4-FFF2-40B4-BE49-F238E27FC236}">
                <a16:creationId xmlns:a16="http://schemas.microsoft.com/office/drawing/2014/main" id="{F324C456-ECDF-1CAA-84F8-603A7C9D8D57}"/>
              </a:ext>
            </a:extLst>
          </p:cNvPr>
          <p:cNvSpPr txBox="1"/>
          <p:nvPr/>
        </p:nvSpPr>
        <p:spPr>
          <a:xfrm>
            <a:off x="9746785"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10" name="TextBox 9">
            <a:extLst>
              <a:ext uri="{FF2B5EF4-FFF2-40B4-BE49-F238E27FC236}">
                <a16:creationId xmlns:a16="http://schemas.microsoft.com/office/drawing/2014/main" id="{4D3DEB03-AABA-7FA9-D1B3-22D62CDDD295}"/>
              </a:ext>
            </a:extLst>
          </p:cNvPr>
          <p:cNvSpPr txBox="1"/>
          <p:nvPr/>
        </p:nvSpPr>
        <p:spPr>
          <a:xfrm>
            <a:off x="9415053" y="4170771"/>
            <a:ext cx="1879599" cy="2616101"/>
          </a:xfrm>
          <a:prstGeom prst="rect">
            <a:avLst/>
          </a:prstGeom>
          <a:noFill/>
        </p:spPr>
        <p:txBody>
          <a:bodyPr wrap="square" rtlCol="0">
            <a:spAutoFit/>
          </a:bodyPr>
          <a:lstStyle/>
          <a:p>
            <a:r>
              <a:rPr lang="en-US" sz="3000" b="1" dirty="0">
                <a:solidFill>
                  <a:schemeClr val="bg1">
                    <a:lumMod val="75000"/>
                  </a:schemeClr>
                </a:solidFill>
              </a:rPr>
              <a:t>     1,000</a:t>
            </a:r>
          </a:p>
          <a:p>
            <a:r>
              <a:rPr lang="en-US" sz="3000" b="1" dirty="0">
                <a:solidFill>
                  <a:schemeClr val="tx2"/>
                </a:solidFill>
              </a:rPr>
              <a:t>        400</a:t>
            </a:r>
          </a:p>
          <a:p>
            <a:endParaRPr lang="en-US" sz="1400" b="1" dirty="0">
              <a:solidFill>
                <a:schemeClr val="tx2"/>
              </a:solidFill>
            </a:endParaRPr>
          </a:p>
          <a:p>
            <a:pPr algn="r"/>
            <a:r>
              <a:rPr lang="en-US" sz="3000" b="1" dirty="0">
                <a:solidFill>
                  <a:schemeClr val="tx2"/>
                </a:solidFill>
              </a:rPr>
              <a:t>more capital</a:t>
            </a:r>
          </a:p>
          <a:p>
            <a:endParaRPr lang="en-US" sz="3000" b="1" dirty="0">
              <a:solidFill>
                <a:schemeClr val="bg1">
                  <a:lumMod val="75000"/>
                </a:schemeClr>
              </a:solidFill>
            </a:endParaRPr>
          </a:p>
        </p:txBody>
      </p:sp>
      <p:sp>
        <p:nvSpPr>
          <p:cNvPr id="18" name="TextBox 17">
            <a:extLst>
              <a:ext uri="{FF2B5EF4-FFF2-40B4-BE49-F238E27FC236}">
                <a16:creationId xmlns:a16="http://schemas.microsoft.com/office/drawing/2014/main" id="{50F6FFAB-E1F6-4838-4D82-13ABA7085049}"/>
              </a:ext>
            </a:extLst>
          </p:cNvPr>
          <p:cNvSpPr txBox="1"/>
          <p:nvPr/>
        </p:nvSpPr>
        <p:spPr>
          <a:xfrm>
            <a:off x="3674189" y="5014206"/>
            <a:ext cx="1661971" cy="1015663"/>
          </a:xfrm>
          <a:prstGeom prst="rect">
            <a:avLst/>
          </a:prstGeom>
          <a:noFill/>
        </p:spPr>
        <p:txBody>
          <a:bodyPr wrap="square" rtlCol="0">
            <a:spAutoFit/>
          </a:bodyPr>
          <a:lstStyle/>
          <a:p>
            <a:r>
              <a:rPr lang="en-US" sz="3000" b="1" dirty="0">
                <a:solidFill>
                  <a:schemeClr val="tx2"/>
                </a:solidFill>
              </a:rPr>
              <a:t>   </a:t>
            </a:r>
            <a:r>
              <a:rPr lang="en-US" sz="3000" b="1" dirty="0">
                <a:solidFill>
                  <a:schemeClr val="bg1">
                    <a:lumMod val="75000"/>
                  </a:schemeClr>
                </a:solidFill>
              </a:rPr>
              <a:t>300</a:t>
            </a:r>
          </a:p>
          <a:p>
            <a:endParaRPr lang="en-US" sz="3000" b="1" dirty="0">
              <a:solidFill>
                <a:schemeClr val="tx2"/>
              </a:solidFill>
            </a:endParaRPr>
          </a:p>
        </p:txBody>
      </p:sp>
      <p:grpSp>
        <p:nvGrpSpPr>
          <p:cNvPr id="19" name="Group 18">
            <a:extLst>
              <a:ext uri="{FF2B5EF4-FFF2-40B4-BE49-F238E27FC236}">
                <a16:creationId xmlns:a16="http://schemas.microsoft.com/office/drawing/2014/main" id="{EDAB0F7A-962A-6AE1-A5AA-A3158DC07CB5}"/>
              </a:ext>
            </a:extLst>
          </p:cNvPr>
          <p:cNvGrpSpPr/>
          <p:nvPr/>
        </p:nvGrpSpPr>
        <p:grpSpPr>
          <a:xfrm>
            <a:off x="929429" y="3344227"/>
            <a:ext cx="4608796" cy="2896590"/>
            <a:chOff x="254993" y="3546479"/>
            <a:chExt cx="2441915" cy="2397889"/>
          </a:xfrm>
        </p:grpSpPr>
        <p:cxnSp>
          <p:nvCxnSpPr>
            <p:cNvPr id="20" name="Straight Connector 19">
              <a:extLst>
                <a:ext uri="{FF2B5EF4-FFF2-40B4-BE49-F238E27FC236}">
                  <a16:creationId xmlns:a16="http://schemas.microsoft.com/office/drawing/2014/main" id="{0E743DBF-8253-64D8-D695-E24385D010F7}"/>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EAA8A9B-7835-1AC9-F69C-C6FEE17E398F}"/>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192B3C4C-1E25-F6BD-FB15-6584D0DF1A1F}"/>
              </a:ext>
            </a:extLst>
          </p:cNvPr>
          <p:cNvGrpSpPr/>
          <p:nvPr/>
        </p:nvGrpSpPr>
        <p:grpSpPr>
          <a:xfrm>
            <a:off x="6838638" y="3344227"/>
            <a:ext cx="4608796" cy="2896590"/>
            <a:chOff x="254993" y="3546479"/>
            <a:chExt cx="2441915" cy="2397889"/>
          </a:xfrm>
        </p:grpSpPr>
        <p:cxnSp>
          <p:nvCxnSpPr>
            <p:cNvPr id="23" name="Straight Connector 22">
              <a:extLst>
                <a:ext uri="{FF2B5EF4-FFF2-40B4-BE49-F238E27FC236}">
                  <a16:creationId xmlns:a16="http://schemas.microsoft.com/office/drawing/2014/main" id="{3E1AD7FC-CDA5-8BC2-FBD6-9E27D177CBB0}"/>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952BA31-1F34-566A-D6E0-A0491918FE63}"/>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9569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a:xfrm>
            <a:off x="1154953" y="973668"/>
            <a:ext cx="9505331" cy="706964"/>
          </a:xfrm>
        </p:spPr>
        <p:txBody>
          <a:bodyPr/>
          <a:lstStyle/>
          <a:p>
            <a:pPr algn="ctr"/>
            <a:r>
              <a:rPr lang="en-US" b="1" dirty="0"/>
              <a:t>Provided services </a:t>
            </a:r>
            <a:r>
              <a:rPr lang="en-US" b="1" dirty="0">
                <a:solidFill>
                  <a:srgbClr val="FF0000"/>
                </a:solidFill>
              </a:rPr>
              <a:t>on account </a:t>
            </a:r>
            <a:r>
              <a:rPr lang="en-US" b="1" dirty="0"/>
              <a:t>by designing a new website for $800 (SOAR)</a:t>
            </a:r>
            <a:endParaRPr lang="en-US" sz="30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29</a:t>
            </a:fld>
            <a:endParaRPr lang="en-US" noProof="0" dirty="0"/>
          </a:p>
        </p:txBody>
      </p:sp>
      <p:sp>
        <p:nvSpPr>
          <p:cNvPr id="8" name="TextBox 7">
            <a:extLst>
              <a:ext uri="{FF2B5EF4-FFF2-40B4-BE49-F238E27FC236}">
                <a16:creationId xmlns:a16="http://schemas.microsoft.com/office/drawing/2014/main" id="{F4408CEA-364A-7094-9C2E-480570E8D89F}"/>
              </a:ext>
            </a:extLst>
          </p:cNvPr>
          <p:cNvSpPr txBox="1"/>
          <p:nvPr/>
        </p:nvSpPr>
        <p:spPr>
          <a:xfrm>
            <a:off x="929431" y="2716613"/>
            <a:ext cx="4348625" cy="584775"/>
          </a:xfrm>
          <a:prstGeom prst="rect">
            <a:avLst/>
          </a:prstGeom>
          <a:noFill/>
        </p:spPr>
        <p:txBody>
          <a:bodyPr wrap="square" rtlCol="0">
            <a:spAutoFit/>
          </a:bodyPr>
          <a:lstStyle/>
          <a:p>
            <a:pPr algn="ctr"/>
            <a:r>
              <a:rPr lang="en-US" sz="3200" b="1" dirty="0">
                <a:solidFill>
                  <a:schemeClr val="tx2"/>
                </a:solidFill>
              </a:rPr>
              <a:t>A/R (future $) - A</a:t>
            </a:r>
          </a:p>
        </p:txBody>
      </p:sp>
      <p:sp>
        <p:nvSpPr>
          <p:cNvPr id="11" name="TextBox 10">
            <a:extLst>
              <a:ext uri="{FF2B5EF4-FFF2-40B4-BE49-F238E27FC236}">
                <a16:creationId xmlns:a16="http://schemas.microsoft.com/office/drawing/2014/main" id="{5E62EF7B-FA69-C7B7-4A9F-A51BC563F049}"/>
              </a:ext>
            </a:extLst>
          </p:cNvPr>
          <p:cNvSpPr txBox="1"/>
          <p:nvPr/>
        </p:nvSpPr>
        <p:spPr>
          <a:xfrm>
            <a:off x="2268638" y="3312851"/>
            <a:ext cx="1504709" cy="477054"/>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       -</a:t>
            </a:r>
            <a:endParaRPr lang="en-US"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8370427" y="3380838"/>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6786422" y="2728076"/>
            <a:ext cx="4348625" cy="584775"/>
          </a:xfrm>
          <a:prstGeom prst="rect">
            <a:avLst/>
          </a:prstGeom>
          <a:noFill/>
        </p:spPr>
        <p:txBody>
          <a:bodyPr wrap="square" rtlCol="0">
            <a:spAutoFit/>
          </a:bodyPr>
          <a:lstStyle/>
          <a:p>
            <a:pPr algn="ctr"/>
            <a:r>
              <a:rPr lang="en-US" sz="3200" b="1" dirty="0">
                <a:solidFill>
                  <a:schemeClr val="tx2"/>
                </a:solidFill>
              </a:rPr>
              <a:t>Capital - OE</a:t>
            </a:r>
          </a:p>
        </p:txBody>
      </p:sp>
      <p:sp>
        <p:nvSpPr>
          <p:cNvPr id="14" name="TextBox 13">
            <a:extLst>
              <a:ext uri="{FF2B5EF4-FFF2-40B4-BE49-F238E27FC236}">
                <a16:creationId xmlns:a16="http://schemas.microsoft.com/office/drawing/2014/main" id="{D2B4CFA9-D7AA-206F-45EF-EFB51A28E0B9}"/>
              </a:ext>
            </a:extLst>
          </p:cNvPr>
          <p:cNvSpPr txBox="1"/>
          <p:nvPr/>
        </p:nvSpPr>
        <p:spPr>
          <a:xfrm>
            <a:off x="6786422" y="3961379"/>
            <a:ext cx="1945446" cy="1477328"/>
          </a:xfrm>
          <a:prstGeom prst="rect">
            <a:avLst/>
          </a:prstGeom>
          <a:noFill/>
        </p:spPr>
        <p:txBody>
          <a:bodyPr wrap="square" rtlCol="0">
            <a:spAutoFit/>
          </a:bodyPr>
          <a:lstStyle/>
          <a:p>
            <a:pPr algn="r"/>
            <a:r>
              <a:rPr lang="en-US" sz="3000" b="1" dirty="0">
                <a:solidFill>
                  <a:schemeClr val="bg1">
                    <a:lumMod val="75000"/>
                  </a:schemeClr>
                </a:solidFill>
              </a:rPr>
              <a:t>500</a:t>
            </a:r>
          </a:p>
          <a:p>
            <a:pPr algn="r"/>
            <a:r>
              <a:rPr lang="en-US" sz="3000" b="1" dirty="0">
                <a:solidFill>
                  <a:schemeClr val="bg1">
                    <a:lumMod val="75000"/>
                  </a:schemeClr>
                </a:solidFill>
              </a:rPr>
              <a:t>300</a:t>
            </a:r>
          </a:p>
          <a:p>
            <a:pPr algn="r"/>
            <a:endParaRPr lang="en-US" sz="3000" b="1" dirty="0">
              <a:solidFill>
                <a:schemeClr val="tx2"/>
              </a:solidFill>
            </a:endParaRPr>
          </a:p>
        </p:txBody>
      </p:sp>
      <p:sp>
        <p:nvSpPr>
          <p:cNvPr id="16" name="TextBox 15">
            <a:extLst>
              <a:ext uri="{FF2B5EF4-FFF2-40B4-BE49-F238E27FC236}">
                <a16:creationId xmlns:a16="http://schemas.microsoft.com/office/drawing/2014/main" id="{824A60D6-4339-AA84-BE07-A15E538870E7}"/>
              </a:ext>
            </a:extLst>
          </p:cNvPr>
          <p:cNvSpPr txBox="1"/>
          <p:nvPr/>
        </p:nvSpPr>
        <p:spPr>
          <a:xfrm>
            <a:off x="1055527" y="3652205"/>
            <a:ext cx="1772867" cy="2862322"/>
          </a:xfrm>
          <a:prstGeom prst="rect">
            <a:avLst/>
          </a:prstGeom>
          <a:noFill/>
        </p:spPr>
        <p:txBody>
          <a:bodyPr wrap="square" rtlCol="0">
            <a:spAutoFit/>
          </a:bodyPr>
          <a:lstStyle/>
          <a:p>
            <a:endParaRPr lang="en-US" sz="3000" b="1" dirty="0">
              <a:solidFill>
                <a:schemeClr val="bg1">
                  <a:lumMod val="75000"/>
                </a:schemeClr>
              </a:solidFill>
            </a:endParaRPr>
          </a:p>
          <a:p>
            <a:r>
              <a:rPr lang="en-US" sz="3000" b="1" dirty="0">
                <a:solidFill>
                  <a:schemeClr val="bg1">
                    <a:lumMod val="75000"/>
                  </a:schemeClr>
                </a:solidFill>
              </a:rPr>
              <a:t>     </a:t>
            </a:r>
            <a:r>
              <a:rPr lang="en-US" sz="3000" b="1" dirty="0">
                <a:solidFill>
                  <a:schemeClr val="tx2"/>
                </a:solidFill>
              </a:rPr>
              <a:t>800</a:t>
            </a:r>
          </a:p>
          <a:p>
            <a:endParaRPr lang="en-US" sz="3000" b="1" dirty="0">
              <a:solidFill>
                <a:schemeClr val="tx2"/>
              </a:solidFill>
            </a:endParaRPr>
          </a:p>
          <a:p>
            <a:r>
              <a:rPr lang="en-US" sz="3000" b="1" dirty="0">
                <a:solidFill>
                  <a:schemeClr val="tx2"/>
                </a:solidFill>
              </a:rPr>
              <a:t>more future $</a:t>
            </a:r>
          </a:p>
          <a:p>
            <a:endParaRPr lang="en-US" sz="3000" b="1" dirty="0">
              <a:solidFill>
                <a:schemeClr val="tx2"/>
              </a:solidFill>
            </a:endParaRPr>
          </a:p>
        </p:txBody>
      </p:sp>
      <p:sp>
        <p:nvSpPr>
          <p:cNvPr id="9" name="TextBox 8">
            <a:extLst>
              <a:ext uri="{FF2B5EF4-FFF2-40B4-BE49-F238E27FC236}">
                <a16:creationId xmlns:a16="http://schemas.microsoft.com/office/drawing/2014/main" id="{F324C456-ECDF-1CAA-84F8-603A7C9D8D57}"/>
              </a:ext>
            </a:extLst>
          </p:cNvPr>
          <p:cNvSpPr txBox="1"/>
          <p:nvPr/>
        </p:nvSpPr>
        <p:spPr>
          <a:xfrm>
            <a:off x="9746785" y="3652205"/>
            <a:ext cx="1378286" cy="553998"/>
          </a:xfrm>
          <a:prstGeom prst="rect">
            <a:avLst/>
          </a:prstGeom>
          <a:noFill/>
        </p:spPr>
        <p:txBody>
          <a:bodyPr wrap="square" rtlCol="0">
            <a:spAutoFit/>
          </a:bodyPr>
          <a:lstStyle/>
          <a:p>
            <a:r>
              <a:rPr lang="en-US" sz="3000" b="1" dirty="0">
                <a:solidFill>
                  <a:schemeClr val="bg1">
                    <a:lumMod val="75000"/>
                  </a:schemeClr>
                </a:solidFill>
              </a:rPr>
              <a:t>25,000</a:t>
            </a:r>
          </a:p>
        </p:txBody>
      </p:sp>
      <p:sp>
        <p:nvSpPr>
          <p:cNvPr id="10" name="TextBox 9">
            <a:extLst>
              <a:ext uri="{FF2B5EF4-FFF2-40B4-BE49-F238E27FC236}">
                <a16:creationId xmlns:a16="http://schemas.microsoft.com/office/drawing/2014/main" id="{4D3DEB03-AABA-7FA9-D1B3-22D62CDDD295}"/>
              </a:ext>
            </a:extLst>
          </p:cNvPr>
          <p:cNvSpPr txBox="1"/>
          <p:nvPr/>
        </p:nvSpPr>
        <p:spPr>
          <a:xfrm>
            <a:off x="9456517" y="4113870"/>
            <a:ext cx="1643756" cy="2862322"/>
          </a:xfrm>
          <a:prstGeom prst="rect">
            <a:avLst/>
          </a:prstGeom>
          <a:noFill/>
        </p:spPr>
        <p:txBody>
          <a:bodyPr wrap="square" rtlCol="0">
            <a:spAutoFit/>
          </a:bodyPr>
          <a:lstStyle/>
          <a:p>
            <a:pPr algn="r"/>
            <a:r>
              <a:rPr lang="en-US" sz="3000" b="1" dirty="0">
                <a:solidFill>
                  <a:schemeClr val="bg1">
                    <a:lumMod val="75000"/>
                  </a:schemeClr>
                </a:solidFill>
              </a:rPr>
              <a:t>1,000</a:t>
            </a:r>
          </a:p>
          <a:p>
            <a:pPr algn="r"/>
            <a:r>
              <a:rPr lang="en-US" sz="3000" b="1" dirty="0">
                <a:solidFill>
                  <a:schemeClr val="tx2"/>
                </a:solidFill>
              </a:rPr>
              <a:t>   </a:t>
            </a:r>
            <a:r>
              <a:rPr lang="en-US" sz="3000" b="1" dirty="0">
                <a:solidFill>
                  <a:schemeClr val="bg1">
                    <a:lumMod val="75000"/>
                  </a:schemeClr>
                </a:solidFill>
              </a:rPr>
              <a:t>400</a:t>
            </a:r>
          </a:p>
          <a:p>
            <a:pPr algn="r"/>
            <a:r>
              <a:rPr lang="en-US" sz="3000" b="1" dirty="0">
                <a:solidFill>
                  <a:schemeClr val="tx2"/>
                </a:solidFill>
              </a:rPr>
              <a:t>   800</a:t>
            </a:r>
          </a:p>
          <a:p>
            <a:pPr algn="r"/>
            <a:r>
              <a:rPr lang="en-US" sz="3000" b="1" dirty="0">
                <a:solidFill>
                  <a:schemeClr val="tx2"/>
                </a:solidFill>
              </a:rPr>
              <a:t>more capital</a:t>
            </a:r>
          </a:p>
          <a:p>
            <a:endParaRPr lang="en-US" sz="3000" b="1" dirty="0">
              <a:solidFill>
                <a:schemeClr val="bg1">
                  <a:lumMod val="75000"/>
                </a:schemeClr>
              </a:solidFill>
            </a:endParaRPr>
          </a:p>
        </p:txBody>
      </p:sp>
      <p:grpSp>
        <p:nvGrpSpPr>
          <p:cNvPr id="19" name="Group 18">
            <a:extLst>
              <a:ext uri="{FF2B5EF4-FFF2-40B4-BE49-F238E27FC236}">
                <a16:creationId xmlns:a16="http://schemas.microsoft.com/office/drawing/2014/main" id="{C85819AD-CBC0-C54D-D161-4BDCFF4F5AF0}"/>
              </a:ext>
            </a:extLst>
          </p:cNvPr>
          <p:cNvGrpSpPr/>
          <p:nvPr/>
        </p:nvGrpSpPr>
        <p:grpSpPr>
          <a:xfrm>
            <a:off x="929429" y="3306649"/>
            <a:ext cx="4608796" cy="2896590"/>
            <a:chOff x="254993" y="3546479"/>
            <a:chExt cx="2441915" cy="2397889"/>
          </a:xfrm>
        </p:grpSpPr>
        <p:cxnSp>
          <p:nvCxnSpPr>
            <p:cNvPr id="20" name="Straight Connector 19">
              <a:extLst>
                <a:ext uri="{FF2B5EF4-FFF2-40B4-BE49-F238E27FC236}">
                  <a16:creationId xmlns:a16="http://schemas.microsoft.com/office/drawing/2014/main" id="{9C24E9F5-3592-DFC2-06F7-1F93362D36F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B1F6505-52C9-490E-E0FE-BCE664B67704}"/>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C401CEE5-5CE1-B45C-D7F9-B19397753438}"/>
              </a:ext>
            </a:extLst>
          </p:cNvPr>
          <p:cNvGrpSpPr/>
          <p:nvPr/>
        </p:nvGrpSpPr>
        <p:grpSpPr>
          <a:xfrm>
            <a:off x="6867020" y="3312851"/>
            <a:ext cx="4608796" cy="2896590"/>
            <a:chOff x="254993" y="3546479"/>
            <a:chExt cx="2441915" cy="2397889"/>
          </a:xfrm>
        </p:grpSpPr>
        <p:cxnSp>
          <p:nvCxnSpPr>
            <p:cNvPr id="23" name="Straight Connector 22">
              <a:extLst>
                <a:ext uri="{FF2B5EF4-FFF2-40B4-BE49-F238E27FC236}">
                  <a16:creationId xmlns:a16="http://schemas.microsoft.com/office/drawing/2014/main" id="{884978C3-9B79-FF7F-7642-B7B285C800EE}"/>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7A0C430-2D27-C465-7F5A-432E9CE0DD23}"/>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1994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0D18-CF9C-3611-73A4-59B8705A34E6}"/>
              </a:ext>
            </a:extLst>
          </p:cNvPr>
          <p:cNvSpPr>
            <a:spLocks noGrp="1"/>
          </p:cNvSpPr>
          <p:nvPr>
            <p:ph type="title"/>
          </p:nvPr>
        </p:nvSpPr>
        <p:spPr>
          <a:xfrm>
            <a:off x="1108653" y="904218"/>
            <a:ext cx="10035786" cy="706964"/>
          </a:xfrm>
        </p:spPr>
        <p:txBody>
          <a:bodyPr/>
          <a:lstStyle/>
          <a:p>
            <a:r>
              <a:rPr lang="en-US" sz="4800" b="1" dirty="0">
                <a:ln/>
                <a:solidFill>
                  <a:schemeClr val="bg1"/>
                </a:solidFill>
              </a:rPr>
              <a:t>After just a few transactions,</a:t>
            </a:r>
            <a:br>
              <a:rPr lang="en-US" sz="4800" b="1" dirty="0">
                <a:ln/>
                <a:solidFill>
                  <a:schemeClr val="bg1"/>
                </a:solidFill>
              </a:rPr>
            </a:br>
            <a:r>
              <a:rPr lang="en-US" sz="4800" b="1" dirty="0">
                <a:ln/>
                <a:solidFill>
                  <a:schemeClr val="bg1"/>
                </a:solidFill>
              </a:rPr>
              <a:t>the capital account is confusing</a:t>
            </a:r>
            <a:endParaRPr lang="en-US" sz="4800" b="1" dirty="0"/>
          </a:p>
        </p:txBody>
      </p:sp>
      <p:sp>
        <p:nvSpPr>
          <p:cNvPr id="4" name="Slide Number Placeholder 3">
            <a:extLst>
              <a:ext uri="{FF2B5EF4-FFF2-40B4-BE49-F238E27FC236}">
                <a16:creationId xmlns:a16="http://schemas.microsoft.com/office/drawing/2014/main" id="{FB2A6A91-4F14-A467-DC98-CD62C45C6C74}"/>
              </a:ext>
            </a:extLst>
          </p:cNvPr>
          <p:cNvSpPr>
            <a:spLocks noGrp="1"/>
          </p:cNvSpPr>
          <p:nvPr>
            <p:ph type="sldNum" sz="quarter" idx="12"/>
          </p:nvPr>
        </p:nvSpPr>
        <p:spPr/>
        <p:txBody>
          <a:bodyPr/>
          <a:lstStyle/>
          <a:p>
            <a:fld id="{9FF96B15-8338-45D5-A943-561235072D66}" type="slidenum">
              <a:rPr lang="en-US" noProof="0" smtClean="0"/>
              <a:t>30</a:t>
            </a:fld>
            <a:endParaRPr lang="en-US" noProof="0" dirty="0"/>
          </a:p>
        </p:txBody>
      </p:sp>
      <p:sp>
        <p:nvSpPr>
          <p:cNvPr id="12" name="TextBox 11">
            <a:extLst>
              <a:ext uri="{FF2B5EF4-FFF2-40B4-BE49-F238E27FC236}">
                <a16:creationId xmlns:a16="http://schemas.microsoft.com/office/drawing/2014/main" id="{67736721-4DE2-EC6B-BB59-EFF907F58461}"/>
              </a:ext>
            </a:extLst>
          </p:cNvPr>
          <p:cNvSpPr txBox="1"/>
          <p:nvPr/>
        </p:nvSpPr>
        <p:spPr>
          <a:xfrm>
            <a:off x="5373267" y="3264222"/>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13" name="TextBox 12">
            <a:extLst>
              <a:ext uri="{FF2B5EF4-FFF2-40B4-BE49-F238E27FC236}">
                <a16:creationId xmlns:a16="http://schemas.microsoft.com/office/drawing/2014/main" id="{82C9A96E-EB2A-1582-448F-23E7A37CAF6D}"/>
              </a:ext>
            </a:extLst>
          </p:cNvPr>
          <p:cNvSpPr txBox="1"/>
          <p:nvPr/>
        </p:nvSpPr>
        <p:spPr>
          <a:xfrm>
            <a:off x="3823303" y="2728076"/>
            <a:ext cx="4348625" cy="584775"/>
          </a:xfrm>
          <a:prstGeom prst="rect">
            <a:avLst/>
          </a:prstGeom>
          <a:noFill/>
        </p:spPr>
        <p:txBody>
          <a:bodyPr wrap="square" rtlCol="0">
            <a:spAutoFit/>
          </a:bodyPr>
          <a:lstStyle/>
          <a:p>
            <a:pPr algn="ctr"/>
            <a:r>
              <a:rPr lang="en-US" sz="3200" b="1" dirty="0">
                <a:solidFill>
                  <a:schemeClr val="tx2"/>
                </a:solidFill>
              </a:rPr>
              <a:t>Capital - OE</a:t>
            </a:r>
          </a:p>
        </p:txBody>
      </p:sp>
      <p:sp>
        <p:nvSpPr>
          <p:cNvPr id="14" name="TextBox 13">
            <a:extLst>
              <a:ext uri="{FF2B5EF4-FFF2-40B4-BE49-F238E27FC236}">
                <a16:creationId xmlns:a16="http://schemas.microsoft.com/office/drawing/2014/main" id="{D2B4CFA9-D7AA-206F-45EF-EFB51A28E0B9}"/>
              </a:ext>
            </a:extLst>
          </p:cNvPr>
          <p:cNvSpPr txBox="1"/>
          <p:nvPr/>
        </p:nvSpPr>
        <p:spPr>
          <a:xfrm>
            <a:off x="3823303" y="3961379"/>
            <a:ext cx="1945446" cy="1477328"/>
          </a:xfrm>
          <a:prstGeom prst="rect">
            <a:avLst/>
          </a:prstGeom>
          <a:noFill/>
        </p:spPr>
        <p:txBody>
          <a:bodyPr wrap="square" rtlCol="0">
            <a:spAutoFit/>
          </a:bodyPr>
          <a:lstStyle/>
          <a:p>
            <a:pPr algn="r"/>
            <a:r>
              <a:rPr lang="en-US" sz="3000" b="1" dirty="0">
                <a:solidFill>
                  <a:schemeClr val="tx2"/>
                </a:solidFill>
              </a:rPr>
              <a:t> D 500</a:t>
            </a:r>
          </a:p>
          <a:p>
            <a:pPr algn="r"/>
            <a:r>
              <a:rPr lang="en-US" sz="3000" b="1" dirty="0">
                <a:solidFill>
                  <a:schemeClr val="tx2"/>
                </a:solidFill>
              </a:rPr>
              <a:t>E 300</a:t>
            </a:r>
          </a:p>
          <a:p>
            <a:pPr algn="r"/>
            <a:endParaRPr lang="en-US" sz="3000" b="1" dirty="0">
              <a:solidFill>
                <a:schemeClr val="tx2"/>
              </a:solidFill>
            </a:endParaRPr>
          </a:p>
        </p:txBody>
      </p:sp>
      <p:sp>
        <p:nvSpPr>
          <p:cNvPr id="9" name="TextBox 8">
            <a:extLst>
              <a:ext uri="{FF2B5EF4-FFF2-40B4-BE49-F238E27FC236}">
                <a16:creationId xmlns:a16="http://schemas.microsoft.com/office/drawing/2014/main" id="{F324C456-ECDF-1CAA-84F8-603A7C9D8D57}"/>
              </a:ext>
            </a:extLst>
          </p:cNvPr>
          <p:cNvSpPr txBox="1"/>
          <p:nvPr/>
        </p:nvSpPr>
        <p:spPr>
          <a:xfrm>
            <a:off x="6518196" y="3652205"/>
            <a:ext cx="1643756" cy="2400657"/>
          </a:xfrm>
          <a:prstGeom prst="rect">
            <a:avLst/>
          </a:prstGeom>
          <a:noFill/>
        </p:spPr>
        <p:txBody>
          <a:bodyPr wrap="square" rtlCol="0">
            <a:spAutoFit/>
          </a:bodyPr>
          <a:lstStyle/>
          <a:p>
            <a:r>
              <a:rPr lang="en-US" sz="3000" b="1" dirty="0">
                <a:solidFill>
                  <a:schemeClr val="tx2"/>
                </a:solidFill>
              </a:rPr>
              <a:t>25,000 I</a:t>
            </a:r>
          </a:p>
          <a:p>
            <a:pPr algn="r"/>
            <a:r>
              <a:rPr lang="en-US" sz="3000" b="1" dirty="0">
                <a:solidFill>
                  <a:schemeClr val="tx2"/>
                </a:solidFill>
              </a:rPr>
              <a:t>1,000 I</a:t>
            </a:r>
          </a:p>
          <a:p>
            <a:pPr algn="r"/>
            <a:r>
              <a:rPr lang="en-US" sz="3000" b="1" dirty="0">
                <a:solidFill>
                  <a:schemeClr val="tx2"/>
                </a:solidFill>
              </a:rPr>
              <a:t>  400 R</a:t>
            </a:r>
          </a:p>
          <a:p>
            <a:pPr algn="r"/>
            <a:r>
              <a:rPr lang="en-US" sz="3000" b="1" dirty="0">
                <a:solidFill>
                  <a:schemeClr val="tx2"/>
                </a:solidFill>
              </a:rPr>
              <a:t>   800 R</a:t>
            </a:r>
          </a:p>
          <a:p>
            <a:endParaRPr lang="en-US" sz="3000" b="1" dirty="0">
              <a:solidFill>
                <a:schemeClr val="tx2"/>
              </a:solidFill>
            </a:endParaRPr>
          </a:p>
        </p:txBody>
      </p:sp>
      <p:grpSp>
        <p:nvGrpSpPr>
          <p:cNvPr id="3" name="Group 2">
            <a:extLst>
              <a:ext uri="{FF2B5EF4-FFF2-40B4-BE49-F238E27FC236}">
                <a16:creationId xmlns:a16="http://schemas.microsoft.com/office/drawing/2014/main" id="{DC7E57E6-D24A-4A17-90C8-096EBFD83E68}"/>
              </a:ext>
            </a:extLst>
          </p:cNvPr>
          <p:cNvGrpSpPr/>
          <p:nvPr/>
        </p:nvGrpSpPr>
        <p:grpSpPr>
          <a:xfrm>
            <a:off x="3912804" y="3337903"/>
            <a:ext cx="4608796" cy="2896590"/>
            <a:chOff x="254993" y="3546479"/>
            <a:chExt cx="2441915" cy="2397889"/>
          </a:xfrm>
        </p:grpSpPr>
        <p:cxnSp>
          <p:nvCxnSpPr>
            <p:cNvPr id="5" name="Straight Connector 4">
              <a:extLst>
                <a:ext uri="{FF2B5EF4-FFF2-40B4-BE49-F238E27FC236}">
                  <a16:creationId xmlns:a16="http://schemas.microsoft.com/office/drawing/2014/main" id="{D8E22285-1C4D-7EE9-EE36-BB5E7AAABB71}"/>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C9E493F-9D03-188C-EB35-FA3445C3A90A}"/>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9225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31</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1154626" y="2012550"/>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200" dirty="0">
                <a:solidFill>
                  <a:schemeClr val="tx2"/>
                </a:solidFill>
              </a:rPr>
              <a:t>Capital - Owner’s Equity</a:t>
            </a:r>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164498" y="726761"/>
            <a:ext cx="10961226" cy="1219074"/>
          </a:xfrm>
        </p:spPr>
        <p:txBody>
          <a:bodyPr/>
          <a:lstStyle/>
          <a:p>
            <a:pPr algn="ctr"/>
            <a:r>
              <a:rPr lang="en-US" b="1" dirty="0">
                <a:ln/>
                <a:solidFill>
                  <a:schemeClr val="bg1"/>
                </a:solidFill>
              </a:rPr>
              <a:t>Of the 4 transactions that affect capital,</a:t>
            </a:r>
            <a:br>
              <a:rPr lang="en-US" b="1" dirty="0">
                <a:ln/>
                <a:solidFill>
                  <a:schemeClr val="bg1"/>
                </a:solidFill>
              </a:rPr>
            </a:br>
            <a:r>
              <a:rPr lang="en-US" b="1" dirty="0">
                <a:ln/>
                <a:solidFill>
                  <a:schemeClr val="bg1"/>
                </a:solidFill>
              </a:rPr>
              <a:t>three groups </a:t>
            </a:r>
            <a:r>
              <a:rPr lang="en-US" b="1" dirty="0">
                <a:ln/>
                <a:solidFill>
                  <a:srgbClr val="FF0000"/>
                </a:solidFill>
              </a:rPr>
              <a:t>(RED) </a:t>
            </a:r>
            <a:r>
              <a:rPr lang="en-US" b="1" dirty="0">
                <a:ln/>
                <a:solidFill>
                  <a:schemeClr val="bg1"/>
                </a:solidFill>
              </a:rPr>
              <a:t>will have many</a:t>
            </a:r>
            <a:br>
              <a:rPr lang="en-US" b="1" dirty="0">
                <a:ln/>
                <a:solidFill>
                  <a:schemeClr val="bg1"/>
                </a:solidFill>
              </a:rPr>
            </a:br>
            <a:r>
              <a:rPr lang="en-US" b="1" dirty="0">
                <a:ln/>
                <a:solidFill>
                  <a:schemeClr val="bg1"/>
                </a:solidFill>
              </a:rPr>
              <a:t>transactions during the year</a:t>
            </a:r>
            <a:endParaRPr lang="en-US" dirty="0">
              <a:solidFill>
                <a:srgbClr val="C00000"/>
              </a:solidFill>
            </a:endParaRPr>
          </a:p>
        </p:txBody>
      </p:sp>
      <p:sp>
        <p:nvSpPr>
          <p:cNvPr id="7" name="TextBox 6">
            <a:extLst>
              <a:ext uri="{FF2B5EF4-FFF2-40B4-BE49-F238E27FC236}">
                <a16:creationId xmlns:a16="http://schemas.microsoft.com/office/drawing/2014/main" id="{890C0648-7A8C-E587-D3BD-EB88523FA5D4}"/>
              </a:ext>
            </a:extLst>
          </p:cNvPr>
          <p:cNvSpPr txBox="1"/>
          <p:nvPr/>
        </p:nvSpPr>
        <p:spPr>
          <a:xfrm>
            <a:off x="5066262" y="2994912"/>
            <a:ext cx="2289857" cy="553998"/>
          </a:xfrm>
          <a:prstGeom prst="rect">
            <a:avLst/>
          </a:prstGeom>
          <a:noFill/>
        </p:spPr>
        <p:txBody>
          <a:bodyPr wrap="square">
            <a:spAutoFit/>
          </a:bodyPr>
          <a:lstStyle/>
          <a:p>
            <a:r>
              <a:rPr lang="en-US" sz="2600" b="1" dirty="0">
                <a:solidFill>
                  <a:schemeClr val="tx2"/>
                </a:solidFill>
              </a:rPr>
              <a:t>—      </a:t>
            </a:r>
            <a:r>
              <a:rPr lang="en-US" sz="3000" b="1" dirty="0">
                <a:solidFill>
                  <a:schemeClr val="tx2"/>
                </a:solidFill>
              </a:rPr>
              <a:t>  B+</a:t>
            </a:r>
            <a:endParaRPr lang="en-US" sz="3000" dirty="0"/>
          </a:p>
        </p:txBody>
      </p:sp>
      <p:sp>
        <p:nvSpPr>
          <p:cNvPr id="11" name="TextBox 10">
            <a:extLst>
              <a:ext uri="{FF2B5EF4-FFF2-40B4-BE49-F238E27FC236}">
                <a16:creationId xmlns:a16="http://schemas.microsoft.com/office/drawing/2014/main" id="{DD40F225-D124-229F-5BB2-985430674491}"/>
              </a:ext>
            </a:extLst>
          </p:cNvPr>
          <p:cNvSpPr txBox="1"/>
          <p:nvPr/>
        </p:nvSpPr>
        <p:spPr>
          <a:xfrm>
            <a:off x="772555" y="2872546"/>
            <a:ext cx="4900290" cy="4801314"/>
          </a:xfrm>
          <a:prstGeom prst="rect">
            <a:avLst/>
          </a:prstGeom>
          <a:noFill/>
        </p:spPr>
        <p:txBody>
          <a:bodyPr wrap="square" rtlCol="0">
            <a:spAutoFit/>
          </a:bodyPr>
          <a:lstStyle/>
          <a:p>
            <a:pPr algn="ctr"/>
            <a:r>
              <a:rPr lang="en-US" sz="3600" b="1" dirty="0">
                <a:solidFill>
                  <a:schemeClr val="tx2"/>
                </a:solidFill>
              </a:rPr>
              <a:t>owner-related</a:t>
            </a:r>
          </a:p>
          <a:p>
            <a:pPr algn="ctr"/>
            <a:r>
              <a:rPr lang="en-US" sz="3600" b="1" dirty="0">
                <a:solidFill>
                  <a:schemeClr val="tx2"/>
                </a:solidFill>
              </a:rPr>
              <a:t>  </a:t>
            </a:r>
            <a:r>
              <a:rPr lang="en-US" sz="3600" b="1" dirty="0">
                <a:solidFill>
                  <a:srgbClr val="FF0000"/>
                </a:solidFill>
              </a:rPr>
              <a:t>Drawing</a:t>
            </a:r>
            <a:r>
              <a:rPr lang="en-US" sz="3600" b="1" dirty="0">
                <a:solidFill>
                  <a:schemeClr val="tx2"/>
                </a:solidFill>
              </a:rPr>
              <a:t> – hopes to take out lots of </a:t>
            </a:r>
            <a:r>
              <a:rPr lang="en-US" sz="3600" b="1" dirty="0">
                <a:solidFill>
                  <a:srgbClr val="33CC33"/>
                </a:solidFill>
              </a:rPr>
              <a:t>$</a:t>
            </a:r>
            <a:r>
              <a:rPr lang="en-US" sz="3600" b="1" dirty="0">
                <a:solidFill>
                  <a:schemeClr val="tx2"/>
                </a:solidFill>
              </a:rPr>
              <a:t>     </a:t>
            </a:r>
            <a:endParaRPr lang="en-US" sz="3600" b="1" dirty="0"/>
          </a:p>
          <a:p>
            <a:pPr algn="ctr"/>
            <a:endParaRPr lang="en-US" b="1" dirty="0">
              <a:solidFill>
                <a:schemeClr val="tx2"/>
              </a:solidFill>
            </a:endParaRPr>
          </a:p>
          <a:p>
            <a:pPr algn="ctr"/>
            <a:r>
              <a:rPr lang="en-US" sz="3600" b="1" dirty="0">
                <a:solidFill>
                  <a:schemeClr val="tx2"/>
                </a:solidFill>
              </a:rPr>
              <a:t>income-related</a:t>
            </a:r>
          </a:p>
          <a:p>
            <a:pPr algn="ctr"/>
            <a:r>
              <a:rPr lang="en-US" sz="3600" b="1" dirty="0">
                <a:solidFill>
                  <a:schemeClr val="tx2"/>
                </a:solidFill>
              </a:rPr>
              <a:t>  </a:t>
            </a:r>
            <a:r>
              <a:rPr lang="en-US" sz="3600" b="1" dirty="0">
                <a:solidFill>
                  <a:srgbClr val="FF0000"/>
                </a:solidFill>
              </a:rPr>
              <a:t>Expenses</a:t>
            </a:r>
            <a:r>
              <a:rPr lang="en-US" sz="3600" b="1" dirty="0">
                <a:solidFill>
                  <a:schemeClr val="tx2"/>
                </a:solidFill>
              </a:rPr>
              <a:t> – many expenses to earn </a:t>
            </a:r>
            <a:r>
              <a:rPr lang="en-US" sz="3600" b="1" dirty="0">
                <a:solidFill>
                  <a:srgbClr val="33CC33"/>
                </a:solidFill>
              </a:rPr>
              <a:t>$</a:t>
            </a:r>
            <a:r>
              <a:rPr lang="en-US" sz="3600" b="1" dirty="0">
                <a:solidFill>
                  <a:schemeClr val="tx2"/>
                </a:solidFill>
              </a:rPr>
              <a:t>       </a:t>
            </a:r>
          </a:p>
          <a:p>
            <a:pPr algn="ctr"/>
            <a:endParaRPr lang="en-US" sz="3600" b="1" dirty="0">
              <a:solidFill>
                <a:schemeClr val="tx2"/>
              </a:solidFill>
            </a:endParaRPr>
          </a:p>
          <a:p>
            <a:pPr algn="ctr"/>
            <a:endParaRPr lang="en-US" sz="3600" b="1" dirty="0">
              <a:solidFill>
                <a:schemeClr val="tx2"/>
              </a:solidFill>
            </a:endParaRPr>
          </a:p>
        </p:txBody>
      </p:sp>
      <p:sp>
        <p:nvSpPr>
          <p:cNvPr id="2" name="TextBox 1">
            <a:extLst>
              <a:ext uri="{FF2B5EF4-FFF2-40B4-BE49-F238E27FC236}">
                <a16:creationId xmlns:a16="http://schemas.microsoft.com/office/drawing/2014/main" id="{76C18754-2289-9E10-D0D8-793B530F0EF2}"/>
              </a:ext>
            </a:extLst>
          </p:cNvPr>
          <p:cNvSpPr txBox="1"/>
          <p:nvPr/>
        </p:nvSpPr>
        <p:spPr>
          <a:xfrm>
            <a:off x="6225435" y="3120172"/>
            <a:ext cx="4900289" cy="5324535"/>
          </a:xfrm>
          <a:prstGeom prst="rect">
            <a:avLst/>
          </a:prstGeom>
          <a:noFill/>
        </p:spPr>
        <p:txBody>
          <a:bodyPr wrap="square" rtlCol="0">
            <a:spAutoFit/>
          </a:bodyPr>
          <a:lstStyle/>
          <a:p>
            <a:pPr algn="ctr"/>
            <a:r>
              <a:rPr lang="en-US" sz="3600" b="1" dirty="0">
                <a:solidFill>
                  <a:schemeClr val="tx2"/>
                </a:solidFill>
              </a:rPr>
              <a:t>owner-related</a:t>
            </a:r>
          </a:p>
          <a:p>
            <a:pPr algn="ctr"/>
            <a:r>
              <a:rPr lang="en-US" sz="3600" b="1" dirty="0">
                <a:solidFill>
                  <a:schemeClr val="tx2"/>
                </a:solidFill>
              </a:rPr>
              <a:t>Investments - puts in (hopefully very few)</a:t>
            </a:r>
          </a:p>
          <a:p>
            <a:pPr algn="ctr"/>
            <a:endParaRPr lang="en-US" sz="1600" b="1" dirty="0">
              <a:solidFill>
                <a:schemeClr val="tx2"/>
              </a:solidFill>
            </a:endParaRPr>
          </a:p>
          <a:p>
            <a:pPr algn="ctr"/>
            <a:r>
              <a:rPr lang="en-US" sz="3600" b="1" dirty="0">
                <a:solidFill>
                  <a:schemeClr val="tx2"/>
                </a:solidFill>
              </a:rPr>
              <a:t>income-related</a:t>
            </a:r>
          </a:p>
          <a:p>
            <a:pPr algn="ctr"/>
            <a:r>
              <a:rPr lang="en-US" sz="3600" b="1" dirty="0">
                <a:solidFill>
                  <a:srgbClr val="FF0000"/>
                </a:solidFill>
              </a:rPr>
              <a:t>Revenue</a:t>
            </a:r>
            <a:r>
              <a:rPr lang="en-US" sz="3600" b="1" dirty="0">
                <a:solidFill>
                  <a:schemeClr val="tx2"/>
                </a:solidFill>
              </a:rPr>
              <a:t> – lots of income to record</a:t>
            </a:r>
          </a:p>
          <a:p>
            <a:pPr algn="ctr"/>
            <a:endParaRPr lang="en-US" sz="3600" b="1" dirty="0">
              <a:solidFill>
                <a:schemeClr val="tx2"/>
              </a:solidFill>
            </a:endParaRPr>
          </a:p>
          <a:p>
            <a:pPr algn="ctr"/>
            <a:endParaRPr lang="en-US" sz="3600" b="1" dirty="0">
              <a:solidFill>
                <a:schemeClr val="tx2"/>
              </a:solidFill>
            </a:endParaRPr>
          </a:p>
          <a:p>
            <a:pPr algn="ctr"/>
            <a:endParaRPr lang="en-US" sz="3600" b="1" dirty="0">
              <a:solidFill>
                <a:schemeClr val="tx2"/>
              </a:solidFill>
            </a:endParaRPr>
          </a:p>
        </p:txBody>
      </p:sp>
    </p:spTree>
    <p:extLst>
      <p:ext uri="{BB962C8B-B14F-4D97-AF65-F5344CB8AC3E}">
        <p14:creationId xmlns:p14="http://schemas.microsoft.com/office/powerpoint/2010/main" val="1171149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32</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1503123" y="2931090"/>
            <a:ext cx="944462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1154626" y="2012550"/>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200" dirty="0">
                <a:solidFill>
                  <a:schemeClr val="tx2"/>
                </a:solidFill>
              </a:rPr>
              <a:t>Capital - Owner’s Equity</a:t>
            </a:r>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20968" y="1003791"/>
            <a:ext cx="10961226" cy="1219074"/>
          </a:xfrm>
        </p:spPr>
        <p:txBody>
          <a:bodyPr/>
          <a:lstStyle/>
          <a:p>
            <a:pPr algn="ctr"/>
            <a:r>
              <a:rPr lang="en-US" sz="4000" b="1" dirty="0">
                <a:ln/>
                <a:solidFill>
                  <a:schemeClr val="bg1"/>
                </a:solidFill>
              </a:rPr>
              <a:t>So we will give 3 of the 4 groups their </a:t>
            </a:r>
            <a:br>
              <a:rPr lang="en-US" sz="4000" b="1" dirty="0">
                <a:ln/>
                <a:solidFill>
                  <a:schemeClr val="bg1"/>
                </a:solidFill>
              </a:rPr>
            </a:br>
            <a:r>
              <a:rPr lang="en-US" sz="4000" b="1" dirty="0">
                <a:ln/>
                <a:solidFill>
                  <a:schemeClr val="bg1"/>
                </a:solidFill>
              </a:rPr>
              <a:t>own identity during the year </a:t>
            </a:r>
            <a:br>
              <a:rPr lang="en-US" sz="4000" b="1" dirty="0">
                <a:ln/>
                <a:solidFill>
                  <a:schemeClr val="bg1"/>
                </a:solidFill>
              </a:rPr>
            </a:br>
            <a:r>
              <a:rPr lang="en-US" sz="4000" b="1" dirty="0">
                <a:ln/>
                <a:solidFill>
                  <a:schemeClr val="bg1"/>
                </a:solidFill>
              </a:rPr>
              <a:t>(like kids going off to college)</a:t>
            </a:r>
            <a:br>
              <a:rPr lang="en-US" sz="5000" b="1" dirty="0">
                <a:ln/>
                <a:solidFill>
                  <a:schemeClr val="bg1"/>
                </a:solidFill>
              </a:rPr>
            </a:br>
            <a:endParaRPr lang="en-US" dirty="0">
              <a:solidFill>
                <a:schemeClr val="bg1"/>
              </a:solidFill>
            </a:endParaRPr>
          </a:p>
        </p:txBody>
      </p:sp>
      <p:sp>
        <p:nvSpPr>
          <p:cNvPr id="7" name="TextBox 6">
            <a:extLst>
              <a:ext uri="{FF2B5EF4-FFF2-40B4-BE49-F238E27FC236}">
                <a16:creationId xmlns:a16="http://schemas.microsoft.com/office/drawing/2014/main" id="{890C0648-7A8C-E587-D3BD-EB88523FA5D4}"/>
              </a:ext>
            </a:extLst>
          </p:cNvPr>
          <p:cNvSpPr txBox="1"/>
          <p:nvPr/>
        </p:nvSpPr>
        <p:spPr>
          <a:xfrm>
            <a:off x="4865846" y="2994912"/>
            <a:ext cx="2289857" cy="492443"/>
          </a:xfrm>
          <a:prstGeom prst="rect">
            <a:avLst/>
          </a:prstGeom>
          <a:noFill/>
        </p:spPr>
        <p:txBody>
          <a:bodyPr wrap="square">
            <a:spAutoFit/>
          </a:bodyPr>
          <a:lstStyle/>
          <a:p>
            <a:r>
              <a:rPr lang="en-US" sz="2600" b="1" dirty="0">
                <a:solidFill>
                  <a:schemeClr val="tx2"/>
                </a:solidFill>
              </a:rPr>
              <a:t>—           B+</a:t>
            </a:r>
            <a:endParaRPr lang="en-US" sz="2600" dirty="0"/>
          </a:p>
        </p:txBody>
      </p:sp>
      <p:sp>
        <p:nvSpPr>
          <p:cNvPr id="11" name="TextBox 10">
            <a:extLst>
              <a:ext uri="{FF2B5EF4-FFF2-40B4-BE49-F238E27FC236}">
                <a16:creationId xmlns:a16="http://schemas.microsoft.com/office/drawing/2014/main" id="{DD40F225-D124-229F-5BB2-985430674491}"/>
              </a:ext>
            </a:extLst>
          </p:cNvPr>
          <p:cNvSpPr txBox="1"/>
          <p:nvPr/>
        </p:nvSpPr>
        <p:spPr>
          <a:xfrm>
            <a:off x="734994" y="3429000"/>
            <a:ext cx="10278315" cy="3970318"/>
          </a:xfrm>
          <a:prstGeom prst="rect">
            <a:avLst/>
          </a:prstGeom>
          <a:noFill/>
        </p:spPr>
        <p:txBody>
          <a:bodyPr wrap="square" rtlCol="0">
            <a:spAutoFit/>
          </a:bodyPr>
          <a:lstStyle/>
          <a:p>
            <a:pPr algn="ctr"/>
            <a:r>
              <a:rPr lang="en-US" sz="3600" b="1" dirty="0">
                <a:solidFill>
                  <a:schemeClr val="tx2"/>
                </a:solidFill>
              </a:rPr>
              <a:t>Two transactions    —       owner-related</a:t>
            </a:r>
          </a:p>
          <a:p>
            <a:pPr algn="ctr"/>
            <a:r>
              <a:rPr lang="en-US" sz="3600" b="1" dirty="0">
                <a:solidFill>
                  <a:schemeClr val="tx2"/>
                </a:solidFill>
              </a:rPr>
              <a:t>  </a:t>
            </a:r>
            <a:r>
              <a:rPr lang="en-US" sz="3600" b="1" dirty="0">
                <a:solidFill>
                  <a:srgbClr val="C00000"/>
                </a:solidFill>
              </a:rPr>
              <a:t>Drawing</a:t>
            </a:r>
            <a:r>
              <a:rPr lang="en-US" sz="3600" b="1" dirty="0">
                <a:solidFill>
                  <a:schemeClr val="tx2"/>
                </a:solidFill>
              </a:rPr>
              <a:t> – takes out       </a:t>
            </a:r>
            <a:r>
              <a:rPr lang="en-US" sz="3600" b="1" dirty="0"/>
              <a:t>Investments</a:t>
            </a:r>
            <a:r>
              <a:rPr lang="en-US" sz="3600" b="1" dirty="0">
                <a:solidFill>
                  <a:schemeClr val="tx2"/>
                </a:solidFill>
              </a:rPr>
              <a:t> - puts in</a:t>
            </a:r>
          </a:p>
          <a:p>
            <a:pPr algn="ctr"/>
            <a:endParaRPr lang="en-US" sz="3600" b="1" dirty="0">
              <a:solidFill>
                <a:schemeClr val="tx2"/>
              </a:solidFill>
            </a:endParaRPr>
          </a:p>
          <a:p>
            <a:pPr algn="ctr"/>
            <a:r>
              <a:rPr lang="en-US" sz="3600" b="1" dirty="0">
                <a:solidFill>
                  <a:schemeClr val="tx2"/>
                </a:solidFill>
              </a:rPr>
              <a:t>Two transactions   —    income-related</a:t>
            </a:r>
          </a:p>
          <a:p>
            <a:pPr algn="ctr"/>
            <a:r>
              <a:rPr lang="en-US" sz="3600" b="1" dirty="0">
                <a:solidFill>
                  <a:schemeClr val="tx2"/>
                </a:solidFill>
              </a:rPr>
              <a:t>  </a:t>
            </a:r>
            <a:r>
              <a:rPr lang="en-US" sz="3600" b="1" dirty="0">
                <a:solidFill>
                  <a:srgbClr val="C00000"/>
                </a:solidFill>
              </a:rPr>
              <a:t>Expenses</a:t>
            </a:r>
            <a:r>
              <a:rPr lang="en-US" sz="3600" b="1" dirty="0">
                <a:solidFill>
                  <a:schemeClr val="tx2"/>
                </a:solidFill>
              </a:rPr>
              <a:t> – outgo       </a:t>
            </a:r>
            <a:r>
              <a:rPr lang="en-US" sz="3600" b="1" dirty="0"/>
              <a:t>Revenue</a:t>
            </a:r>
            <a:r>
              <a:rPr lang="en-US" sz="3600" b="1" dirty="0">
                <a:solidFill>
                  <a:schemeClr val="tx2"/>
                </a:solidFill>
              </a:rPr>
              <a:t> – income</a:t>
            </a:r>
          </a:p>
          <a:p>
            <a:pPr algn="ctr"/>
            <a:endParaRPr lang="en-US" sz="3600" b="1" dirty="0">
              <a:solidFill>
                <a:schemeClr val="tx2"/>
              </a:solidFill>
            </a:endParaRPr>
          </a:p>
          <a:p>
            <a:pPr algn="ctr"/>
            <a:endParaRPr lang="en-US" sz="3600" b="1" dirty="0">
              <a:solidFill>
                <a:schemeClr val="tx2"/>
              </a:solidFill>
            </a:endParaRPr>
          </a:p>
        </p:txBody>
      </p:sp>
    </p:spTree>
    <p:extLst>
      <p:ext uri="{BB962C8B-B14F-4D97-AF65-F5344CB8AC3E}">
        <p14:creationId xmlns:p14="http://schemas.microsoft.com/office/powerpoint/2010/main" val="1841616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33</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254993" y="2931090"/>
            <a:ext cx="11632207"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6265417" y="302793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1154626" y="2012550"/>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200" dirty="0">
                <a:solidFill>
                  <a:schemeClr val="tx2"/>
                </a:solidFill>
              </a:rPr>
              <a:t>Capital - Owner’s Equity</a:t>
            </a:r>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664766"/>
            <a:ext cx="10961226" cy="1219074"/>
          </a:xfrm>
        </p:spPr>
        <p:txBody>
          <a:bodyPr/>
          <a:lstStyle/>
          <a:p>
            <a:pPr algn="ctr"/>
            <a:r>
              <a:rPr lang="en-US" sz="5000" b="1" dirty="0">
                <a:ln/>
                <a:solidFill>
                  <a:schemeClr val="bg1"/>
                </a:solidFill>
              </a:rPr>
              <a:t>Revenue as CR balance</a:t>
            </a:r>
            <a:br>
              <a:rPr lang="en-US" sz="5000" b="1" dirty="0">
                <a:ln/>
                <a:solidFill>
                  <a:schemeClr val="bg1"/>
                </a:solidFill>
              </a:rPr>
            </a:br>
            <a:r>
              <a:rPr lang="en-US" sz="5000" b="1" dirty="0">
                <a:ln/>
                <a:solidFill>
                  <a:schemeClr val="bg1"/>
                </a:solidFill>
              </a:rPr>
              <a:t>Expense &amp; Drawing as DRs</a:t>
            </a:r>
            <a:endParaRPr lang="en-US" dirty="0">
              <a:solidFill>
                <a:schemeClr val="bg1"/>
              </a:solidFill>
            </a:endParaRPr>
          </a:p>
        </p:txBody>
      </p:sp>
      <p:sp>
        <p:nvSpPr>
          <p:cNvPr id="7" name="TextBox 6">
            <a:extLst>
              <a:ext uri="{FF2B5EF4-FFF2-40B4-BE49-F238E27FC236}">
                <a16:creationId xmlns:a16="http://schemas.microsoft.com/office/drawing/2014/main" id="{890C0648-7A8C-E587-D3BD-EB88523FA5D4}"/>
              </a:ext>
            </a:extLst>
          </p:cNvPr>
          <p:cNvSpPr txBox="1"/>
          <p:nvPr/>
        </p:nvSpPr>
        <p:spPr>
          <a:xfrm>
            <a:off x="8223610" y="4446424"/>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a:t>
            </a:r>
            <a:endParaRPr lang="en-US" dirty="0"/>
          </a:p>
        </p:txBody>
      </p:sp>
      <p:grpSp>
        <p:nvGrpSpPr>
          <p:cNvPr id="31" name="Group 30">
            <a:extLst>
              <a:ext uri="{FF2B5EF4-FFF2-40B4-BE49-F238E27FC236}">
                <a16:creationId xmlns:a16="http://schemas.microsoft.com/office/drawing/2014/main" id="{6F5EF8D9-7B3D-9B35-0C95-F4A532CADD72}"/>
              </a:ext>
            </a:extLst>
          </p:cNvPr>
          <p:cNvGrpSpPr/>
          <p:nvPr/>
        </p:nvGrpSpPr>
        <p:grpSpPr>
          <a:xfrm>
            <a:off x="254993" y="3662229"/>
            <a:ext cx="2441915" cy="946105"/>
            <a:chOff x="254993" y="3546479"/>
            <a:chExt cx="2441915" cy="2397889"/>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753B5CB6-F200-4C04-174A-AD41CEACA997}"/>
              </a:ext>
            </a:extLst>
          </p:cNvPr>
          <p:cNvGrpSpPr/>
          <p:nvPr/>
        </p:nvGrpSpPr>
        <p:grpSpPr>
          <a:xfrm>
            <a:off x="3220041" y="3645635"/>
            <a:ext cx="2441915" cy="962698"/>
            <a:chOff x="3220041" y="3529884"/>
            <a:chExt cx="2441915" cy="2363165"/>
          </a:xfrm>
        </p:grpSpPr>
        <p:cxnSp>
          <p:nvCxnSpPr>
            <p:cNvPr id="26" name="Straight Connector 25">
              <a:extLst>
                <a:ext uri="{FF2B5EF4-FFF2-40B4-BE49-F238E27FC236}">
                  <a16:creationId xmlns:a16="http://schemas.microsoft.com/office/drawing/2014/main" id="{C22F4FFD-4161-AC69-78E1-802C11DE84E2}"/>
                </a:ext>
              </a:extLst>
            </p:cNvPr>
            <p:cNvCxnSpPr>
              <a:cxnSpLocks/>
            </p:cNvCxnSpPr>
            <p:nvPr/>
          </p:nvCxnSpPr>
          <p:spPr>
            <a:xfrm>
              <a:off x="3220041" y="3529884"/>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49F06B7-3202-B6A7-4874-7A8754D15756}"/>
                </a:ext>
              </a:extLst>
            </p:cNvPr>
            <p:cNvCxnSpPr>
              <a:cxnSpLocks/>
            </p:cNvCxnSpPr>
            <p:nvPr/>
          </p:nvCxnSpPr>
          <p:spPr>
            <a:xfrm>
              <a:off x="4440998" y="3529884"/>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17DE9F2-A7B3-E64D-9C6A-AD8E961A2719}"/>
              </a:ext>
            </a:extLst>
          </p:cNvPr>
          <p:cNvGrpSpPr/>
          <p:nvPr/>
        </p:nvGrpSpPr>
        <p:grpSpPr>
          <a:xfrm>
            <a:off x="6842114" y="4419196"/>
            <a:ext cx="4119111" cy="1961269"/>
            <a:chOff x="254993" y="3546479"/>
            <a:chExt cx="2441915" cy="2397889"/>
          </a:xfrm>
        </p:grpSpPr>
        <p:cxnSp>
          <p:nvCxnSpPr>
            <p:cNvPr id="33" name="Straight Connector 32">
              <a:extLst>
                <a:ext uri="{FF2B5EF4-FFF2-40B4-BE49-F238E27FC236}">
                  <a16:creationId xmlns:a16="http://schemas.microsoft.com/office/drawing/2014/main" id="{1D66CFC8-70D8-7B9B-67D8-FCB0718E911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B35C111-A0CA-26F4-3064-773BF728D79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0011B658-DFDF-DF3A-40E6-08C6F350B1EA}"/>
              </a:ext>
            </a:extLst>
          </p:cNvPr>
          <p:cNvSpPr txBox="1"/>
          <p:nvPr/>
        </p:nvSpPr>
        <p:spPr>
          <a:xfrm>
            <a:off x="6535078" y="3907809"/>
            <a:ext cx="5094890" cy="584775"/>
          </a:xfrm>
          <a:prstGeom prst="rect">
            <a:avLst/>
          </a:prstGeom>
          <a:noFill/>
        </p:spPr>
        <p:txBody>
          <a:bodyPr wrap="square" rtlCol="0">
            <a:spAutoFit/>
          </a:bodyPr>
          <a:lstStyle/>
          <a:p>
            <a:pPr algn="ctr"/>
            <a:r>
              <a:rPr lang="en-US" sz="3200" b="1" dirty="0">
                <a:solidFill>
                  <a:schemeClr val="tx2"/>
                </a:solidFill>
              </a:rPr>
              <a:t>Revenue – R</a:t>
            </a:r>
            <a:r>
              <a:rPr lang="en-US" sz="3200" b="1" dirty="0">
                <a:solidFill>
                  <a:schemeClr val="bg1">
                    <a:lumMod val="85000"/>
                  </a:schemeClr>
                </a:solidFill>
              </a:rPr>
              <a:t>OE</a:t>
            </a:r>
            <a:endParaRPr lang="en-US" sz="3200" b="1" dirty="0">
              <a:solidFill>
                <a:schemeClr val="tx2"/>
              </a:solidFill>
            </a:endParaRPr>
          </a:p>
        </p:txBody>
      </p:sp>
      <p:sp>
        <p:nvSpPr>
          <p:cNvPr id="36" name="TextBox 35">
            <a:extLst>
              <a:ext uri="{FF2B5EF4-FFF2-40B4-BE49-F238E27FC236}">
                <a16:creationId xmlns:a16="http://schemas.microsoft.com/office/drawing/2014/main" id="{62885C8B-0737-5356-82A9-1BA99887359F}"/>
              </a:ext>
            </a:extLst>
          </p:cNvPr>
          <p:cNvSpPr txBox="1"/>
          <p:nvPr/>
        </p:nvSpPr>
        <p:spPr>
          <a:xfrm>
            <a:off x="2483784" y="3154539"/>
            <a:ext cx="4348625" cy="584775"/>
          </a:xfrm>
          <a:prstGeom prst="rect">
            <a:avLst/>
          </a:prstGeom>
          <a:noFill/>
        </p:spPr>
        <p:txBody>
          <a:bodyPr wrap="square" rtlCol="0">
            <a:spAutoFit/>
          </a:bodyPr>
          <a:lstStyle/>
          <a:p>
            <a:pPr algn="ctr"/>
            <a:r>
              <a:rPr lang="en-US" sz="3200" b="1" dirty="0">
                <a:solidFill>
                  <a:schemeClr val="tx2"/>
                </a:solidFill>
              </a:rPr>
              <a:t>Drawin</a:t>
            </a:r>
            <a:r>
              <a:rPr lang="en-US" sz="2600" b="1" cap="all" dirty="0">
                <a:solidFill>
                  <a:schemeClr val="tx2"/>
                </a:solidFill>
              </a:rPr>
              <a:t>g</a:t>
            </a:r>
            <a:r>
              <a:rPr lang="en-US" sz="3200" b="1" dirty="0">
                <a:solidFill>
                  <a:schemeClr val="tx2"/>
                </a:solidFill>
              </a:rPr>
              <a:t> – D</a:t>
            </a:r>
            <a:r>
              <a:rPr lang="en-US" sz="3200" b="1" dirty="0">
                <a:solidFill>
                  <a:schemeClr val="bg1">
                    <a:lumMod val="85000"/>
                  </a:schemeClr>
                </a:solidFill>
              </a:rPr>
              <a:t>OE</a:t>
            </a:r>
            <a:endParaRPr lang="en-US" sz="3200" b="1" dirty="0">
              <a:solidFill>
                <a:schemeClr val="tx2"/>
              </a:solidFill>
            </a:endParaRPr>
          </a:p>
        </p:txBody>
      </p:sp>
      <p:sp>
        <p:nvSpPr>
          <p:cNvPr id="37" name="TextBox 36">
            <a:extLst>
              <a:ext uri="{FF2B5EF4-FFF2-40B4-BE49-F238E27FC236}">
                <a16:creationId xmlns:a16="http://schemas.microsoft.com/office/drawing/2014/main" id="{BA524A15-4A69-B4D5-A6F1-84A1F950B265}"/>
              </a:ext>
            </a:extLst>
          </p:cNvPr>
          <p:cNvSpPr txBox="1"/>
          <p:nvPr/>
        </p:nvSpPr>
        <p:spPr>
          <a:xfrm>
            <a:off x="-484323" y="3128182"/>
            <a:ext cx="4348625" cy="584775"/>
          </a:xfrm>
          <a:prstGeom prst="rect">
            <a:avLst/>
          </a:prstGeom>
          <a:noFill/>
        </p:spPr>
        <p:txBody>
          <a:bodyPr wrap="square" rtlCol="0">
            <a:spAutoFit/>
          </a:bodyPr>
          <a:lstStyle/>
          <a:p>
            <a:pPr algn="ctr"/>
            <a:r>
              <a:rPr lang="en-US" sz="3200" b="1" dirty="0">
                <a:solidFill>
                  <a:schemeClr val="tx2"/>
                </a:solidFill>
              </a:rPr>
              <a:t>Expenses – E</a:t>
            </a:r>
            <a:r>
              <a:rPr lang="en-US" sz="3200" b="1" dirty="0">
                <a:solidFill>
                  <a:schemeClr val="bg1">
                    <a:lumMod val="85000"/>
                  </a:schemeClr>
                </a:solidFill>
              </a:rPr>
              <a:t>OE</a:t>
            </a:r>
            <a:endParaRPr lang="en-US" sz="3200" b="1" dirty="0">
              <a:solidFill>
                <a:schemeClr val="tx2"/>
              </a:solidFill>
            </a:endParaRPr>
          </a:p>
        </p:txBody>
      </p:sp>
      <p:sp>
        <p:nvSpPr>
          <p:cNvPr id="39" name="TextBox 38">
            <a:extLst>
              <a:ext uri="{FF2B5EF4-FFF2-40B4-BE49-F238E27FC236}">
                <a16:creationId xmlns:a16="http://schemas.microsoft.com/office/drawing/2014/main" id="{856DEE95-B8D3-B295-06F5-CB9F33327BE5}"/>
              </a:ext>
            </a:extLst>
          </p:cNvPr>
          <p:cNvSpPr txBox="1"/>
          <p:nvPr/>
        </p:nvSpPr>
        <p:spPr>
          <a:xfrm>
            <a:off x="6535078" y="3114833"/>
            <a:ext cx="5240345" cy="492443"/>
          </a:xfrm>
          <a:prstGeom prst="rect">
            <a:avLst/>
          </a:prstGeom>
          <a:noFill/>
        </p:spPr>
        <p:txBody>
          <a:bodyPr wrap="square">
            <a:spAutoFit/>
          </a:bodyPr>
          <a:lstStyle/>
          <a:p>
            <a:pPr algn="ctr"/>
            <a:r>
              <a:rPr lang="en-US" sz="2600" b="1" dirty="0">
                <a:solidFill>
                  <a:schemeClr val="tx2"/>
                </a:solidFill>
              </a:rPr>
              <a:t>Investments will stay in Capital</a:t>
            </a:r>
          </a:p>
        </p:txBody>
      </p:sp>
      <p:sp>
        <p:nvSpPr>
          <p:cNvPr id="40" name="TextBox 39">
            <a:extLst>
              <a:ext uri="{FF2B5EF4-FFF2-40B4-BE49-F238E27FC236}">
                <a16:creationId xmlns:a16="http://schemas.microsoft.com/office/drawing/2014/main" id="{A0DDAC4B-4FCF-E040-3130-1DDD6D0AEB18}"/>
              </a:ext>
            </a:extLst>
          </p:cNvPr>
          <p:cNvSpPr txBox="1"/>
          <p:nvPr/>
        </p:nvSpPr>
        <p:spPr>
          <a:xfrm>
            <a:off x="8924337" y="4804869"/>
            <a:ext cx="2984032" cy="1692771"/>
          </a:xfrm>
          <a:prstGeom prst="rect">
            <a:avLst/>
          </a:prstGeom>
          <a:noFill/>
        </p:spPr>
        <p:txBody>
          <a:bodyPr wrap="square">
            <a:spAutoFit/>
          </a:bodyPr>
          <a:lstStyle/>
          <a:p>
            <a:pPr algn="ctr"/>
            <a:r>
              <a:rPr lang="en-US" sz="2600" b="1" dirty="0" err="1">
                <a:solidFill>
                  <a:schemeClr val="bg1">
                    <a:lumMod val="75000"/>
                  </a:schemeClr>
                </a:solidFill>
              </a:rPr>
              <a:t>C</a:t>
            </a:r>
            <a:r>
              <a:rPr lang="en-US" sz="2600" b="1" dirty="0" err="1">
                <a:solidFill>
                  <a:schemeClr val="tx2"/>
                </a:solidFill>
              </a:rPr>
              <a:t>Revenue</a:t>
            </a:r>
            <a:r>
              <a:rPr lang="en-US" sz="2600" b="1" dirty="0">
                <a:solidFill>
                  <a:schemeClr val="tx2"/>
                </a:solidFill>
              </a:rPr>
              <a:t> will have CR balance since it makes capital go </a:t>
            </a:r>
          </a:p>
        </p:txBody>
      </p:sp>
      <p:sp>
        <p:nvSpPr>
          <p:cNvPr id="41" name="TextBox 40">
            <a:extLst>
              <a:ext uri="{FF2B5EF4-FFF2-40B4-BE49-F238E27FC236}">
                <a16:creationId xmlns:a16="http://schemas.microsoft.com/office/drawing/2014/main" id="{C002155B-AD7D-EF89-CB99-C3BA32461B0F}"/>
              </a:ext>
            </a:extLst>
          </p:cNvPr>
          <p:cNvSpPr txBox="1"/>
          <p:nvPr/>
        </p:nvSpPr>
        <p:spPr>
          <a:xfrm>
            <a:off x="968044" y="4712483"/>
            <a:ext cx="4096815" cy="1815882"/>
          </a:xfrm>
          <a:prstGeom prst="rect">
            <a:avLst/>
          </a:prstGeom>
          <a:noFill/>
        </p:spPr>
        <p:txBody>
          <a:bodyPr wrap="square">
            <a:spAutoFit/>
          </a:bodyPr>
          <a:lstStyle/>
          <a:p>
            <a:pPr algn="ctr"/>
            <a:r>
              <a:rPr lang="en-US" sz="2600" b="1" dirty="0">
                <a:solidFill>
                  <a:schemeClr val="tx2"/>
                </a:solidFill>
              </a:rPr>
              <a:t> </a:t>
            </a:r>
            <a:r>
              <a:rPr lang="en-US" sz="2800" b="1" dirty="0">
                <a:solidFill>
                  <a:schemeClr val="tx2"/>
                </a:solidFill>
              </a:rPr>
              <a:t>Expenses &amp; Drawing will each have DR balances since Debits make capital go </a:t>
            </a:r>
          </a:p>
        </p:txBody>
      </p:sp>
      <p:sp>
        <p:nvSpPr>
          <p:cNvPr id="42" name="TextBox 41">
            <a:extLst>
              <a:ext uri="{FF2B5EF4-FFF2-40B4-BE49-F238E27FC236}">
                <a16:creationId xmlns:a16="http://schemas.microsoft.com/office/drawing/2014/main" id="{473077F8-1D55-CD54-DB77-F8A522DD62CB}"/>
              </a:ext>
            </a:extLst>
          </p:cNvPr>
          <p:cNvSpPr txBox="1"/>
          <p:nvPr/>
        </p:nvSpPr>
        <p:spPr>
          <a:xfrm>
            <a:off x="702376" y="3695855"/>
            <a:ext cx="1504709" cy="477054"/>
          </a:xfrm>
          <a:prstGeom prst="rect">
            <a:avLst/>
          </a:prstGeom>
          <a:noFill/>
        </p:spPr>
        <p:txBody>
          <a:bodyPr wrap="square">
            <a:spAutoFit/>
          </a:bodyPr>
          <a:lstStyle/>
          <a:p>
            <a:r>
              <a:rPr lang="en-US" sz="2400" b="1" dirty="0">
                <a:solidFill>
                  <a:schemeClr val="tx2"/>
                </a:solidFill>
              </a:rPr>
              <a:t>B+       -</a:t>
            </a:r>
            <a:endParaRPr lang="en-US" dirty="0"/>
          </a:p>
        </p:txBody>
      </p:sp>
      <p:sp>
        <p:nvSpPr>
          <p:cNvPr id="43" name="TextBox 42">
            <a:extLst>
              <a:ext uri="{FF2B5EF4-FFF2-40B4-BE49-F238E27FC236}">
                <a16:creationId xmlns:a16="http://schemas.microsoft.com/office/drawing/2014/main" id="{B811391D-EE8B-30EA-F80D-430771BD64C5}"/>
              </a:ext>
            </a:extLst>
          </p:cNvPr>
          <p:cNvSpPr txBox="1"/>
          <p:nvPr/>
        </p:nvSpPr>
        <p:spPr>
          <a:xfrm>
            <a:off x="3604722" y="3656217"/>
            <a:ext cx="1504709" cy="477054"/>
          </a:xfrm>
          <a:prstGeom prst="rect">
            <a:avLst/>
          </a:prstGeom>
          <a:noFill/>
        </p:spPr>
        <p:txBody>
          <a:bodyPr wrap="square">
            <a:spAutoFit/>
          </a:bodyPr>
          <a:lstStyle/>
          <a:p>
            <a:r>
              <a:rPr lang="en-US" sz="2400" b="1" dirty="0">
                <a:solidFill>
                  <a:schemeClr val="tx2"/>
                </a:solidFill>
              </a:rPr>
              <a:t>B+       -</a:t>
            </a:r>
            <a:endParaRPr lang="en-US" dirty="0"/>
          </a:p>
        </p:txBody>
      </p:sp>
      <p:sp>
        <p:nvSpPr>
          <p:cNvPr id="44" name="Arrow: Down 43">
            <a:extLst>
              <a:ext uri="{FF2B5EF4-FFF2-40B4-BE49-F238E27FC236}">
                <a16:creationId xmlns:a16="http://schemas.microsoft.com/office/drawing/2014/main" id="{7042D777-DDD0-2D33-8579-AC53944DE43C}"/>
              </a:ext>
            </a:extLst>
          </p:cNvPr>
          <p:cNvSpPr/>
          <p:nvPr/>
        </p:nvSpPr>
        <p:spPr>
          <a:xfrm>
            <a:off x="4474674" y="6068236"/>
            <a:ext cx="491055" cy="6244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Up 45">
            <a:extLst>
              <a:ext uri="{FF2B5EF4-FFF2-40B4-BE49-F238E27FC236}">
                <a16:creationId xmlns:a16="http://schemas.microsoft.com/office/drawing/2014/main" id="{9B76A15E-91A0-DF8D-8A3B-F4AFF5DDDE9E}"/>
              </a:ext>
            </a:extLst>
          </p:cNvPr>
          <p:cNvSpPr/>
          <p:nvPr/>
        </p:nvSpPr>
        <p:spPr>
          <a:xfrm>
            <a:off x="11304981" y="6056660"/>
            <a:ext cx="486137" cy="52086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F670B1DB-9DC5-9FEE-8BD4-EF3B4FDCB5AC}"/>
              </a:ext>
            </a:extLst>
          </p:cNvPr>
          <p:cNvSpPr txBox="1"/>
          <p:nvPr/>
        </p:nvSpPr>
        <p:spPr>
          <a:xfrm>
            <a:off x="5451890" y="2851002"/>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3" name="Star: 5 Points 2">
            <a:extLst>
              <a:ext uri="{FF2B5EF4-FFF2-40B4-BE49-F238E27FC236}">
                <a16:creationId xmlns:a16="http://schemas.microsoft.com/office/drawing/2014/main" id="{BB4C6EF6-CBBF-D7FB-5478-C72997A3F465}"/>
              </a:ext>
            </a:extLst>
          </p:cNvPr>
          <p:cNvSpPr/>
          <p:nvPr/>
        </p:nvSpPr>
        <p:spPr>
          <a:xfrm>
            <a:off x="107284" y="217716"/>
            <a:ext cx="1781408" cy="1781408"/>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2869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C9EA597-F4C1-3F96-4A98-458F05C49877}"/>
              </a:ext>
            </a:extLst>
          </p:cNvPr>
          <p:cNvSpPr>
            <a:spLocks noGrp="1"/>
          </p:cNvSpPr>
          <p:nvPr>
            <p:ph type="sldNum" sz="quarter" idx="12"/>
          </p:nvPr>
        </p:nvSpPr>
        <p:spPr/>
        <p:txBody>
          <a:bodyPr/>
          <a:lstStyle/>
          <a:p>
            <a:fld id="{9FF96B15-8338-45D5-A943-561235072D66}" type="slidenum">
              <a:rPr lang="en-US" noProof="0" smtClean="0"/>
              <a:t>34</a:t>
            </a:fld>
            <a:endParaRPr lang="en-US" noProof="0" dirty="0"/>
          </a:p>
        </p:txBody>
      </p:sp>
      <p:sp>
        <p:nvSpPr>
          <p:cNvPr id="10" name="Title 9">
            <a:extLst>
              <a:ext uri="{FF2B5EF4-FFF2-40B4-BE49-F238E27FC236}">
                <a16:creationId xmlns:a16="http://schemas.microsoft.com/office/drawing/2014/main" id="{54E0AD4F-D12C-B052-CCB6-5D677C24C810}"/>
              </a:ext>
            </a:extLst>
          </p:cNvPr>
          <p:cNvSpPr>
            <a:spLocks noGrp="1"/>
          </p:cNvSpPr>
          <p:nvPr>
            <p:ph type="title"/>
          </p:nvPr>
        </p:nvSpPr>
        <p:spPr/>
        <p:txBody>
          <a:bodyPr/>
          <a:lstStyle/>
          <a:p>
            <a:r>
              <a:rPr lang="en-US" sz="4400" b="1" dirty="0"/>
              <a:t>New acronyms to memorize!</a:t>
            </a:r>
          </a:p>
        </p:txBody>
      </p:sp>
      <p:sp>
        <p:nvSpPr>
          <p:cNvPr id="11" name="Rectangle 10">
            <a:extLst>
              <a:ext uri="{FF2B5EF4-FFF2-40B4-BE49-F238E27FC236}">
                <a16:creationId xmlns:a16="http://schemas.microsoft.com/office/drawing/2014/main" id="{C4469426-9237-DDD5-BA22-1353D225E822}"/>
              </a:ext>
            </a:extLst>
          </p:cNvPr>
          <p:cNvSpPr/>
          <p:nvPr/>
        </p:nvSpPr>
        <p:spPr>
          <a:xfrm>
            <a:off x="2210764" y="2280210"/>
            <a:ext cx="2569580" cy="44794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387994-167B-054D-F532-60E174566646}"/>
              </a:ext>
            </a:extLst>
          </p:cNvPr>
          <p:cNvSpPr/>
          <p:nvPr/>
        </p:nvSpPr>
        <p:spPr>
          <a:xfrm>
            <a:off x="6865716" y="2280211"/>
            <a:ext cx="2569580" cy="44794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A6110DF2-B9B3-3722-86F0-2CB36709F56C}"/>
              </a:ext>
            </a:extLst>
          </p:cNvPr>
          <p:cNvSpPr txBox="1">
            <a:spLocks/>
          </p:cNvSpPr>
          <p:nvPr/>
        </p:nvSpPr>
        <p:spPr bwMode="gray">
          <a:xfrm>
            <a:off x="2498710" y="2683879"/>
            <a:ext cx="1993688" cy="407573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solidFill>
                  <a:schemeClr val="tx2"/>
                </a:solidFill>
                <a:latin typeface="Comic Sans MS" panose="030F0702030302020204" pitchFamily="66" charset="0"/>
              </a:rPr>
              <a:t>D </a:t>
            </a:r>
          </a:p>
          <a:p>
            <a:pPr algn="ctr"/>
            <a:r>
              <a:rPr lang="en-US" sz="6000" b="1" dirty="0">
                <a:solidFill>
                  <a:schemeClr val="tx2"/>
                </a:solidFill>
                <a:latin typeface="Comic Sans MS" panose="030F0702030302020204" pitchFamily="66" charset="0"/>
              </a:rPr>
              <a:t>E</a:t>
            </a:r>
          </a:p>
          <a:p>
            <a:pPr algn="ctr"/>
            <a:r>
              <a:rPr lang="en-US" sz="6000" b="1" dirty="0">
                <a:solidFill>
                  <a:schemeClr val="tx2"/>
                </a:solidFill>
                <a:latin typeface="Comic Sans MS" panose="030F0702030302020204" pitchFamily="66" charset="0"/>
              </a:rPr>
              <a:t>A</a:t>
            </a:r>
          </a:p>
          <a:p>
            <a:pPr algn="ctr"/>
            <a:r>
              <a:rPr lang="en-US" sz="6000" b="1" dirty="0">
                <a:solidFill>
                  <a:schemeClr val="tx2"/>
                </a:solidFill>
                <a:latin typeface="Comic Sans MS" panose="030F0702030302020204" pitchFamily="66" charset="0"/>
              </a:rPr>
              <a:t>D</a:t>
            </a:r>
          </a:p>
          <a:p>
            <a:pPr algn="ctr"/>
            <a:endParaRPr lang="en-US" sz="4200" dirty="0">
              <a:solidFill>
                <a:schemeClr val="tx2"/>
              </a:solidFill>
            </a:endParaRPr>
          </a:p>
        </p:txBody>
      </p:sp>
      <p:sp>
        <p:nvSpPr>
          <p:cNvPr id="14" name="Title 1">
            <a:extLst>
              <a:ext uri="{FF2B5EF4-FFF2-40B4-BE49-F238E27FC236}">
                <a16:creationId xmlns:a16="http://schemas.microsoft.com/office/drawing/2014/main" id="{4EDF8F20-C568-DD52-B89B-1F3584D502F9}"/>
              </a:ext>
            </a:extLst>
          </p:cNvPr>
          <p:cNvSpPr txBox="1">
            <a:spLocks/>
          </p:cNvSpPr>
          <p:nvPr/>
        </p:nvSpPr>
        <p:spPr bwMode="gray">
          <a:xfrm>
            <a:off x="7153662" y="2701241"/>
            <a:ext cx="1993688" cy="407573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solidFill>
                  <a:schemeClr val="tx2"/>
                </a:solidFill>
                <a:latin typeface="Comic Sans MS" panose="030F0702030302020204" pitchFamily="66" charset="0"/>
              </a:rPr>
              <a:t>C</a:t>
            </a:r>
          </a:p>
          <a:p>
            <a:pPr algn="ctr"/>
            <a:r>
              <a:rPr lang="en-US" sz="6000" b="1" dirty="0">
                <a:solidFill>
                  <a:schemeClr val="tx2"/>
                </a:solidFill>
                <a:latin typeface="Comic Sans MS" panose="030F0702030302020204" pitchFamily="66" charset="0"/>
              </a:rPr>
              <a:t>O</a:t>
            </a:r>
          </a:p>
          <a:p>
            <a:pPr algn="ctr"/>
            <a:r>
              <a:rPr lang="en-US" sz="6000" b="1" dirty="0">
                <a:solidFill>
                  <a:schemeClr val="tx2"/>
                </a:solidFill>
                <a:latin typeface="Comic Sans MS" panose="030F0702030302020204" pitchFamily="66" charset="0"/>
              </a:rPr>
              <a:t>R</a:t>
            </a:r>
          </a:p>
          <a:p>
            <a:pPr algn="ctr"/>
            <a:r>
              <a:rPr lang="en-US" sz="6000" b="1" dirty="0">
                <a:solidFill>
                  <a:schemeClr val="tx2"/>
                </a:solidFill>
                <a:latin typeface="Comic Sans MS" panose="030F0702030302020204" pitchFamily="66" charset="0"/>
              </a:rPr>
              <a:t>L </a:t>
            </a:r>
          </a:p>
          <a:p>
            <a:pPr algn="ctr"/>
            <a:endParaRPr lang="en-US" sz="4200" dirty="0">
              <a:solidFill>
                <a:schemeClr val="tx2"/>
              </a:solidFill>
            </a:endParaRPr>
          </a:p>
        </p:txBody>
      </p:sp>
    </p:spTree>
    <p:extLst>
      <p:ext uri="{BB962C8B-B14F-4D97-AF65-F5344CB8AC3E}">
        <p14:creationId xmlns:p14="http://schemas.microsoft.com/office/powerpoint/2010/main" val="2662604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C9EA597-F4C1-3F96-4A98-458F05C49877}"/>
              </a:ext>
            </a:extLst>
          </p:cNvPr>
          <p:cNvSpPr>
            <a:spLocks noGrp="1"/>
          </p:cNvSpPr>
          <p:nvPr>
            <p:ph type="sldNum" sz="quarter" idx="12"/>
          </p:nvPr>
        </p:nvSpPr>
        <p:spPr/>
        <p:txBody>
          <a:bodyPr/>
          <a:lstStyle/>
          <a:p>
            <a:fld id="{9FF96B15-8338-45D5-A943-561235072D66}" type="slidenum">
              <a:rPr lang="en-US" noProof="0" smtClean="0"/>
              <a:t>35</a:t>
            </a:fld>
            <a:endParaRPr lang="en-US" noProof="0" dirty="0"/>
          </a:p>
        </p:txBody>
      </p:sp>
      <p:sp>
        <p:nvSpPr>
          <p:cNvPr id="10" name="Title 9">
            <a:extLst>
              <a:ext uri="{FF2B5EF4-FFF2-40B4-BE49-F238E27FC236}">
                <a16:creationId xmlns:a16="http://schemas.microsoft.com/office/drawing/2014/main" id="{54E0AD4F-D12C-B052-CCB6-5D677C24C810}"/>
              </a:ext>
            </a:extLst>
          </p:cNvPr>
          <p:cNvSpPr>
            <a:spLocks noGrp="1"/>
          </p:cNvSpPr>
          <p:nvPr>
            <p:ph type="title"/>
          </p:nvPr>
        </p:nvSpPr>
        <p:spPr/>
        <p:txBody>
          <a:bodyPr/>
          <a:lstStyle/>
          <a:p>
            <a:r>
              <a:rPr lang="en-US" sz="4400" b="1" dirty="0"/>
              <a:t>New acronyms to memorize</a:t>
            </a:r>
          </a:p>
        </p:txBody>
      </p:sp>
      <p:sp>
        <p:nvSpPr>
          <p:cNvPr id="11" name="Rectangle 10">
            <a:extLst>
              <a:ext uri="{FF2B5EF4-FFF2-40B4-BE49-F238E27FC236}">
                <a16:creationId xmlns:a16="http://schemas.microsoft.com/office/drawing/2014/main" id="{C4469426-9237-DDD5-BA22-1353D225E822}"/>
              </a:ext>
            </a:extLst>
          </p:cNvPr>
          <p:cNvSpPr/>
          <p:nvPr/>
        </p:nvSpPr>
        <p:spPr>
          <a:xfrm>
            <a:off x="1770927" y="2280210"/>
            <a:ext cx="3773345" cy="44794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387994-167B-054D-F532-60E174566646}"/>
              </a:ext>
            </a:extLst>
          </p:cNvPr>
          <p:cNvSpPr/>
          <p:nvPr/>
        </p:nvSpPr>
        <p:spPr>
          <a:xfrm>
            <a:off x="6647729" y="2280211"/>
            <a:ext cx="3773344" cy="44794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A6110DF2-B9B3-3722-86F0-2CB36709F56C}"/>
              </a:ext>
            </a:extLst>
          </p:cNvPr>
          <p:cNvSpPr txBox="1">
            <a:spLocks/>
          </p:cNvSpPr>
          <p:nvPr/>
        </p:nvSpPr>
        <p:spPr bwMode="gray">
          <a:xfrm>
            <a:off x="1770927" y="2683879"/>
            <a:ext cx="3773345" cy="407573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b="1" u="sng" dirty="0">
                <a:solidFill>
                  <a:srgbClr val="FF0000"/>
                </a:solidFill>
                <a:latin typeface="Comic Sans MS" panose="030F0702030302020204" pitchFamily="66" charset="0"/>
              </a:rPr>
              <a:t>D</a:t>
            </a:r>
            <a:r>
              <a:rPr lang="en-US" sz="6000" b="1" u="sng" dirty="0">
                <a:solidFill>
                  <a:schemeClr val="tx2"/>
                </a:solidFill>
                <a:latin typeface="Comic Sans MS" panose="030F0702030302020204" pitchFamily="66" charset="0"/>
              </a:rPr>
              <a:t>ebits</a:t>
            </a:r>
            <a:r>
              <a:rPr lang="en-US" sz="6000" b="1" dirty="0">
                <a:solidFill>
                  <a:schemeClr val="tx2"/>
                </a:solidFill>
                <a:latin typeface="Comic Sans MS" panose="030F0702030302020204" pitchFamily="66" charset="0"/>
              </a:rPr>
              <a:t> </a:t>
            </a:r>
          </a:p>
          <a:p>
            <a:r>
              <a:rPr lang="en-US" sz="6000" b="1" dirty="0">
                <a:solidFill>
                  <a:srgbClr val="FF0000"/>
                </a:solidFill>
                <a:latin typeface="Comic Sans MS" panose="030F0702030302020204" pitchFamily="66" charset="0"/>
              </a:rPr>
              <a:t>E</a:t>
            </a:r>
            <a:r>
              <a:rPr lang="en-US" sz="5500" b="1" dirty="0">
                <a:solidFill>
                  <a:schemeClr val="tx2"/>
                </a:solidFill>
                <a:latin typeface="Comic Sans MS" panose="030F0702030302020204" pitchFamily="66" charset="0"/>
              </a:rPr>
              <a:t>xpenses</a:t>
            </a:r>
          </a:p>
          <a:p>
            <a:r>
              <a:rPr lang="en-US" sz="6000" b="1" dirty="0">
                <a:solidFill>
                  <a:srgbClr val="FF0000"/>
                </a:solidFill>
                <a:latin typeface="Comic Sans MS" panose="030F0702030302020204" pitchFamily="66" charset="0"/>
              </a:rPr>
              <a:t>A</a:t>
            </a:r>
            <a:r>
              <a:rPr lang="en-US" sz="6000" b="1" dirty="0">
                <a:solidFill>
                  <a:schemeClr val="tx2"/>
                </a:solidFill>
                <a:latin typeface="Comic Sans MS" panose="030F0702030302020204" pitchFamily="66" charset="0"/>
              </a:rPr>
              <a:t>ssets</a:t>
            </a:r>
          </a:p>
          <a:p>
            <a:r>
              <a:rPr lang="en-US" sz="6000" b="1" dirty="0">
                <a:solidFill>
                  <a:srgbClr val="FF0000"/>
                </a:solidFill>
                <a:latin typeface="Comic Sans MS" panose="030F0702030302020204" pitchFamily="66" charset="0"/>
              </a:rPr>
              <a:t>D</a:t>
            </a:r>
            <a:r>
              <a:rPr lang="en-US" sz="6000" b="1" dirty="0">
                <a:solidFill>
                  <a:schemeClr val="tx2"/>
                </a:solidFill>
                <a:latin typeface="Comic Sans MS" panose="030F0702030302020204" pitchFamily="66" charset="0"/>
              </a:rPr>
              <a:t>rawing</a:t>
            </a:r>
          </a:p>
          <a:p>
            <a:pPr algn="ctr"/>
            <a:endParaRPr lang="en-US" sz="4200" dirty="0">
              <a:solidFill>
                <a:schemeClr val="tx2"/>
              </a:solidFill>
            </a:endParaRPr>
          </a:p>
        </p:txBody>
      </p:sp>
      <p:sp>
        <p:nvSpPr>
          <p:cNvPr id="14" name="Title 1">
            <a:extLst>
              <a:ext uri="{FF2B5EF4-FFF2-40B4-BE49-F238E27FC236}">
                <a16:creationId xmlns:a16="http://schemas.microsoft.com/office/drawing/2014/main" id="{4EDF8F20-C568-DD52-B89B-1F3584D502F9}"/>
              </a:ext>
            </a:extLst>
          </p:cNvPr>
          <p:cNvSpPr txBox="1">
            <a:spLocks/>
          </p:cNvSpPr>
          <p:nvPr/>
        </p:nvSpPr>
        <p:spPr bwMode="gray">
          <a:xfrm>
            <a:off x="6647728" y="2705581"/>
            <a:ext cx="3773345" cy="407573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b="1" u="sng" dirty="0">
                <a:solidFill>
                  <a:srgbClr val="FF0000"/>
                </a:solidFill>
                <a:latin typeface="Comic Sans MS" panose="030F0702030302020204" pitchFamily="66" charset="0"/>
              </a:rPr>
              <a:t>C</a:t>
            </a:r>
            <a:r>
              <a:rPr lang="en-US" sz="6000" b="1" u="sng" dirty="0">
                <a:solidFill>
                  <a:schemeClr val="tx2"/>
                </a:solidFill>
                <a:latin typeface="Comic Sans MS" panose="030F0702030302020204" pitchFamily="66" charset="0"/>
              </a:rPr>
              <a:t>redits</a:t>
            </a:r>
          </a:p>
          <a:p>
            <a:r>
              <a:rPr lang="en-US" sz="6000" b="1" dirty="0">
                <a:solidFill>
                  <a:srgbClr val="FF0000"/>
                </a:solidFill>
                <a:latin typeface="Comic Sans MS" panose="030F0702030302020204" pitchFamily="66" charset="0"/>
              </a:rPr>
              <a:t>O</a:t>
            </a:r>
            <a:r>
              <a:rPr lang="en-US" sz="4800" b="1" spc="-100" dirty="0">
                <a:solidFill>
                  <a:schemeClr val="tx2"/>
                </a:solidFill>
                <a:latin typeface="Comic Sans MS" panose="030F0702030302020204" pitchFamily="66" charset="0"/>
              </a:rPr>
              <a:t>wner’s Eq.</a:t>
            </a:r>
          </a:p>
          <a:p>
            <a:r>
              <a:rPr lang="en-US" sz="6000" b="1" dirty="0">
                <a:solidFill>
                  <a:srgbClr val="FF0000"/>
                </a:solidFill>
                <a:latin typeface="Comic Sans MS" panose="030F0702030302020204" pitchFamily="66" charset="0"/>
              </a:rPr>
              <a:t>R</a:t>
            </a:r>
            <a:r>
              <a:rPr lang="en-US" sz="6000" b="1" dirty="0">
                <a:solidFill>
                  <a:schemeClr val="tx2"/>
                </a:solidFill>
                <a:latin typeface="Comic Sans MS" panose="030F0702030302020204" pitchFamily="66" charset="0"/>
              </a:rPr>
              <a:t>evenue</a:t>
            </a:r>
          </a:p>
          <a:p>
            <a:r>
              <a:rPr lang="en-US" sz="6000" b="1" dirty="0">
                <a:solidFill>
                  <a:srgbClr val="FF0000"/>
                </a:solidFill>
                <a:latin typeface="Comic Sans MS" panose="030F0702030302020204" pitchFamily="66" charset="0"/>
              </a:rPr>
              <a:t>L</a:t>
            </a:r>
            <a:r>
              <a:rPr lang="en-US" sz="6000" b="1" dirty="0">
                <a:solidFill>
                  <a:schemeClr val="tx2"/>
                </a:solidFill>
                <a:latin typeface="Comic Sans MS" panose="030F0702030302020204" pitchFamily="66" charset="0"/>
              </a:rPr>
              <a:t>iabilities </a:t>
            </a:r>
          </a:p>
          <a:p>
            <a:pPr algn="ctr"/>
            <a:endParaRPr lang="en-US" sz="4200" dirty="0">
              <a:solidFill>
                <a:schemeClr val="tx2"/>
              </a:solidFill>
            </a:endParaRPr>
          </a:p>
        </p:txBody>
      </p:sp>
    </p:spTree>
    <p:extLst>
      <p:ext uri="{BB962C8B-B14F-4D97-AF65-F5344CB8AC3E}">
        <p14:creationId xmlns:p14="http://schemas.microsoft.com/office/powerpoint/2010/main" val="3898420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36</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664766"/>
            <a:ext cx="10961226" cy="1219074"/>
          </a:xfrm>
        </p:spPr>
        <p:txBody>
          <a:bodyPr/>
          <a:lstStyle/>
          <a:p>
            <a:pPr algn="ctr"/>
            <a:r>
              <a:rPr lang="en-US" sz="5000" b="1" dirty="0">
                <a:ln/>
                <a:solidFill>
                  <a:schemeClr val="bg1"/>
                </a:solidFill>
              </a:rPr>
              <a:t>Any questions so far?</a:t>
            </a:r>
            <a:endParaRPr lang="en-US" dirty="0">
              <a:solidFill>
                <a:schemeClr val="bg1"/>
              </a:solidFill>
            </a:endParaRPr>
          </a:p>
        </p:txBody>
      </p:sp>
      <p:pic>
        <p:nvPicPr>
          <p:cNvPr id="20482" name="Picture 2" descr="Free Question Mark Clipart &amp; Icons｜Illustoon">
            <a:extLst>
              <a:ext uri="{FF2B5EF4-FFF2-40B4-BE49-F238E27FC236}">
                <a16:creationId xmlns:a16="http://schemas.microsoft.com/office/drawing/2014/main" id="{2D6DA107-1A33-76B9-DB3D-8D8E930F4D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079" y="2323643"/>
            <a:ext cx="4534357" cy="4534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551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B8371D-2F9E-D32E-9946-042A9598A014}"/>
              </a:ext>
            </a:extLst>
          </p:cNvPr>
          <p:cNvSpPr>
            <a:spLocks noGrp="1"/>
          </p:cNvSpPr>
          <p:nvPr>
            <p:ph type="body" sz="quarter" idx="13"/>
          </p:nvPr>
        </p:nvSpPr>
        <p:spPr>
          <a:xfrm>
            <a:off x="5166360" y="1348679"/>
            <a:ext cx="5474536" cy="720000"/>
          </a:xfrm>
        </p:spPr>
        <p:txBody>
          <a:bodyPr>
            <a:noAutofit/>
          </a:bodyPr>
          <a:lstStyle/>
          <a:p>
            <a:r>
              <a:rPr lang="en-US" sz="3800" b="1" dirty="0">
                <a:solidFill>
                  <a:schemeClr val="tx2"/>
                </a:solidFill>
              </a:rPr>
              <a:t>80 questions</a:t>
            </a:r>
          </a:p>
        </p:txBody>
      </p:sp>
      <p:sp>
        <p:nvSpPr>
          <p:cNvPr id="4" name="Text Placeholder 3">
            <a:extLst>
              <a:ext uri="{FF2B5EF4-FFF2-40B4-BE49-F238E27FC236}">
                <a16:creationId xmlns:a16="http://schemas.microsoft.com/office/drawing/2014/main" id="{9EA3AC74-CC65-4193-AE0F-5D958F7EF7E0}"/>
              </a:ext>
            </a:extLst>
          </p:cNvPr>
          <p:cNvSpPr>
            <a:spLocks noGrp="1"/>
          </p:cNvSpPr>
          <p:nvPr>
            <p:ph type="body" sz="quarter" idx="15"/>
          </p:nvPr>
        </p:nvSpPr>
        <p:spPr>
          <a:xfrm>
            <a:off x="5161620" y="2372198"/>
            <a:ext cx="5475261" cy="720000"/>
          </a:xfrm>
        </p:spPr>
        <p:txBody>
          <a:bodyPr>
            <a:noAutofit/>
          </a:bodyPr>
          <a:lstStyle/>
          <a:p>
            <a:r>
              <a:rPr lang="en-US" sz="4000" b="1" dirty="0">
                <a:solidFill>
                  <a:schemeClr val="tx2"/>
                </a:solidFill>
              </a:rPr>
              <a:t>5 points apiece</a:t>
            </a:r>
          </a:p>
        </p:txBody>
      </p:sp>
      <p:sp>
        <p:nvSpPr>
          <p:cNvPr id="6" name="Text Placeholder 5">
            <a:extLst>
              <a:ext uri="{FF2B5EF4-FFF2-40B4-BE49-F238E27FC236}">
                <a16:creationId xmlns:a16="http://schemas.microsoft.com/office/drawing/2014/main" id="{A8774A1D-6579-453F-9558-7810E43247D7}"/>
              </a:ext>
            </a:extLst>
          </p:cNvPr>
          <p:cNvSpPr>
            <a:spLocks noGrp="1"/>
          </p:cNvSpPr>
          <p:nvPr>
            <p:ph type="body" sz="quarter" idx="17"/>
          </p:nvPr>
        </p:nvSpPr>
        <p:spPr>
          <a:xfrm>
            <a:off x="5161620" y="5509320"/>
            <a:ext cx="5479276" cy="945545"/>
          </a:xfrm>
        </p:spPr>
        <p:txBody>
          <a:bodyPr>
            <a:noAutofit/>
          </a:bodyPr>
          <a:lstStyle/>
          <a:p>
            <a:r>
              <a:rPr lang="en-US" sz="3000" b="1" dirty="0">
                <a:solidFill>
                  <a:schemeClr val="tx2"/>
                </a:solidFill>
              </a:rPr>
              <a:t>No penalty points for guessing or wrong answers!</a:t>
            </a:r>
          </a:p>
        </p:txBody>
      </p:sp>
      <p:sp>
        <p:nvSpPr>
          <p:cNvPr id="7" name="Title 6">
            <a:extLst>
              <a:ext uri="{FF2B5EF4-FFF2-40B4-BE49-F238E27FC236}">
                <a16:creationId xmlns:a16="http://schemas.microsoft.com/office/drawing/2014/main" id="{0C9CC90B-B407-A14C-BC98-B78F9375314D}"/>
              </a:ext>
            </a:extLst>
          </p:cNvPr>
          <p:cNvSpPr>
            <a:spLocks noGrp="1"/>
          </p:cNvSpPr>
          <p:nvPr>
            <p:ph type="title"/>
          </p:nvPr>
        </p:nvSpPr>
        <p:spPr>
          <a:xfrm>
            <a:off x="988701" y="1261641"/>
            <a:ext cx="3438881" cy="4694426"/>
          </a:xfrm>
        </p:spPr>
        <p:txBody>
          <a:bodyPr/>
          <a:lstStyle/>
          <a:p>
            <a:pPr algn="ctr"/>
            <a:r>
              <a:rPr lang="en-US" sz="4000" b="1" dirty="0">
                <a:ln/>
                <a:solidFill>
                  <a:schemeClr val="bg1"/>
                </a:solidFill>
              </a:rPr>
              <a:t>Now, let’s talk about the UIL accounting contest itself:</a:t>
            </a:r>
            <a:endParaRPr lang="en-US" sz="4000" b="1" dirty="0"/>
          </a:p>
        </p:txBody>
      </p:sp>
      <p:sp>
        <p:nvSpPr>
          <p:cNvPr id="8" name="Slide Number Placeholder 7">
            <a:extLst>
              <a:ext uri="{FF2B5EF4-FFF2-40B4-BE49-F238E27FC236}">
                <a16:creationId xmlns:a16="http://schemas.microsoft.com/office/drawing/2014/main" id="{06DB5986-2581-2933-9E77-3684C1039D04}"/>
              </a:ext>
            </a:extLst>
          </p:cNvPr>
          <p:cNvSpPr>
            <a:spLocks noGrp="1"/>
          </p:cNvSpPr>
          <p:nvPr>
            <p:ph type="sldNum" sz="quarter" idx="12"/>
          </p:nvPr>
        </p:nvSpPr>
        <p:spPr>
          <a:xfrm>
            <a:off x="10334252" y="186001"/>
            <a:ext cx="838199" cy="767687"/>
          </a:xfrm>
        </p:spPr>
        <p:txBody>
          <a:bodyPr/>
          <a:lstStyle/>
          <a:p>
            <a:fld id="{9FF96B15-8338-45D5-A943-561235072D66}" type="slidenum">
              <a:rPr lang="en-US" noProof="0" smtClean="0"/>
              <a:t>37</a:t>
            </a:fld>
            <a:endParaRPr lang="en-US" noProof="0" dirty="0"/>
          </a:p>
        </p:txBody>
      </p:sp>
      <p:sp>
        <p:nvSpPr>
          <p:cNvPr id="16" name="Text Placeholder 15">
            <a:extLst>
              <a:ext uri="{FF2B5EF4-FFF2-40B4-BE49-F238E27FC236}">
                <a16:creationId xmlns:a16="http://schemas.microsoft.com/office/drawing/2014/main" id="{1A6F552A-2B18-7883-FB13-48C34234F5E6}"/>
              </a:ext>
            </a:extLst>
          </p:cNvPr>
          <p:cNvSpPr>
            <a:spLocks noGrp="1"/>
          </p:cNvSpPr>
          <p:nvPr>
            <p:ph type="body" sz="quarter" idx="16"/>
          </p:nvPr>
        </p:nvSpPr>
        <p:spPr>
          <a:xfrm>
            <a:off x="5161620" y="4413532"/>
            <a:ext cx="5479276" cy="720000"/>
          </a:xfrm>
        </p:spPr>
        <p:txBody>
          <a:bodyPr>
            <a:noAutofit/>
          </a:bodyPr>
          <a:lstStyle/>
          <a:p>
            <a:r>
              <a:rPr lang="en-US" sz="4000" b="1" dirty="0">
                <a:solidFill>
                  <a:schemeClr val="tx2"/>
                </a:solidFill>
              </a:rPr>
              <a:t>420 potential score</a:t>
            </a:r>
          </a:p>
        </p:txBody>
      </p:sp>
      <p:sp>
        <p:nvSpPr>
          <p:cNvPr id="17" name="Text Placeholder 4">
            <a:extLst>
              <a:ext uri="{FF2B5EF4-FFF2-40B4-BE49-F238E27FC236}">
                <a16:creationId xmlns:a16="http://schemas.microsoft.com/office/drawing/2014/main" id="{0A26C911-0041-4F3A-D14E-AC3434018B18}"/>
              </a:ext>
            </a:extLst>
          </p:cNvPr>
          <p:cNvSpPr>
            <a:spLocks noGrp="1"/>
          </p:cNvSpPr>
          <p:nvPr>
            <p:ph type="body" sz="quarter" idx="14"/>
          </p:nvPr>
        </p:nvSpPr>
        <p:spPr>
          <a:xfrm>
            <a:off x="5161620" y="3418072"/>
            <a:ext cx="5475260" cy="720725"/>
          </a:xfrm>
          <a:prstGeom prst="roundRect">
            <a:avLst>
              <a:gd name="adj" fmla="val 21747"/>
            </a:avLst>
          </a:prstGeom>
        </p:spPr>
        <p:txBody>
          <a:bodyPr>
            <a:noAutofit/>
          </a:bodyPr>
          <a:lstStyle/>
          <a:p>
            <a:r>
              <a:rPr lang="en-US" sz="4000" b="1" dirty="0">
                <a:solidFill>
                  <a:schemeClr val="tx2"/>
                </a:solidFill>
              </a:rPr>
              <a:t>20 bonus points</a:t>
            </a:r>
          </a:p>
        </p:txBody>
      </p:sp>
    </p:spTree>
    <p:extLst>
      <p:ext uri="{BB962C8B-B14F-4D97-AF65-F5344CB8AC3E}">
        <p14:creationId xmlns:p14="http://schemas.microsoft.com/office/powerpoint/2010/main" val="7913947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ADA81-73E0-C1DC-C580-2FE3237E814A}"/>
              </a:ext>
            </a:extLst>
          </p:cNvPr>
          <p:cNvSpPr>
            <a:spLocks noGrp="1"/>
          </p:cNvSpPr>
          <p:nvPr>
            <p:ph type="sldNum" sz="quarter" idx="12"/>
          </p:nvPr>
        </p:nvSpPr>
        <p:spPr/>
        <p:txBody>
          <a:bodyPr/>
          <a:lstStyle/>
          <a:p>
            <a:fld id="{9FF96B15-8338-45D5-A943-561235072D66}" type="slidenum">
              <a:rPr lang="en-US" noProof="0" smtClean="0"/>
              <a:t>38</a:t>
            </a:fld>
            <a:endParaRPr lang="en-US" noProof="0" dirty="0"/>
          </a:p>
        </p:txBody>
      </p:sp>
      <p:pic>
        <p:nvPicPr>
          <p:cNvPr id="4" name="Picture 3" descr="A group of numbers on a table&#10;&#10;Description automatically generated with medium confidence">
            <a:extLst>
              <a:ext uri="{FF2B5EF4-FFF2-40B4-BE49-F238E27FC236}">
                <a16:creationId xmlns:a16="http://schemas.microsoft.com/office/drawing/2014/main" id="{A91FADD7-2576-C4C1-24EE-4C153DC8A258}"/>
              </a:ext>
            </a:extLst>
          </p:cNvPr>
          <p:cNvPicPr>
            <a:picLocks noChangeAspect="1"/>
          </p:cNvPicPr>
          <p:nvPr/>
        </p:nvPicPr>
        <p:blipFill>
          <a:blip r:embed="rId2"/>
          <a:stretch>
            <a:fillRect/>
          </a:stretch>
        </p:blipFill>
        <p:spPr>
          <a:xfrm>
            <a:off x="813371" y="145729"/>
            <a:ext cx="4878977" cy="6858000"/>
          </a:xfrm>
          <a:prstGeom prst="rect">
            <a:avLst/>
          </a:prstGeom>
        </p:spPr>
      </p:pic>
      <p:pic>
        <p:nvPicPr>
          <p:cNvPr id="6" name="Picture 5" descr="A group of numbers on a table&#10;&#10;Description automatically generated">
            <a:extLst>
              <a:ext uri="{FF2B5EF4-FFF2-40B4-BE49-F238E27FC236}">
                <a16:creationId xmlns:a16="http://schemas.microsoft.com/office/drawing/2014/main" id="{A5FACEBC-F900-D79B-4133-A3599CAC99B2}"/>
              </a:ext>
            </a:extLst>
          </p:cNvPr>
          <p:cNvPicPr>
            <a:picLocks noChangeAspect="1"/>
          </p:cNvPicPr>
          <p:nvPr/>
        </p:nvPicPr>
        <p:blipFill>
          <a:blip r:embed="rId3"/>
          <a:stretch>
            <a:fillRect/>
          </a:stretch>
        </p:blipFill>
        <p:spPr>
          <a:xfrm>
            <a:off x="6135615" y="145729"/>
            <a:ext cx="5055124" cy="6858000"/>
          </a:xfrm>
          <a:prstGeom prst="rect">
            <a:avLst/>
          </a:prstGeom>
        </p:spPr>
      </p:pic>
    </p:spTree>
    <p:extLst>
      <p:ext uri="{BB962C8B-B14F-4D97-AF65-F5344CB8AC3E}">
        <p14:creationId xmlns:p14="http://schemas.microsoft.com/office/powerpoint/2010/main" val="42686258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ADA81-73E0-C1DC-C580-2FE3237E814A}"/>
              </a:ext>
            </a:extLst>
          </p:cNvPr>
          <p:cNvSpPr>
            <a:spLocks noGrp="1"/>
          </p:cNvSpPr>
          <p:nvPr>
            <p:ph type="sldNum" sz="quarter" idx="12"/>
          </p:nvPr>
        </p:nvSpPr>
        <p:spPr/>
        <p:txBody>
          <a:bodyPr/>
          <a:lstStyle/>
          <a:p>
            <a:fld id="{9FF96B15-8338-45D5-A943-561235072D66}" type="slidenum">
              <a:rPr lang="en-US" noProof="0" smtClean="0"/>
              <a:t>39</a:t>
            </a:fld>
            <a:endParaRPr lang="en-US" noProof="0" dirty="0"/>
          </a:p>
        </p:txBody>
      </p:sp>
      <p:pic>
        <p:nvPicPr>
          <p:cNvPr id="5" name="Picture 4" descr="A close-up of a questionnaire&#10;&#10;Description automatically generated">
            <a:extLst>
              <a:ext uri="{FF2B5EF4-FFF2-40B4-BE49-F238E27FC236}">
                <a16:creationId xmlns:a16="http://schemas.microsoft.com/office/drawing/2014/main" id="{0E304DB2-A340-C380-6CD5-77FFAC078F05}"/>
              </a:ext>
            </a:extLst>
          </p:cNvPr>
          <p:cNvPicPr>
            <a:picLocks noChangeAspect="1"/>
          </p:cNvPicPr>
          <p:nvPr/>
        </p:nvPicPr>
        <p:blipFill>
          <a:blip r:embed="rId2"/>
          <a:stretch>
            <a:fillRect/>
          </a:stretch>
        </p:blipFill>
        <p:spPr>
          <a:xfrm>
            <a:off x="425884" y="0"/>
            <a:ext cx="7621392" cy="6821146"/>
          </a:xfrm>
          <a:prstGeom prst="rect">
            <a:avLst/>
          </a:prstGeom>
        </p:spPr>
      </p:pic>
    </p:spTree>
    <p:extLst>
      <p:ext uri="{BB962C8B-B14F-4D97-AF65-F5344CB8AC3E}">
        <p14:creationId xmlns:p14="http://schemas.microsoft.com/office/powerpoint/2010/main" val="840624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ADA81-73E0-C1DC-C580-2FE3237E814A}"/>
              </a:ext>
            </a:extLst>
          </p:cNvPr>
          <p:cNvSpPr>
            <a:spLocks noGrp="1"/>
          </p:cNvSpPr>
          <p:nvPr>
            <p:ph type="sldNum" sz="quarter" idx="12"/>
          </p:nvPr>
        </p:nvSpPr>
        <p:spPr>
          <a:xfrm>
            <a:off x="10340014" y="-117629"/>
            <a:ext cx="838199" cy="767687"/>
          </a:xfrm>
        </p:spPr>
        <p:txBody>
          <a:bodyPr/>
          <a:lstStyle/>
          <a:p>
            <a:fld id="{9FF96B15-8338-45D5-A943-561235072D66}" type="slidenum">
              <a:rPr lang="en-US" noProof="0" smtClean="0"/>
              <a:t>40</a:t>
            </a:fld>
            <a:endParaRPr lang="en-US" noProof="0" dirty="0"/>
          </a:p>
        </p:txBody>
      </p:sp>
      <p:pic>
        <p:nvPicPr>
          <p:cNvPr id="4" name="Picture 3" descr="A close-up of a document&#10;&#10;Description automatically generated">
            <a:extLst>
              <a:ext uri="{FF2B5EF4-FFF2-40B4-BE49-F238E27FC236}">
                <a16:creationId xmlns:a16="http://schemas.microsoft.com/office/drawing/2014/main" id="{92EF47F7-46D2-FC6D-131A-806E0089D4A0}"/>
              </a:ext>
            </a:extLst>
          </p:cNvPr>
          <p:cNvPicPr>
            <a:picLocks noChangeAspect="1"/>
          </p:cNvPicPr>
          <p:nvPr/>
        </p:nvPicPr>
        <p:blipFill>
          <a:blip r:embed="rId2"/>
          <a:stretch>
            <a:fillRect/>
          </a:stretch>
        </p:blipFill>
        <p:spPr>
          <a:xfrm>
            <a:off x="522514" y="759699"/>
            <a:ext cx="11059851" cy="5816246"/>
          </a:xfrm>
          <a:prstGeom prst="rect">
            <a:avLst/>
          </a:prstGeom>
        </p:spPr>
      </p:pic>
    </p:spTree>
    <p:extLst>
      <p:ext uri="{BB962C8B-B14F-4D97-AF65-F5344CB8AC3E}">
        <p14:creationId xmlns:p14="http://schemas.microsoft.com/office/powerpoint/2010/main" val="2329105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ADA81-73E0-C1DC-C580-2FE3237E814A}"/>
              </a:ext>
            </a:extLst>
          </p:cNvPr>
          <p:cNvSpPr>
            <a:spLocks noGrp="1"/>
          </p:cNvSpPr>
          <p:nvPr>
            <p:ph type="sldNum" sz="quarter" idx="12"/>
          </p:nvPr>
        </p:nvSpPr>
        <p:spPr>
          <a:xfrm>
            <a:off x="10340014" y="-117629"/>
            <a:ext cx="838199" cy="767687"/>
          </a:xfrm>
        </p:spPr>
        <p:txBody>
          <a:bodyPr/>
          <a:lstStyle/>
          <a:p>
            <a:fld id="{9FF96B15-8338-45D5-A943-561235072D66}" type="slidenum">
              <a:rPr lang="en-US" noProof="0" smtClean="0"/>
              <a:t>41</a:t>
            </a:fld>
            <a:endParaRPr lang="en-US" noProof="0" dirty="0"/>
          </a:p>
        </p:txBody>
      </p:sp>
      <p:sp>
        <p:nvSpPr>
          <p:cNvPr id="5" name="TextBox 4">
            <a:extLst>
              <a:ext uri="{FF2B5EF4-FFF2-40B4-BE49-F238E27FC236}">
                <a16:creationId xmlns:a16="http://schemas.microsoft.com/office/drawing/2014/main" id="{B8E9F3EC-3108-8076-727E-BA849B8183A5}"/>
              </a:ext>
            </a:extLst>
          </p:cNvPr>
          <p:cNvSpPr txBox="1"/>
          <p:nvPr/>
        </p:nvSpPr>
        <p:spPr>
          <a:xfrm>
            <a:off x="1001486" y="1127910"/>
            <a:ext cx="10176727" cy="4893647"/>
          </a:xfrm>
          <a:prstGeom prst="rect">
            <a:avLst/>
          </a:prstGeom>
          <a:noFill/>
        </p:spPr>
        <p:txBody>
          <a:bodyPr wrap="square">
            <a:spAutoFit/>
          </a:bodyPr>
          <a:lstStyle/>
          <a:p>
            <a:pPr marL="0" marR="0" algn="just">
              <a:spcBef>
                <a:spcPts val="0"/>
              </a:spcBef>
              <a:spcAft>
                <a:spcPts val="0"/>
              </a:spcAft>
            </a:pPr>
            <a:r>
              <a:rPr lang="en-US" sz="2400" b="1" u="sng" dirty="0">
                <a:effectLst/>
                <a:latin typeface="Arial" panose="020B0604020202020204" pitchFamily="34" charset="0"/>
                <a:ea typeface="Times New Roman" panose="02020603050405020304" pitchFamily="18" charset="0"/>
                <a:cs typeface="Times New Roman" panose="02020603050405020304" pitchFamily="18" charset="0"/>
              </a:rPr>
              <a:t>Inv. B - 1998</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274320"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In items 1 through 10 are listed some of the accounts that appear in the Account Title section of a work sheet.  Indicate whether the normal account balance will be entered in the debit or the credit column of the Trial Balance section of the work sheet using the following code:    DR = Trial Balance debit column	CR = Trial Balance credit column</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274320"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274320" algn="l"/>
              </a:tabLs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1. Store Equipment	 			      6. Accounts Receivable</a:t>
            </a:r>
          </a:p>
          <a:p>
            <a:pPr marL="0" marR="0" algn="just">
              <a:spcBef>
                <a:spcPts val="0"/>
              </a:spcBef>
              <a:spcAft>
                <a:spcPts val="0"/>
              </a:spcAft>
              <a:tabLst>
                <a:tab pos="274320" algn="l"/>
              </a:tabLs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2. Rent Expense			           	7. Purchases</a:t>
            </a:r>
          </a:p>
          <a:p>
            <a:pPr marL="0" marR="0" algn="just">
              <a:spcBef>
                <a:spcPts val="0"/>
              </a:spcBef>
              <a:spcAft>
                <a:spcPts val="0"/>
              </a:spcAft>
              <a:tabLst>
                <a:tab pos="274320" algn="l"/>
              </a:tabLs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3. Service Revenue			      	8. Merchandise Inventory</a:t>
            </a:r>
          </a:p>
          <a:p>
            <a:pPr marL="0" marR="0" algn="just">
              <a:spcBef>
                <a:spcPts val="0"/>
              </a:spcBef>
              <a:spcAft>
                <a:spcPts val="0"/>
              </a:spcAft>
              <a:tabLst>
                <a:tab pos="274320" algn="l"/>
              </a:tabLs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4. Accounts Payable		        	9. Office Supplies</a:t>
            </a:r>
          </a:p>
          <a:p>
            <a:pPr marL="0" marR="0" algn="just">
              <a:spcBef>
                <a:spcPts val="0"/>
              </a:spcBef>
              <a:spcAft>
                <a:spcPts val="0"/>
              </a:spcAft>
              <a:tabLst>
                <a:tab pos="274320" algn="l"/>
              </a:tabLs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5. Barbara Sims, Capital		    10. Sales Discounts</a:t>
            </a:r>
          </a:p>
        </p:txBody>
      </p:sp>
    </p:spTree>
    <p:extLst>
      <p:ext uri="{BB962C8B-B14F-4D97-AF65-F5344CB8AC3E}">
        <p14:creationId xmlns:p14="http://schemas.microsoft.com/office/powerpoint/2010/main" val="1068006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42</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664766"/>
            <a:ext cx="10961226" cy="1219074"/>
          </a:xfrm>
        </p:spPr>
        <p:txBody>
          <a:bodyPr/>
          <a:lstStyle/>
          <a:p>
            <a:pPr algn="ctr"/>
            <a:r>
              <a:rPr lang="en-US" sz="5000" b="1" dirty="0">
                <a:ln/>
                <a:solidFill>
                  <a:schemeClr val="bg1"/>
                </a:solidFill>
              </a:rPr>
              <a:t>Previous (archived) tests are </a:t>
            </a:r>
            <a:br>
              <a:rPr lang="en-US" sz="5000" b="1" dirty="0">
                <a:ln/>
                <a:solidFill>
                  <a:schemeClr val="bg1"/>
                </a:solidFill>
              </a:rPr>
            </a:br>
            <a:r>
              <a:rPr lang="en-US" sz="5000" b="1" dirty="0">
                <a:ln/>
                <a:solidFill>
                  <a:schemeClr val="bg1"/>
                </a:solidFill>
              </a:rPr>
              <a:t>online at this link…</a:t>
            </a:r>
            <a:endParaRPr lang="en-US" dirty="0">
              <a:solidFill>
                <a:schemeClr val="bg1"/>
              </a:solidFill>
            </a:endParaRPr>
          </a:p>
        </p:txBody>
      </p:sp>
      <p:sp>
        <p:nvSpPr>
          <p:cNvPr id="5" name="TextBox 4">
            <a:extLst>
              <a:ext uri="{FF2B5EF4-FFF2-40B4-BE49-F238E27FC236}">
                <a16:creationId xmlns:a16="http://schemas.microsoft.com/office/drawing/2014/main" id="{1D702C61-1E0B-1D84-34D0-DDF8E3D9C6A7}"/>
              </a:ext>
            </a:extLst>
          </p:cNvPr>
          <p:cNvSpPr txBox="1"/>
          <p:nvPr/>
        </p:nvSpPr>
        <p:spPr>
          <a:xfrm>
            <a:off x="375781" y="3234938"/>
            <a:ext cx="11599101" cy="738664"/>
          </a:xfrm>
          <a:prstGeom prst="rect">
            <a:avLst/>
          </a:prstGeom>
          <a:noFill/>
        </p:spPr>
        <p:txBody>
          <a:bodyPr wrap="square">
            <a:spAutoFit/>
          </a:bodyPr>
          <a:lstStyle/>
          <a:p>
            <a:r>
              <a:rPr lang="en-US" sz="4200" dirty="0">
                <a:solidFill>
                  <a:srgbClr val="0070C0"/>
                </a:solidFill>
                <a:hlinkClick r:id="rId2">
                  <a:extLst>
                    <a:ext uri="{A12FA001-AC4F-418D-AE19-62706E023703}">
                      <ahyp:hlinkClr xmlns:ahyp="http://schemas.microsoft.com/office/drawing/2018/hyperlinkcolor" val="tx"/>
                    </a:ext>
                  </a:extLst>
                </a:hlinkClick>
              </a:rPr>
              <a:t>http://www.funderburkcpa.com/uil/exams</a:t>
            </a:r>
            <a:r>
              <a:rPr lang="en-US" sz="4200" dirty="0">
                <a:solidFill>
                  <a:srgbClr val="0070C0"/>
                </a:solidFill>
              </a:rPr>
              <a:t> </a:t>
            </a:r>
          </a:p>
        </p:txBody>
      </p:sp>
    </p:spTree>
    <p:extLst>
      <p:ext uri="{BB962C8B-B14F-4D97-AF65-F5344CB8AC3E}">
        <p14:creationId xmlns:p14="http://schemas.microsoft.com/office/powerpoint/2010/main" val="2928398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43</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664766"/>
            <a:ext cx="10961226" cy="1219074"/>
          </a:xfrm>
        </p:spPr>
        <p:txBody>
          <a:bodyPr/>
          <a:lstStyle/>
          <a:p>
            <a:pPr algn="ctr"/>
            <a:r>
              <a:rPr lang="en-US" sz="5000" b="1" dirty="0">
                <a:ln/>
                <a:solidFill>
                  <a:schemeClr val="bg1"/>
                </a:solidFill>
              </a:rPr>
              <a:t>Now, let’s practice with </a:t>
            </a:r>
            <a:br>
              <a:rPr lang="en-US" sz="5000" b="1" dirty="0">
                <a:ln/>
                <a:solidFill>
                  <a:schemeClr val="bg1"/>
                </a:solidFill>
              </a:rPr>
            </a:br>
            <a:r>
              <a:rPr lang="en-US" sz="5000" b="1" dirty="0">
                <a:ln/>
                <a:solidFill>
                  <a:schemeClr val="bg1"/>
                </a:solidFill>
              </a:rPr>
              <a:t>this handout …</a:t>
            </a:r>
            <a:endParaRPr lang="en-US" dirty="0">
              <a:solidFill>
                <a:schemeClr val="bg1"/>
              </a:solidFill>
            </a:endParaRPr>
          </a:p>
        </p:txBody>
      </p:sp>
      <p:sp>
        <p:nvSpPr>
          <p:cNvPr id="3" name="TextBox 2">
            <a:extLst>
              <a:ext uri="{FF2B5EF4-FFF2-40B4-BE49-F238E27FC236}">
                <a16:creationId xmlns:a16="http://schemas.microsoft.com/office/drawing/2014/main" id="{ACECD97A-7B1E-5731-4154-2B6759FEDC86}"/>
              </a:ext>
            </a:extLst>
          </p:cNvPr>
          <p:cNvSpPr txBox="1"/>
          <p:nvPr/>
        </p:nvSpPr>
        <p:spPr>
          <a:xfrm>
            <a:off x="1610810" y="2658903"/>
            <a:ext cx="8970380" cy="4062651"/>
          </a:xfrm>
          <a:prstGeom prst="rect">
            <a:avLst/>
          </a:prstGeom>
          <a:noFill/>
        </p:spPr>
        <p:txBody>
          <a:bodyPr wrap="square">
            <a:spAutoFit/>
          </a:bodyPr>
          <a:lstStyle/>
          <a:p>
            <a:pPr marL="0" marR="0" hangingPunct="0">
              <a:spcBef>
                <a:spcPts val="0"/>
              </a:spcBef>
              <a:spcAft>
                <a:spcPts val="0"/>
              </a:spcAft>
            </a:pPr>
            <a:r>
              <a:rPr lang="en-US" sz="4000" b="1" dirty="0">
                <a:effectLst/>
                <a:latin typeface="Arial" panose="020B0604020202020204" pitchFamily="34" charset="0"/>
                <a:ea typeface="Times New Roman" panose="02020603050405020304" pitchFamily="18" charset="0"/>
                <a:cs typeface="Times New Roman" panose="02020603050405020304" pitchFamily="18" charset="0"/>
              </a:rPr>
              <a:t>Accounting Cycle – Steps 1-4 </a:t>
            </a:r>
            <a:endParaRPr lang="en-US" sz="4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hangingPunct="0">
              <a:spcBef>
                <a:spcPts val="0"/>
              </a:spcBef>
              <a:spcAft>
                <a:spcPts val="0"/>
              </a:spcAft>
            </a:pPr>
            <a:r>
              <a:rPr lang="en-US" sz="4000" b="1" dirty="0">
                <a:effectLst/>
                <a:latin typeface="Arial" panose="020B0604020202020204" pitchFamily="34" charset="0"/>
                <a:ea typeface="Times New Roman" panose="02020603050405020304" pitchFamily="18" charset="0"/>
                <a:cs typeface="Times New Roman" panose="02020603050405020304" pitchFamily="18" charset="0"/>
              </a:rPr>
              <a:t>1) Collect source docs </a:t>
            </a:r>
            <a:endParaRPr lang="en-US" sz="4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hangingPunct="0">
              <a:spcBef>
                <a:spcPts val="0"/>
              </a:spcBef>
              <a:spcAft>
                <a:spcPts val="0"/>
              </a:spcAft>
            </a:pPr>
            <a:r>
              <a:rPr lang="en-US" sz="4000" b="1" dirty="0">
                <a:effectLst/>
                <a:latin typeface="Arial" panose="020B0604020202020204" pitchFamily="34" charset="0"/>
                <a:ea typeface="Times New Roman" panose="02020603050405020304" pitchFamily="18" charset="0"/>
                <a:cs typeface="Times New Roman" panose="02020603050405020304" pitchFamily="18" charset="0"/>
              </a:rPr>
              <a:t>2) Analyze transactions into DR/CR </a:t>
            </a:r>
            <a:endParaRPr lang="en-US" sz="4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hangingPunct="0">
              <a:spcBef>
                <a:spcPts val="0"/>
              </a:spcBef>
              <a:spcAft>
                <a:spcPts val="0"/>
              </a:spcAft>
            </a:pPr>
            <a:r>
              <a:rPr lang="en-US" sz="4000" b="1" dirty="0">
                <a:effectLst/>
                <a:latin typeface="Arial" panose="020B0604020202020204" pitchFamily="34" charset="0"/>
                <a:ea typeface="Times New Roman" panose="02020603050405020304" pitchFamily="18" charset="0"/>
                <a:cs typeface="Times New Roman" panose="02020603050405020304" pitchFamily="18" charset="0"/>
              </a:rPr>
              <a:t>3) Record in journal </a:t>
            </a:r>
            <a:endParaRPr lang="en-US" sz="4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hangingPunct="0">
              <a:spcBef>
                <a:spcPts val="0"/>
              </a:spcBef>
              <a:spcAft>
                <a:spcPts val="0"/>
              </a:spcAft>
            </a:pPr>
            <a:r>
              <a:rPr lang="en-US" sz="4000" b="1" dirty="0">
                <a:effectLst/>
                <a:latin typeface="Arial" panose="020B0604020202020204" pitchFamily="34" charset="0"/>
                <a:ea typeface="Times New Roman" panose="02020603050405020304" pitchFamily="18" charset="0"/>
                <a:cs typeface="Times New Roman" panose="02020603050405020304" pitchFamily="18" charset="0"/>
              </a:rPr>
              <a:t>4) Post to ledger  </a:t>
            </a:r>
          </a:p>
          <a:p>
            <a:pPr marL="0" marR="0" hangingPunct="0">
              <a:spcBef>
                <a:spcPts val="0"/>
              </a:spcBef>
              <a:spcAft>
                <a:spcPts val="0"/>
              </a:spcAft>
            </a:pPr>
            <a:r>
              <a:rPr lang="en-US" sz="4000" b="1" dirty="0">
                <a:effectLst/>
                <a:latin typeface="Arial" panose="020B0604020202020204" pitchFamily="34" charset="0"/>
                <a:ea typeface="Times New Roman" panose="02020603050405020304" pitchFamily="18" charset="0"/>
                <a:cs typeface="Times New Roman" panose="02020603050405020304" pitchFamily="18" charset="0"/>
              </a:rPr>
              <a:t>(T-Accounts serve as journal/ledger)</a:t>
            </a:r>
            <a:endParaRPr lang="en-US" sz="4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hangingPunct="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204684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44</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893179" y="679572"/>
            <a:ext cx="10961226" cy="1219074"/>
          </a:xfrm>
        </p:spPr>
        <p:txBody>
          <a:bodyPr/>
          <a:lstStyle/>
          <a:p>
            <a:pPr marL="0" marR="0" hangingPunct="0">
              <a:spcBef>
                <a:spcPts val="0"/>
              </a:spcBef>
              <a:spcAft>
                <a:spcPts val="0"/>
              </a:spcAft>
            </a:pP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Kellan Moore began business operations on March 1, 2022, designing </a:t>
            </a:r>
            <a:br>
              <a:rPr lang="en-US" sz="2200" b="1" dirty="0">
                <a:effectLst/>
                <a:latin typeface="Arial" panose="020B0604020202020204" pitchFamily="34" charset="0"/>
                <a:ea typeface="Times New Roman" panose="02020603050405020304" pitchFamily="18" charset="0"/>
                <a:cs typeface="Times New Roman" panose="02020603050405020304" pitchFamily="18" charset="0"/>
              </a:rPr>
            </a:b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and building web pages for the public.  His March transactions are </a:t>
            </a:r>
            <a:br>
              <a:rPr lang="en-US" sz="2200" b="1" dirty="0">
                <a:effectLst/>
                <a:latin typeface="Arial" panose="020B0604020202020204" pitchFamily="34" charset="0"/>
                <a:ea typeface="Times New Roman" panose="02020603050405020304" pitchFamily="18" charset="0"/>
                <a:cs typeface="Times New Roman" panose="02020603050405020304" pitchFamily="18" charset="0"/>
              </a:rPr>
            </a:b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below.  For questions 1-26, indicate the letter of the corresponding </a:t>
            </a:r>
            <a:br>
              <a:rPr lang="en-US" sz="2200" b="1" dirty="0">
                <a:effectLst/>
                <a:latin typeface="Arial" panose="020B0604020202020204" pitchFamily="34" charset="0"/>
                <a:ea typeface="Times New Roman" panose="02020603050405020304" pitchFamily="18" charset="0"/>
                <a:cs typeface="Times New Roman" panose="02020603050405020304" pitchFamily="18" charset="0"/>
              </a:rPr>
            </a:b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accounts that are debited and credited for each transaction.  </a:t>
            </a:r>
            <a:endParaRPr lang="en-US" sz="22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3C5A657E-F774-E89C-2BBD-E812089EC27E}"/>
              </a:ext>
            </a:extLst>
          </p:cNvPr>
          <p:cNvGraphicFramePr>
            <a:graphicFrameLocks noGrp="1"/>
          </p:cNvGraphicFramePr>
          <p:nvPr>
            <p:extLst>
              <p:ext uri="{D42A27DB-BD31-4B8C-83A1-F6EECF244321}">
                <p14:modId xmlns:p14="http://schemas.microsoft.com/office/powerpoint/2010/main" val="1843006305"/>
              </p:ext>
            </p:extLst>
          </p:nvPr>
        </p:nvGraphicFramePr>
        <p:xfrm>
          <a:off x="464916" y="2615878"/>
          <a:ext cx="11262167" cy="3819647"/>
        </p:xfrm>
        <a:graphic>
          <a:graphicData uri="http://schemas.openxmlformats.org/drawingml/2006/table">
            <a:tbl>
              <a:tblPr firstRow="1" firstCol="1" bandRow="1" bandCol="1">
                <a:tableStyleId>{5C22544A-7EE6-4342-B048-85BDC9FD1C3A}</a:tableStyleId>
              </a:tblPr>
              <a:tblGrid>
                <a:gridCol w="1660319">
                  <a:extLst>
                    <a:ext uri="{9D8B030D-6E8A-4147-A177-3AD203B41FA5}">
                      <a16:colId xmlns:a16="http://schemas.microsoft.com/office/drawing/2014/main" val="877069486"/>
                    </a:ext>
                  </a:extLst>
                </a:gridCol>
                <a:gridCol w="3960763">
                  <a:extLst>
                    <a:ext uri="{9D8B030D-6E8A-4147-A177-3AD203B41FA5}">
                      <a16:colId xmlns:a16="http://schemas.microsoft.com/office/drawing/2014/main" val="2409024459"/>
                    </a:ext>
                  </a:extLst>
                </a:gridCol>
                <a:gridCol w="1660319">
                  <a:extLst>
                    <a:ext uri="{9D8B030D-6E8A-4147-A177-3AD203B41FA5}">
                      <a16:colId xmlns:a16="http://schemas.microsoft.com/office/drawing/2014/main" val="1214881954"/>
                    </a:ext>
                  </a:extLst>
                </a:gridCol>
                <a:gridCol w="3980766">
                  <a:extLst>
                    <a:ext uri="{9D8B030D-6E8A-4147-A177-3AD203B41FA5}">
                      <a16:colId xmlns:a16="http://schemas.microsoft.com/office/drawing/2014/main" val="3303561111"/>
                    </a:ext>
                  </a:extLst>
                </a:gridCol>
              </a:tblGrid>
              <a:tr h="542730">
                <a:tc>
                  <a:txBody>
                    <a:bodyPr/>
                    <a:lstStyle/>
                    <a:p>
                      <a:pPr marL="0" marR="0" algn="l" hangingPunct="0">
                        <a:lnSpc>
                          <a:spcPct val="115000"/>
                        </a:lnSpc>
                        <a:spcBef>
                          <a:spcPts val="0"/>
                        </a:spcBef>
                        <a:spcAft>
                          <a:spcPts val="0"/>
                        </a:spcAft>
                      </a:pPr>
                      <a:r>
                        <a:rPr lang="en-US" sz="2400" dirty="0">
                          <a:effectLst/>
                        </a:rPr>
                        <a:t>Acct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dirty="0">
                          <a:effectLst/>
                        </a:rPr>
                        <a:t>Account Title</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a:effectLst/>
                        </a:rPr>
                        <a:t>Acct #</a:t>
                      </a:r>
                      <a:endParaRPr lang="en-US"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a:effectLst/>
                        </a:rPr>
                        <a:t>Account Title</a:t>
                      </a:r>
                      <a:endParaRPr lang="en-US"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18169462"/>
                  </a:ext>
                </a:extLst>
              </a:tr>
              <a:tr h="542908">
                <a:tc>
                  <a:txBody>
                    <a:bodyPr/>
                    <a:lstStyle/>
                    <a:p>
                      <a:pPr marL="0" marR="0" algn="ctr" hangingPunct="0">
                        <a:lnSpc>
                          <a:spcPct val="115000"/>
                        </a:lnSpc>
                        <a:spcBef>
                          <a:spcPts val="0"/>
                        </a:spcBef>
                        <a:spcAft>
                          <a:spcPts val="0"/>
                        </a:spcAft>
                      </a:pPr>
                      <a:r>
                        <a:rPr lang="en-US" sz="2400" b="1" dirty="0">
                          <a:effectLst/>
                        </a:rPr>
                        <a:t>100</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Cash in Bank</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b="1">
                          <a:effectLst/>
                        </a:rPr>
                        <a:t>200</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a:effectLst/>
                        </a:rPr>
                        <a:t>Accounts Payable</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5950589"/>
                  </a:ext>
                </a:extLst>
              </a:tr>
              <a:tr h="542908">
                <a:tc>
                  <a:txBody>
                    <a:bodyPr/>
                    <a:lstStyle/>
                    <a:p>
                      <a:pPr marL="0" marR="0" algn="ctr" hangingPunct="0">
                        <a:lnSpc>
                          <a:spcPct val="115000"/>
                        </a:lnSpc>
                        <a:spcBef>
                          <a:spcPts val="0"/>
                        </a:spcBef>
                        <a:spcAft>
                          <a:spcPts val="0"/>
                        </a:spcAft>
                      </a:pPr>
                      <a:r>
                        <a:rPr lang="en-US" sz="2400" b="1">
                          <a:effectLst/>
                        </a:rPr>
                        <a:t>105</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Accounts Receivable</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b="1" dirty="0">
                          <a:effectLst/>
                        </a:rPr>
                        <a:t>300</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a:effectLst/>
                        </a:rPr>
                        <a:t>Kellan Moore, Capital</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5215455"/>
                  </a:ext>
                </a:extLst>
              </a:tr>
              <a:tr h="562377">
                <a:tc>
                  <a:txBody>
                    <a:bodyPr/>
                    <a:lstStyle/>
                    <a:p>
                      <a:pPr marL="0" marR="0" algn="ctr" hangingPunct="0">
                        <a:lnSpc>
                          <a:spcPct val="115000"/>
                        </a:lnSpc>
                        <a:spcBef>
                          <a:spcPts val="0"/>
                        </a:spcBef>
                        <a:spcAft>
                          <a:spcPts val="0"/>
                        </a:spcAft>
                      </a:pPr>
                      <a:r>
                        <a:rPr lang="en-US" sz="2400" b="1">
                          <a:effectLst/>
                        </a:rPr>
                        <a:t>110</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Office/Comp. Supplies</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b="1" dirty="0">
                          <a:effectLst/>
                        </a:rPr>
                        <a:t>305</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Kellan Moore, Drawing</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24024270"/>
                  </a:ext>
                </a:extLst>
              </a:tr>
              <a:tr h="542908">
                <a:tc>
                  <a:txBody>
                    <a:bodyPr/>
                    <a:lstStyle/>
                    <a:p>
                      <a:pPr marL="0" marR="0" algn="ctr" hangingPunct="0">
                        <a:lnSpc>
                          <a:spcPct val="115000"/>
                        </a:lnSpc>
                        <a:spcBef>
                          <a:spcPts val="0"/>
                        </a:spcBef>
                        <a:spcAft>
                          <a:spcPts val="0"/>
                        </a:spcAft>
                      </a:pPr>
                      <a:r>
                        <a:rPr lang="en-US" sz="2400" b="1">
                          <a:effectLst/>
                        </a:rPr>
                        <a:t>115</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a:effectLst/>
                        </a:rPr>
                        <a:t>Prepaid Insurance</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b="1" dirty="0">
                          <a:effectLst/>
                        </a:rPr>
                        <a:t>400</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Prof. Fees Revenue</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98665660"/>
                  </a:ext>
                </a:extLst>
              </a:tr>
              <a:tr h="542908">
                <a:tc>
                  <a:txBody>
                    <a:bodyPr/>
                    <a:lstStyle/>
                    <a:p>
                      <a:pPr marL="0" marR="0" algn="ctr" hangingPunct="0">
                        <a:lnSpc>
                          <a:spcPct val="115000"/>
                        </a:lnSpc>
                        <a:spcBef>
                          <a:spcPts val="0"/>
                        </a:spcBef>
                        <a:spcAft>
                          <a:spcPts val="0"/>
                        </a:spcAft>
                      </a:pPr>
                      <a:r>
                        <a:rPr lang="en-US" sz="2400" b="1">
                          <a:effectLst/>
                        </a:rPr>
                        <a:t>120</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a:effectLst/>
                        </a:rPr>
                        <a:t>Office Furniture</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b="1">
                          <a:effectLst/>
                        </a:rPr>
                        <a:t>500</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Telephone Expense</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49143857"/>
                  </a:ext>
                </a:extLst>
              </a:tr>
              <a:tr h="542908">
                <a:tc>
                  <a:txBody>
                    <a:bodyPr/>
                    <a:lstStyle/>
                    <a:p>
                      <a:pPr marL="0" marR="0" algn="ctr" hangingPunct="0">
                        <a:lnSpc>
                          <a:spcPct val="115000"/>
                        </a:lnSpc>
                        <a:spcBef>
                          <a:spcPts val="0"/>
                        </a:spcBef>
                        <a:spcAft>
                          <a:spcPts val="0"/>
                        </a:spcAft>
                      </a:pPr>
                      <a:r>
                        <a:rPr lang="en-US" sz="2400" b="1">
                          <a:effectLst/>
                        </a:rPr>
                        <a:t>125</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a:effectLst/>
                        </a:rPr>
                        <a:t>Computer Equipment</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lnSpc>
                          <a:spcPct val="115000"/>
                        </a:lnSpc>
                        <a:spcBef>
                          <a:spcPts val="0"/>
                        </a:spcBef>
                        <a:spcAft>
                          <a:spcPts val="0"/>
                        </a:spcAft>
                      </a:pPr>
                      <a:r>
                        <a:rPr lang="en-US" sz="2400" b="1">
                          <a:effectLst/>
                        </a:rPr>
                        <a:t>505</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hangingPunct="0">
                        <a:lnSpc>
                          <a:spcPct val="115000"/>
                        </a:lnSpc>
                        <a:spcBef>
                          <a:spcPts val="0"/>
                        </a:spcBef>
                        <a:spcAft>
                          <a:spcPts val="0"/>
                        </a:spcAft>
                      </a:pPr>
                      <a:r>
                        <a:rPr lang="en-US" sz="2400" b="1" dirty="0">
                          <a:effectLst/>
                        </a:rPr>
                        <a:t>Internet Expense</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22229354"/>
                  </a:ext>
                </a:extLst>
              </a:tr>
            </a:tbl>
          </a:graphicData>
        </a:graphic>
      </p:graphicFrame>
    </p:spTree>
    <p:extLst>
      <p:ext uri="{BB962C8B-B14F-4D97-AF65-F5344CB8AC3E}">
        <p14:creationId xmlns:p14="http://schemas.microsoft.com/office/powerpoint/2010/main" val="25342872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45</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0" y="82126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T1	  Kellan used his personal savings of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$3,000 to invest in the business</a:t>
            </a:r>
            <a:endParaRPr lang="en-US" b="1" dirty="0">
              <a:solidFill>
                <a:schemeClr val="bg1"/>
              </a:solidFill>
            </a:endParaRPr>
          </a:p>
        </p:txBody>
      </p:sp>
      <p:sp>
        <p:nvSpPr>
          <p:cNvPr id="11" name="Title 1">
            <a:extLst>
              <a:ext uri="{FF2B5EF4-FFF2-40B4-BE49-F238E27FC236}">
                <a16:creationId xmlns:a16="http://schemas.microsoft.com/office/drawing/2014/main" id="{14F71E41-0C7A-628A-3D41-95D0C7DD636D}"/>
              </a:ext>
            </a:extLst>
          </p:cNvPr>
          <p:cNvSpPr txBox="1">
            <a:spLocks/>
          </p:cNvSpPr>
          <p:nvPr/>
        </p:nvSpPr>
        <p:spPr bwMode="gray">
          <a:xfrm>
            <a:off x="881233" y="2703087"/>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31" name="Group 30">
            <a:extLst>
              <a:ext uri="{FF2B5EF4-FFF2-40B4-BE49-F238E27FC236}">
                <a16:creationId xmlns:a16="http://schemas.microsoft.com/office/drawing/2014/main" id="{6F5EF8D9-7B3D-9B35-0C95-F4A532CADD72}"/>
              </a:ext>
            </a:extLst>
          </p:cNvPr>
          <p:cNvGrpSpPr/>
          <p:nvPr/>
        </p:nvGrpSpPr>
        <p:grpSpPr>
          <a:xfrm>
            <a:off x="862715" y="3626377"/>
            <a:ext cx="4288022" cy="1847320"/>
            <a:chOff x="254993" y="3546479"/>
            <a:chExt cx="2441915" cy="2397889"/>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F793A2E5-ECE9-55F7-604E-49508B277924}"/>
              </a:ext>
            </a:extLst>
          </p:cNvPr>
          <p:cNvSpPr txBox="1"/>
          <p:nvPr/>
        </p:nvSpPr>
        <p:spPr>
          <a:xfrm>
            <a:off x="2034953" y="3545380"/>
            <a:ext cx="1758663" cy="477054"/>
          </a:xfrm>
          <a:prstGeom prst="rect">
            <a:avLst/>
          </a:prstGeom>
          <a:noFill/>
        </p:spPr>
        <p:txBody>
          <a:bodyPr wrap="square">
            <a:spAutoFit/>
          </a:bodyPr>
          <a:lstStyle/>
          <a:p>
            <a:r>
              <a:rPr lang="en-US" sz="2400" b="1" dirty="0">
                <a:solidFill>
                  <a:schemeClr val="tx2"/>
                </a:solidFill>
              </a:rPr>
              <a:t>B+       -</a:t>
            </a:r>
            <a:endParaRPr lang="en-US" dirty="0"/>
          </a:p>
        </p:txBody>
      </p:sp>
      <p:grpSp>
        <p:nvGrpSpPr>
          <p:cNvPr id="2" name="Group 1">
            <a:extLst>
              <a:ext uri="{FF2B5EF4-FFF2-40B4-BE49-F238E27FC236}">
                <a16:creationId xmlns:a16="http://schemas.microsoft.com/office/drawing/2014/main" id="{304EEEC0-377B-1AAE-412C-C2F21B89C860}"/>
              </a:ext>
            </a:extLst>
          </p:cNvPr>
          <p:cNvGrpSpPr/>
          <p:nvPr/>
        </p:nvGrpSpPr>
        <p:grpSpPr>
          <a:xfrm>
            <a:off x="6854493" y="3626377"/>
            <a:ext cx="4499172" cy="1847320"/>
            <a:chOff x="254993" y="3546479"/>
            <a:chExt cx="2441915" cy="2397889"/>
          </a:xfrm>
        </p:grpSpPr>
        <p:cxnSp>
          <p:nvCxnSpPr>
            <p:cNvPr id="3" name="Straight Connector 2">
              <a:extLst>
                <a:ext uri="{FF2B5EF4-FFF2-40B4-BE49-F238E27FC236}">
                  <a16:creationId xmlns:a16="http://schemas.microsoft.com/office/drawing/2014/main" id="{0B9F153F-7A53-A683-F474-B769D59F8CE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60CF2F8-56E5-8A2D-3FBA-3BF6F2669BA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Title 1">
            <a:extLst>
              <a:ext uri="{FF2B5EF4-FFF2-40B4-BE49-F238E27FC236}">
                <a16:creationId xmlns:a16="http://schemas.microsoft.com/office/drawing/2014/main" id="{A388092F-03C4-6B2B-501B-91C94C5AA045}"/>
              </a:ext>
            </a:extLst>
          </p:cNvPr>
          <p:cNvSpPr txBox="1">
            <a:spLocks/>
          </p:cNvSpPr>
          <p:nvPr/>
        </p:nvSpPr>
        <p:spPr bwMode="gray">
          <a:xfrm>
            <a:off x="5965395" y="2714148"/>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300  K.M., Capital - OE</a:t>
            </a:r>
          </a:p>
        </p:txBody>
      </p:sp>
      <p:sp>
        <p:nvSpPr>
          <p:cNvPr id="15" name="TextBox 14">
            <a:extLst>
              <a:ext uri="{FF2B5EF4-FFF2-40B4-BE49-F238E27FC236}">
                <a16:creationId xmlns:a16="http://schemas.microsoft.com/office/drawing/2014/main" id="{28DB9FDD-82C2-3845-2F22-6D52ABBE7245}"/>
              </a:ext>
            </a:extLst>
          </p:cNvPr>
          <p:cNvSpPr txBox="1"/>
          <p:nvPr/>
        </p:nvSpPr>
        <p:spPr>
          <a:xfrm>
            <a:off x="7934618" y="3541499"/>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19" name="TextBox 18">
            <a:extLst>
              <a:ext uri="{FF2B5EF4-FFF2-40B4-BE49-F238E27FC236}">
                <a16:creationId xmlns:a16="http://schemas.microsoft.com/office/drawing/2014/main" id="{F0E84D0E-4311-0AAB-9905-E33B3A6066BC}"/>
              </a:ext>
            </a:extLst>
          </p:cNvPr>
          <p:cNvSpPr txBox="1"/>
          <p:nvPr/>
        </p:nvSpPr>
        <p:spPr>
          <a:xfrm>
            <a:off x="838334" y="3948902"/>
            <a:ext cx="2005074" cy="1384995"/>
          </a:xfrm>
          <a:prstGeom prst="rect">
            <a:avLst/>
          </a:prstGeom>
          <a:noFill/>
        </p:spPr>
        <p:txBody>
          <a:bodyPr wrap="square">
            <a:spAutoFit/>
          </a:bodyPr>
          <a:lstStyle/>
          <a:p>
            <a:pPr marL="514350" indent="-514350">
              <a:buAutoNum type="arabicParenBoth"/>
            </a:pPr>
            <a:r>
              <a:rPr lang="en-US" sz="2800" b="1" dirty="0">
                <a:solidFill>
                  <a:schemeClr val="tx2"/>
                </a:solidFill>
                <a:latin typeface="+mj-lt"/>
                <a:cs typeface="Arial" panose="020B0604020202020204" pitchFamily="34" charset="0"/>
              </a:rPr>
              <a:t>3,000</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cash</a:t>
            </a:r>
            <a:endParaRPr lang="en-US" sz="2800" b="1" dirty="0">
              <a:latin typeface="+mj-lt"/>
            </a:endParaRPr>
          </a:p>
        </p:txBody>
      </p:sp>
      <p:sp>
        <p:nvSpPr>
          <p:cNvPr id="20" name="TextBox 19">
            <a:extLst>
              <a:ext uri="{FF2B5EF4-FFF2-40B4-BE49-F238E27FC236}">
                <a16:creationId xmlns:a16="http://schemas.microsoft.com/office/drawing/2014/main" id="{83FC73A0-8909-B207-9A0B-27E1EAA3EF5E}"/>
              </a:ext>
            </a:extLst>
          </p:cNvPr>
          <p:cNvSpPr txBox="1"/>
          <p:nvPr/>
        </p:nvSpPr>
        <p:spPr>
          <a:xfrm>
            <a:off x="9181888" y="3881470"/>
            <a:ext cx="2432311" cy="1384995"/>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3,000   (1)</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capital </a:t>
            </a:r>
            <a:endParaRPr lang="en-US" sz="2800" b="1" dirty="0">
              <a:latin typeface="+mj-lt"/>
            </a:endParaRPr>
          </a:p>
        </p:txBody>
      </p:sp>
      <p:sp>
        <p:nvSpPr>
          <p:cNvPr id="23" name="TextBox 22">
            <a:extLst>
              <a:ext uri="{FF2B5EF4-FFF2-40B4-BE49-F238E27FC236}">
                <a16:creationId xmlns:a16="http://schemas.microsoft.com/office/drawing/2014/main" id="{EBA67DA4-5E63-A5EC-1474-BD013732CD09}"/>
              </a:ext>
            </a:extLst>
          </p:cNvPr>
          <p:cNvSpPr txBox="1"/>
          <p:nvPr/>
        </p:nvSpPr>
        <p:spPr>
          <a:xfrm>
            <a:off x="3025244" y="5894297"/>
            <a:ext cx="7761305" cy="523220"/>
          </a:xfrm>
          <a:prstGeom prst="rect">
            <a:avLst/>
          </a:prstGeom>
          <a:noFill/>
        </p:spPr>
        <p:txBody>
          <a:bodyPr wrap="square">
            <a:spAutoFit/>
          </a:bodyPr>
          <a:lstStyle/>
          <a:p>
            <a:r>
              <a:rPr lang="en-US" sz="2800" b="1" dirty="0">
                <a:solidFill>
                  <a:srgbClr val="FF0000"/>
                </a:solidFill>
                <a:cs typeface="Arial" panose="020B0604020202020204" pitchFamily="34" charset="0"/>
              </a:rPr>
              <a:t>Enter 100 by #1     and 300 by #2</a:t>
            </a:r>
            <a:endParaRPr lang="en-US" sz="2800" dirty="0">
              <a:solidFill>
                <a:srgbClr val="FF0000"/>
              </a:solidFill>
            </a:endParaRPr>
          </a:p>
        </p:txBody>
      </p:sp>
    </p:spTree>
    <p:extLst>
      <p:ext uri="{BB962C8B-B14F-4D97-AF65-F5344CB8AC3E}">
        <p14:creationId xmlns:p14="http://schemas.microsoft.com/office/powerpoint/2010/main" val="2735631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46</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101301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T2 	Purchased paper, and various other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supplies for $160 with check #101</a:t>
            </a:r>
            <a:br>
              <a:rPr lang="en-US" sz="1800" b="1" dirty="0">
                <a:effectLst/>
                <a:latin typeface="Arial" panose="020B0604020202020204" pitchFamily="34" charset="0"/>
                <a:ea typeface="Times New Roman" panose="02020603050405020304" pitchFamily="18" charset="0"/>
                <a:cs typeface="Times New Roman" panose="02020603050405020304" pitchFamily="18" charset="0"/>
              </a:rPr>
            </a:br>
            <a:endParaRPr lang="en-US" b="1" dirty="0">
              <a:solidFill>
                <a:schemeClr val="bg1"/>
              </a:solidFill>
            </a:endParaRPr>
          </a:p>
        </p:txBody>
      </p:sp>
      <p:grpSp>
        <p:nvGrpSpPr>
          <p:cNvPr id="14" name="Group 13">
            <a:extLst>
              <a:ext uri="{FF2B5EF4-FFF2-40B4-BE49-F238E27FC236}">
                <a16:creationId xmlns:a16="http://schemas.microsoft.com/office/drawing/2014/main" id="{C07F6ADF-8026-3A71-317C-54B6069EA560}"/>
              </a:ext>
            </a:extLst>
          </p:cNvPr>
          <p:cNvGrpSpPr/>
          <p:nvPr/>
        </p:nvGrpSpPr>
        <p:grpSpPr>
          <a:xfrm>
            <a:off x="385658" y="2664588"/>
            <a:ext cx="5944953" cy="2837413"/>
            <a:chOff x="860958" y="2714148"/>
            <a:chExt cx="5944953" cy="2837413"/>
          </a:xfrm>
        </p:grpSpPr>
        <p:grpSp>
          <p:nvGrpSpPr>
            <p:cNvPr id="2" name="Group 1">
              <a:extLst>
                <a:ext uri="{FF2B5EF4-FFF2-40B4-BE49-F238E27FC236}">
                  <a16:creationId xmlns:a16="http://schemas.microsoft.com/office/drawing/2014/main" id="{304EEEC0-377B-1AAE-412C-C2F21B89C860}"/>
                </a:ext>
              </a:extLst>
            </p:cNvPr>
            <p:cNvGrpSpPr/>
            <p:nvPr/>
          </p:nvGrpSpPr>
          <p:grpSpPr>
            <a:xfrm>
              <a:off x="1163389" y="3704241"/>
              <a:ext cx="5549925" cy="1847320"/>
              <a:chOff x="254993" y="3546479"/>
              <a:chExt cx="2441915" cy="2397889"/>
            </a:xfrm>
          </p:grpSpPr>
          <p:cxnSp>
            <p:nvCxnSpPr>
              <p:cNvPr id="3" name="Straight Connector 2">
                <a:extLst>
                  <a:ext uri="{FF2B5EF4-FFF2-40B4-BE49-F238E27FC236}">
                    <a16:creationId xmlns:a16="http://schemas.microsoft.com/office/drawing/2014/main" id="{0B9F153F-7A53-A683-F474-B769D59F8CE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60CF2F8-56E5-8A2D-3FBA-3BF6F2669BA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Title 1">
              <a:extLst>
                <a:ext uri="{FF2B5EF4-FFF2-40B4-BE49-F238E27FC236}">
                  <a16:creationId xmlns:a16="http://schemas.microsoft.com/office/drawing/2014/main" id="{A388092F-03C4-6B2B-501B-91C94C5AA045}"/>
                </a:ext>
              </a:extLst>
            </p:cNvPr>
            <p:cNvSpPr txBox="1">
              <a:spLocks/>
            </p:cNvSpPr>
            <p:nvPr/>
          </p:nvSpPr>
          <p:spPr bwMode="gray">
            <a:xfrm>
              <a:off x="860958" y="2714148"/>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110 Ofc/Comp Sup -A</a:t>
              </a:r>
            </a:p>
          </p:txBody>
        </p:sp>
        <p:sp>
          <p:nvSpPr>
            <p:cNvPr id="15" name="TextBox 14">
              <a:extLst>
                <a:ext uri="{FF2B5EF4-FFF2-40B4-BE49-F238E27FC236}">
                  <a16:creationId xmlns:a16="http://schemas.microsoft.com/office/drawing/2014/main" id="{28DB9FDD-82C2-3845-2F22-6D52ABBE7245}"/>
                </a:ext>
              </a:extLst>
            </p:cNvPr>
            <p:cNvSpPr txBox="1"/>
            <p:nvPr/>
          </p:nvSpPr>
          <p:spPr>
            <a:xfrm>
              <a:off x="2969078" y="3645674"/>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20" name="TextBox 19">
              <a:extLst>
                <a:ext uri="{FF2B5EF4-FFF2-40B4-BE49-F238E27FC236}">
                  <a16:creationId xmlns:a16="http://schemas.microsoft.com/office/drawing/2014/main" id="{83FC73A0-8909-B207-9A0B-27E1EAA3EF5E}"/>
                </a:ext>
              </a:extLst>
            </p:cNvPr>
            <p:cNvSpPr txBox="1"/>
            <p:nvPr/>
          </p:nvSpPr>
          <p:spPr>
            <a:xfrm>
              <a:off x="1354577" y="3946966"/>
              <a:ext cx="2691760" cy="1384995"/>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(2)     160</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supplies </a:t>
              </a:r>
              <a:endParaRPr lang="en-US" sz="2800" b="1" dirty="0">
                <a:latin typeface="+mj-lt"/>
              </a:endParaRPr>
            </a:p>
          </p:txBody>
        </p:sp>
      </p:grpSp>
      <p:grpSp>
        <p:nvGrpSpPr>
          <p:cNvPr id="10" name="Group 9">
            <a:extLst>
              <a:ext uri="{FF2B5EF4-FFF2-40B4-BE49-F238E27FC236}">
                <a16:creationId xmlns:a16="http://schemas.microsoft.com/office/drawing/2014/main" id="{80E757DC-8718-9AB8-6D55-2F340EE833EA}"/>
              </a:ext>
            </a:extLst>
          </p:cNvPr>
          <p:cNvGrpSpPr/>
          <p:nvPr/>
        </p:nvGrpSpPr>
        <p:grpSpPr>
          <a:xfrm>
            <a:off x="7045132" y="2763948"/>
            <a:ext cx="4540555" cy="2770610"/>
            <a:chOff x="838333" y="2703087"/>
            <a:chExt cx="4540555" cy="2770610"/>
          </a:xfrm>
        </p:grpSpPr>
        <p:sp>
          <p:nvSpPr>
            <p:cNvPr id="11" name="Title 1">
              <a:extLst>
                <a:ext uri="{FF2B5EF4-FFF2-40B4-BE49-F238E27FC236}">
                  <a16:creationId xmlns:a16="http://schemas.microsoft.com/office/drawing/2014/main" id="{14F71E41-0C7A-628A-3D41-95D0C7DD636D}"/>
                </a:ext>
              </a:extLst>
            </p:cNvPr>
            <p:cNvSpPr txBox="1">
              <a:spLocks/>
            </p:cNvSpPr>
            <p:nvPr/>
          </p:nvSpPr>
          <p:spPr bwMode="gray">
            <a:xfrm>
              <a:off x="881233" y="2703087"/>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8" name="Group 7">
              <a:extLst>
                <a:ext uri="{FF2B5EF4-FFF2-40B4-BE49-F238E27FC236}">
                  <a16:creationId xmlns:a16="http://schemas.microsoft.com/office/drawing/2014/main" id="{8E562B8C-B41C-9BBD-F74C-E20440782D64}"/>
                </a:ext>
              </a:extLst>
            </p:cNvPr>
            <p:cNvGrpSpPr/>
            <p:nvPr/>
          </p:nvGrpSpPr>
          <p:grpSpPr>
            <a:xfrm>
              <a:off x="838333" y="3574702"/>
              <a:ext cx="4540555" cy="1898995"/>
              <a:chOff x="838333" y="3574702"/>
              <a:chExt cx="4540555" cy="1898995"/>
            </a:xfrm>
          </p:grpSpPr>
          <p:grpSp>
            <p:nvGrpSpPr>
              <p:cNvPr id="13" name="Group 12">
                <a:extLst>
                  <a:ext uri="{FF2B5EF4-FFF2-40B4-BE49-F238E27FC236}">
                    <a16:creationId xmlns:a16="http://schemas.microsoft.com/office/drawing/2014/main" id="{A702AF1D-4A80-3203-F759-8823346A8DD8}"/>
                  </a:ext>
                </a:extLst>
              </p:cNvPr>
              <p:cNvGrpSpPr/>
              <p:nvPr/>
            </p:nvGrpSpPr>
            <p:grpSpPr>
              <a:xfrm>
                <a:off x="862715" y="3574702"/>
                <a:ext cx="4288022" cy="1898995"/>
                <a:chOff x="532786" y="3574702"/>
                <a:chExt cx="3668825" cy="1898995"/>
              </a:xfrm>
            </p:grpSpPr>
            <p:grpSp>
              <p:nvGrpSpPr>
                <p:cNvPr id="31" name="Group 30">
                  <a:extLst>
                    <a:ext uri="{FF2B5EF4-FFF2-40B4-BE49-F238E27FC236}">
                      <a16:creationId xmlns:a16="http://schemas.microsoft.com/office/drawing/2014/main" id="{6F5EF8D9-7B3D-9B35-0C95-F4A532CADD72}"/>
                    </a:ext>
                  </a:extLst>
                </p:cNvPr>
                <p:cNvGrpSpPr/>
                <p:nvPr/>
              </p:nvGrpSpPr>
              <p:grpSpPr>
                <a:xfrm>
                  <a:off x="532786" y="3626377"/>
                  <a:ext cx="3668825" cy="1847320"/>
                  <a:chOff x="254993" y="3546479"/>
                  <a:chExt cx="2441915" cy="2397889"/>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F793A2E5-ECE9-55F7-604E-49508B277924}"/>
                    </a:ext>
                  </a:extLst>
                </p:cNvPr>
                <p:cNvSpPr txBox="1"/>
                <p:nvPr/>
              </p:nvSpPr>
              <p:spPr>
                <a:xfrm>
                  <a:off x="1756289" y="3574702"/>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19" name="TextBox 18">
                <a:extLst>
                  <a:ext uri="{FF2B5EF4-FFF2-40B4-BE49-F238E27FC236}">
                    <a16:creationId xmlns:a16="http://schemas.microsoft.com/office/drawing/2014/main" id="{F0E84D0E-4311-0AAB-9905-E33B3A6066BC}"/>
                  </a:ext>
                </a:extLst>
              </p:cNvPr>
              <p:cNvSpPr txBox="1"/>
              <p:nvPr/>
            </p:nvSpPr>
            <p:spPr>
              <a:xfrm>
                <a:off x="838333" y="3948902"/>
                <a:ext cx="2393239" cy="954107"/>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endParaRPr lang="en-US" sz="2800" b="1" dirty="0">
                  <a:solidFill>
                    <a:schemeClr val="tx2"/>
                  </a:solidFill>
                  <a:latin typeface="+mj-lt"/>
                  <a:cs typeface="Arial" panose="020B0604020202020204" pitchFamily="34" charset="0"/>
                </a:endParaRPr>
              </a:p>
            </p:txBody>
          </p:sp>
          <p:sp>
            <p:nvSpPr>
              <p:cNvPr id="7" name="TextBox 6">
                <a:extLst>
                  <a:ext uri="{FF2B5EF4-FFF2-40B4-BE49-F238E27FC236}">
                    <a16:creationId xmlns:a16="http://schemas.microsoft.com/office/drawing/2014/main" id="{D1B51BA5-968A-4E4E-301C-49FE90809DCA}"/>
                  </a:ext>
                </a:extLst>
              </p:cNvPr>
              <p:cNvSpPr txBox="1"/>
              <p:nvPr/>
            </p:nvSpPr>
            <p:spPr>
              <a:xfrm>
                <a:off x="2946577" y="3935404"/>
                <a:ext cx="2432311" cy="1384995"/>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160   (2)</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Less cash</a:t>
                </a:r>
                <a:endParaRPr lang="en-US" sz="2800" b="1" dirty="0">
                  <a:latin typeface="+mj-lt"/>
                </a:endParaRPr>
              </a:p>
            </p:txBody>
          </p:sp>
        </p:grpSp>
      </p:grpSp>
      <p:sp>
        <p:nvSpPr>
          <p:cNvPr id="16" name="TextBox 15">
            <a:extLst>
              <a:ext uri="{FF2B5EF4-FFF2-40B4-BE49-F238E27FC236}">
                <a16:creationId xmlns:a16="http://schemas.microsoft.com/office/drawing/2014/main" id="{F25351D7-EB2F-19EF-929D-4310D81E7A4C}"/>
              </a:ext>
            </a:extLst>
          </p:cNvPr>
          <p:cNvSpPr txBox="1"/>
          <p:nvPr/>
        </p:nvSpPr>
        <p:spPr>
          <a:xfrm>
            <a:off x="3592360" y="5805904"/>
            <a:ext cx="5846010" cy="523220"/>
          </a:xfrm>
          <a:prstGeom prst="rect">
            <a:avLst/>
          </a:prstGeom>
          <a:noFill/>
        </p:spPr>
        <p:txBody>
          <a:bodyPr wrap="square">
            <a:spAutoFit/>
          </a:bodyPr>
          <a:lstStyle/>
          <a:p>
            <a:r>
              <a:rPr lang="en-US" sz="2800" b="1" dirty="0">
                <a:solidFill>
                  <a:srgbClr val="FF0000"/>
                </a:solidFill>
                <a:cs typeface="Arial" panose="020B0604020202020204" pitchFamily="34" charset="0"/>
              </a:rPr>
              <a:t>Enter 110 by #3     and 100 by #4</a:t>
            </a:r>
            <a:endParaRPr lang="en-US" sz="2800" dirty="0">
              <a:solidFill>
                <a:srgbClr val="FF0000"/>
              </a:solidFill>
            </a:endParaRPr>
          </a:p>
        </p:txBody>
      </p:sp>
    </p:spTree>
    <p:extLst>
      <p:ext uri="{BB962C8B-B14F-4D97-AF65-F5344CB8AC3E}">
        <p14:creationId xmlns:p14="http://schemas.microsoft.com/office/powerpoint/2010/main" val="24765692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47</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1322751"/>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T3	Invested computer and printer,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valued at $1,800, in the business</a:t>
            </a:r>
            <a:br>
              <a:rPr lang="en-US" b="1" dirty="0">
                <a:effectLst/>
                <a:ea typeface="Times New Roman" panose="02020603050405020304" pitchFamily="18" charset="0"/>
                <a:cs typeface="Times New Roman" panose="02020603050405020304" pitchFamily="18" charset="0"/>
              </a:rPr>
            </a:br>
            <a:br>
              <a:rPr lang="en-US" b="1" dirty="0">
                <a:effectLst/>
                <a:ea typeface="Times New Roman" panose="02020603050405020304" pitchFamily="18" charset="0"/>
                <a:cs typeface="Times New Roman" panose="02020603050405020304" pitchFamily="18" charset="0"/>
              </a:rPr>
            </a:br>
            <a:endParaRPr lang="en-US" b="1" dirty="0">
              <a:solidFill>
                <a:schemeClr val="bg1"/>
              </a:solidFill>
            </a:endParaRPr>
          </a:p>
        </p:txBody>
      </p:sp>
      <p:grpSp>
        <p:nvGrpSpPr>
          <p:cNvPr id="17" name="Group 16">
            <a:extLst>
              <a:ext uri="{FF2B5EF4-FFF2-40B4-BE49-F238E27FC236}">
                <a16:creationId xmlns:a16="http://schemas.microsoft.com/office/drawing/2014/main" id="{4FE27FD6-111F-07A4-B075-D6B7FDE0497F}"/>
              </a:ext>
            </a:extLst>
          </p:cNvPr>
          <p:cNvGrpSpPr/>
          <p:nvPr/>
        </p:nvGrpSpPr>
        <p:grpSpPr>
          <a:xfrm>
            <a:off x="306487" y="2710165"/>
            <a:ext cx="5349630" cy="2801411"/>
            <a:chOff x="271762" y="2687015"/>
            <a:chExt cx="5349630" cy="2801411"/>
          </a:xfrm>
        </p:grpSpPr>
        <p:sp>
          <p:nvSpPr>
            <p:cNvPr id="11" name="Title 1">
              <a:extLst>
                <a:ext uri="{FF2B5EF4-FFF2-40B4-BE49-F238E27FC236}">
                  <a16:creationId xmlns:a16="http://schemas.microsoft.com/office/drawing/2014/main" id="{14F71E41-0C7A-628A-3D41-95D0C7DD636D}"/>
                </a:ext>
              </a:extLst>
            </p:cNvPr>
            <p:cNvSpPr txBox="1">
              <a:spLocks/>
            </p:cNvSpPr>
            <p:nvPr/>
          </p:nvSpPr>
          <p:spPr bwMode="gray">
            <a:xfrm>
              <a:off x="271762" y="2687015"/>
              <a:ext cx="5349630"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125 Comp. Eqp-A</a:t>
              </a:r>
            </a:p>
          </p:txBody>
        </p:sp>
        <p:grpSp>
          <p:nvGrpSpPr>
            <p:cNvPr id="13" name="Group 12">
              <a:extLst>
                <a:ext uri="{FF2B5EF4-FFF2-40B4-BE49-F238E27FC236}">
                  <a16:creationId xmlns:a16="http://schemas.microsoft.com/office/drawing/2014/main" id="{A702AF1D-4A80-3203-F759-8823346A8DD8}"/>
                </a:ext>
              </a:extLst>
            </p:cNvPr>
            <p:cNvGrpSpPr/>
            <p:nvPr/>
          </p:nvGrpSpPr>
          <p:grpSpPr>
            <a:xfrm>
              <a:off x="584922" y="3560769"/>
              <a:ext cx="4843179" cy="1912928"/>
              <a:chOff x="532786" y="3560769"/>
              <a:chExt cx="3668825" cy="1912928"/>
            </a:xfrm>
          </p:grpSpPr>
          <p:grpSp>
            <p:nvGrpSpPr>
              <p:cNvPr id="31" name="Group 30">
                <a:extLst>
                  <a:ext uri="{FF2B5EF4-FFF2-40B4-BE49-F238E27FC236}">
                    <a16:creationId xmlns:a16="http://schemas.microsoft.com/office/drawing/2014/main" id="{6F5EF8D9-7B3D-9B35-0C95-F4A532CADD72}"/>
                  </a:ext>
                </a:extLst>
              </p:cNvPr>
              <p:cNvGrpSpPr/>
              <p:nvPr/>
            </p:nvGrpSpPr>
            <p:grpSpPr>
              <a:xfrm>
                <a:off x="532786" y="3626377"/>
                <a:ext cx="3668825" cy="1847320"/>
                <a:chOff x="254993" y="3546479"/>
                <a:chExt cx="2441915" cy="2397889"/>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F793A2E5-ECE9-55F7-604E-49508B277924}"/>
                  </a:ext>
                </a:extLst>
              </p:cNvPr>
              <p:cNvSpPr txBox="1"/>
              <p:nvPr/>
            </p:nvSpPr>
            <p:spPr>
              <a:xfrm>
                <a:off x="1796223" y="3560769"/>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0" name="TextBox 19">
              <a:extLst>
                <a:ext uri="{FF2B5EF4-FFF2-40B4-BE49-F238E27FC236}">
                  <a16:creationId xmlns:a16="http://schemas.microsoft.com/office/drawing/2014/main" id="{83FC73A0-8909-B207-9A0B-27E1EAA3EF5E}"/>
                </a:ext>
              </a:extLst>
            </p:cNvPr>
            <p:cNvSpPr txBox="1"/>
            <p:nvPr/>
          </p:nvSpPr>
          <p:spPr>
            <a:xfrm>
              <a:off x="392609" y="4103431"/>
              <a:ext cx="2691760" cy="1384995"/>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(3)     1,800</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biz. eqp. </a:t>
              </a:r>
              <a:endParaRPr lang="en-US" sz="2800" b="1" dirty="0">
                <a:latin typeface="+mj-lt"/>
              </a:endParaRPr>
            </a:p>
          </p:txBody>
        </p:sp>
      </p:grpSp>
      <p:grpSp>
        <p:nvGrpSpPr>
          <p:cNvPr id="21" name="Group 20">
            <a:extLst>
              <a:ext uri="{FF2B5EF4-FFF2-40B4-BE49-F238E27FC236}">
                <a16:creationId xmlns:a16="http://schemas.microsoft.com/office/drawing/2014/main" id="{E9978263-3EFD-59B8-1697-031B0CF8F1A9}"/>
              </a:ext>
            </a:extLst>
          </p:cNvPr>
          <p:cNvGrpSpPr/>
          <p:nvPr/>
        </p:nvGrpSpPr>
        <p:grpSpPr>
          <a:xfrm>
            <a:off x="5975285" y="2729122"/>
            <a:ext cx="5944953" cy="3254989"/>
            <a:chOff x="5975285" y="2729122"/>
            <a:chExt cx="5944953" cy="3254989"/>
          </a:xfrm>
        </p:grpSpPr>
        <p:sp>
          <p:nvSpPr>
            <p:cNvPr id="14" name="Title 1">
              <a:extLst>
                <a:ext uri="{FF2B5EF4-FFF2-40B4-BE49-F238E27FC236}">
                  <a16:creationId xmlns:a16="http://schemas.microsoft.com/office/drawing/2014/main" id="{51D49021-C205-DFB8-0CF9-2A3F7C53F6EF}"/>
                </a:ext>
              </a:extLst>
            </p:cNvPr>
            <p:cNvSpPr txBox="1">
              <a:spLocks/>
            </p:cNvSpPr>
            <p:nvPr/>
          </p:nvSpPr>
          <p:spPr bwMode="gray">
            <a:xfrm>
              <a:off x="5975285" y="27291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300 K.M., Capital - OE</a:t>
              </a:r>
            </a:p>
          </p:txBody>
        </p:sp>
        <p:grpSp>
          <p:nvGrpSpPr>
            <p:cNvPr id="18" name="Group 17">
              <a:extLst>
                <a:ext uri="{FF2B5EF4-FFF2-40B4-BE49-F238E27FC236}">
                  <a16:creationId xmlns:a16="http://schemas.microsoft.com/office/drawing/2014/main" id="{853D032D-F988-C34F-8024-813F87F167CF}"/>
                </a:ext>
              </a:extLst>
            </p:cNvPr>
            <p:cNvGrpSpPr/>
            <p:nvPr/>
          </p:nvGrpSpPr>
          <p:grpSpPr>
            <a:xfrm>
              <a:off x="6854493" y="3560769"/>
              <a:ext cx="4714202" cy="2423342"/>
              <a:chOff x="6854493" y="3560769"/>
              <a:chExt cx="4714202" cy="2423342"/>
            </a:xfrm>
          </p:grpSpPr>
          <p:grpSp>
            <p:nvGrpSpPr>
              <p:cNvPr id="2" name="Group 1">
                <a:extLst>
                  <a:ext uri="{FF2B5EF4-FFF2-40B4-BE49-F238E27FC236}">
                    <a16:creationId xmlns:a16="http://schemas.microsoft.com/office/drawing/2014/main" id="{304EEEC0-377B-1AAE-412C-C2F21B89C860}"/>
                  </a:ext>
                </a:extLst>
              </p:cNvPr>
              <p:cNvGrpSpPr/>
              <p:nvPr/>
            </p:nvGrpSpPr>
            <p:grpSpPr>
              <a:xfrm>
                <a:off x="6854493" y="3626377"/>
                <a:ext cx="4499172" cy="2357734"/>
                <a:chOff x="254993" y="3546479"/>
                <a:chExt cx="2441915" cy="2397889"/>
              </a:xfrm>
            </p:grpSpPr>
            <p:cxnSp>
              <p:nvCxnSpPr>
                <p:cNvPr id="3" name="Straight Connector 2">
                  <a:extLst>
                    <a:ext uri="{FF2B5EF4-FFF2-40B4-BE49-F238E27FC236}">
                      <a16:creationId xmlns:a16="http://schemas.microsoft.com/office/drawing/2014/main" id="{0B9F153F-7A53-A683-F474-B769D59F8CE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60CF2F8-56E5-8A2D-3FBA-3BF6F2669BA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28DB9FDD-82C2-3845-2F22-6D52ABBE7245}"/>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          </a:t>
                </a:r>
                <a:r>
                  <a:rPr lang="en-US" sz="2400" b="1" dirty="0">
                    <a:solidFill>
                      <a:schemeClr val="tx2"/>
                    </a:solidFill>
                  </a:rPr>
                  <a:t>B+</a:t>
                </a:r>
                <a:endParaRPr lang="en-US" dirty="0"/>
              </a:p>
            </p:txBody>
          </p:sp>
          <p:sp>
            <p:nvSpPr>
              <p:cNvPr id="16" name="TextBox 15">
                <a:extLst>
                  <a:ext uri="{FF2B5EF4-FFF2-40B4-BE49-F238E27FC236}">
                    <a16:creationId xmlns:a16="http://schemas.microsoft.com/office/drawing/2014/main" id="{204883FA-3E1F-B25D-EBEA-4BE1C500B96E}"/>
                  </a:ext>
                </a:extLst>
              </p:cNvPr>
              <p:cNvSpPr txBox="1"/>
              <p:nvPr/>
            </p:nvSpPr>
            <p:spPr>
              <a:xfrm>
                <a:off x="9136384" y="4078330"/>
                <a:ext cx="2432311" cy="1815882"/>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3,000   (1)</a:t>
                </a:r>
              </a:p>
              <a:p>
                <a:pPr algn="r"/>
                <a:r>
                  <a:rPr lang="en-US" sz="2800" b="1" dirty="0">
                    <a:solidFill>
                      <a:schemeClr val="tx2"/>
                    </a:solidFill>
                    <a:latin typeface="+mj-lt"/>
                    <a:cs typeface="Arial" panose="020B0604020202020204" pitchFamily="34" charset="0"/>
                  </a:rPr>
                  <a:t>1,800   (3)</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More capital </a:t>
                </a:r>
                <a:endParaRPr lang="en-US" sz="2800" b="1" dirty="0">
                  <a:latin typeface="+mj-lt"/>
                </a:endParaRPr>
              </a:p>
            </p:txBody>
          </p:sp>
        </p:grpSp>
      </p:grpSp>
      <p:sp>
        <p:nvSpPr>
          <p:cNvPr id="23" name="TextBox 22">
            <a:extLst>
              <a:ext uri="{FF2B5EF4-FFF2-40B4-BE49-F238E27FC236}">
                <a16:creationId xmlns:a16="http://schemas.microsoft.com/office/drawing/2014/main" id="{67605C33-4B2E-9DA1-5AD1-0D942E061C48}"/>
              </a:ext>
            </a:extLst>
          </p:cNvPr>
          <p:cNvSpPr txBox="1"/>
          <p:nvPr/>
        </p:nvSpPr>
        <p:spPr>
          <a:xfrm>
            <a:off x="3270890" y="5984111"/>
            <a:ext cx="5944953" cy="523220"/>
          </a:xfrm>
          <a:prstGeom prst="rect">
            <a:avLst/>
          </a:prstGeom>
          <a:noFill/>
        </p:spPr>
        <p:txBody>
          <a:bodyPr wrap="square">
            <a:spAutoFit/>
          </a:bodyPr>
          <a:lstStyle/>
          <a:p>
            <a:r>
              <a:rPr lang="en-US" sz="2800" b="1" dirty="0">
                <a:solidFill>
                  <a:srgbClr val="FF0000"/>
                </a:solidFill>
                <a:cs typeface="Arial" panose="020B0604020202020204" pitchFamily="34" charset="0"/>
              </a:rPr>
              <a:t>Enter 125 by #5     and 300 by #6</a:t>
            </a:r>
            <a:endParaRPr lang="en-US" sz="2800" dirty="0">
              <a:solidFill>
                <a:srgbClr val="FF0000"/>
              </a:solidFill>
            </a:endParaRPr>
          </a:p>
        </p:txBody>
      </p:sp>
    </p:spTree>
    <p:extLst>
      <p:ext uri="{BB962C8B-B14F-4D97-AF65-F5344CB8AC3E}">
        <p14:creationId xmlns:p14="http://schemas.microsoft.com/office/powerpoint/2010/main" val="24608273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48</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29513" y="963788"/>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b="1" dirty="0">
                <a:effectLst/>
                <a:ea typeface="Times New Roman" panose="02020603050405020304" pitchFamily="18" charset="0"/>
                <a:cs typeface="Times New Roman" panose="02020603050405020304" pitchFamily="18" charset="0"/>
              </a:rPr>
              <a:t>T4	 Used check #104 to purchase a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used computer desk for $75</a:t>
            </a:r>
            <a:br>
              <a:rPr lang="en-US" b="1" dirty="0">
                <a:effectLst/>
                <a:ea typeface="Times New Roman" panose="02020603050405020304" pitchFamily="18" charset="0"/>
                <a:cs typeface="Times New Roman" panose="02020603050405020304" pitchFamily="18" charset="0"/>
              </a:rPr>
            </a:br>
            <a:endParaRPr lang="en-US" b="1" dirty="0">
              <a:solidFill>
                <a:schemeClr val="bg1"/>
              </a:solidFill>
            </a:endParaRPr>
          </a:p>
        </p:txBody>
      </p:sp>
      <p:grpSp>
        <p:nvGrpSpPr>
          <p:cNvPr id="34" name="Group 33">
            <a:extLst>
              <a:ext uri="{FF2B5EF4-FFF2-40B4-BE49-F238E27FC236}">
                <a16:creationId xmlns:a16="http://schemas.microsoft.com/office/drawing/2014/main" id="{33666FE7-2A61-68F8-F13C-A021E78D927A}"/>
              </a:ext>
            </a:extLst>
          </p:cNvPr>
          <p:cNvGrpSpPr/>
          <p:nvPr/>
        </p:nvGrpSpPr>
        <p:grpSpPr>
          <a:xfrm>
            <a:off x="116778" y="2808193"/>
            <a:ext cx="5263173" cy="2800728"/>
            <a:chOff x="116778" y="2808193"/>
            <a:chExt cx="5263173" cy="2800728"/>
          </a:xfrm>
        </p:grpSpPr>
        <p:sp>
          <p:nvSpPr>
            <p:cNvPr id="11" name="Title 1">
              <a:extLst>
                <a:ext uri="{FF2B5EF4-FFF2-40B4-BE49-F238E27FC236}">
                  <a16:creationId xmlns:a16="http://schemas.microsoft.com/office/drawing/2014/main" id="{14F71E41-0C7A-628A-3D41-95D0C7DD636D}"/>
                </a:ext>
              </a:extLst>
            </p:cNvPr>
            <p:cNvSpPr txBox="1">
              <a:spLocks/>
            </p:cNvSpPr>
            <p:nvPr/>
          </p:nvSpPr>
          <p:spPr bwMode="gray">
            <a:xfrm>
              <a:off x="116778" y="2808193"/>
              <a:ext cx="526317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120 Office Furn. -A</a:t>
              </a:r>
            </a:p>
          </p:txBody>
        </p:sp>
        <p:grpSp>
          <p:nvGrpSpPr>
            <p:cNvPr id="33" name="Group 32">
              <a:extLst>
                <a:ext uri="{FF2B5EF4-FFF2-40B4-BE49-F238E27FC236}">
                  <a16:creationId xmlns:a16="http://schemas.microsoft.com/office/drawing/2014/main" id="{E301515E-76F5-9F3E-4982-E480C727B097}"/>
                </a:ext>
              </a:extLst>
            </p:cNvPr>
            <p:cNvGrpSpPr/>
            <p:nvPr/>
          </p:nvGrpSpPr>
          <p:grpSpPr>
            <a:xfrm>
              <a:off x="497855" y="3681264"/>
              <a:ext cx="4652879" cy="1912928"/>
              <a:chOff x="497855" y="3681264"/>
              <a:chExt cx="4652879" cy="1912928"/>
            </a:xfrm>
          </p:grpSpPr>
          <p:grpSp>
            <p:nvGrpSpPr>
              <p:cNvPr id="32" name="Group 31">
                <a:extLst>
                  <a:ext uri="{FF2B5EF4-FFF2-40B4-BE49-F238E27FC236}">
                    <a16:creationId xmlns:a16="http://schemas.microsoft.com/office/drawing/2014/main" id="{6DFD1153-8877-ABA4-2ED1-A3EAD0E850F4}"/>
                  </a:ext>
                </a:extLst>
              </p:cNvPr>
              <p:cNvGrpSpPr/>
              <p:nvPr/>
            </p:nvGrpSpPr>
            <p:grpSpPr>
              <a:xfrm>
                <a:off x="497855" y="3746872"/>
                <a:ext cx="4652879" cy="1847320"/>
                <a:chOff x="497855" y="3746872"/>
                <a:chExt cx="4652879" cy="1847320"/>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497855" y="3746872"/>
                  <a:ext cx="465287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2925496" y="3773623"/>
                  <a:ext cx="0" cy="1820569"/>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F793A2E5-ECE9-55F7-604E-49508B277924}"/>
                  </a:ext>
                </a:extLst>
              </p:cNvPr>
              <p:cNvSpPr txBox="1"/>
              <p:nvPr/>
            </p:nvSpPr>
            <p:spPr>
              <a:xfrm>
                <a:off x="2135825" y="3681264"/>
                <a:ext cx="1988175"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0" name="TextBox 19">
              <a:extLst>
                <a:ext uri="{FF2B5EF4-FFF2-40B4-BE49-F238E27FC236}">
                  <a16:creationId xmlns:a16="http://schemas.microsoft.com/office/drawing/2014/main" id="{83FC73A0-8909-B207-9A0B-27E1EAA3EF5E}"/>
                </a:ext>
              </a:extLst>
            </p:cNvPr>
            <p:cNvSpPr txBox="1"/>
            <p:nvPr/>
          </p:nvSpPr>
          <p:spPr>
            <a:xfrm>
              <a:off x="277238" y="4223926"/>
              <a:ext cx="2648258" cy="1384995"/>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(4)           75</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furniture </a:t>
              </a:r>
              <a:endParaRPr lang="en-US" sz="2800" b="1" dirty="0">
                <a:latin typeface="+mj-lt"/>
              </a:endParaRPr>
            </a:p>
          </p:txBody>
        </p:sp>
      </p:grpSp>
      <p:grpSp>
        <p:nvGrpSpPr>
          <p:cNvPr id="8" name="Group 7">
            <a:extLst>
              <a:ext uri="{FF2B5EF4-FFF2-40B4-BE49-F238E27FC236}">
                <a16:creationId xmlns:a16="http://schemas.microsoft.com/office/drawing/2014/main" id="{7CD62713-5539-925D-01C2-A2D99A7D74B8}"/>
              </a:ext>
            </a:extLst>
          </p:cNvPr>
          <p:cNvGrpSpPr/>
          <p:nvPr/>
        </p:nvGrpSpPr>
        <p:grpSpPr>
          <a:xfrm>
            <a:off x="6539463" y="2866014"/>
            <a:ext cx="4540555" cy="3028198"/>
            <a:chOff x="838333" y="2723088"/>
            <a:chExt cx="4540555" cy="3028198"/>
          </a:xfrm>
        </p:grpSpPr>
        <p:sp>
          <p:nvSpPr>
            <p:cNvPr id="9" name="Title 1">
              <a:extLst>
                <a:ext uri="{FF2B5EF4-FFF2-40B4-BE49-F238E27FC236}">
                  <a16:creationId xmlns:a16="http://schemas.microsoft.com/office/drawing/2014/main" id="{21A6400B-5D8F-256C-9DB1-6441199ACF88}"/>
                </a:ext>
              </a:extLst>
            </p:cNvPr>
            <p:cNvSpPr txBox="1">
              <a:spLocks/>
            </p:cNvSpPr>
            <p:nvPr/>
          </p:nvSpPr>
          <p:spPr bwMode="gray">
            <a:xfrm>
              <a:off x="899731" y="2723088"/>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0" name="Group 9">
              <a:extLst>
                <a:ext uri="{FF2B5EF4-FFF2-40B4-BE49-F238E27FC236}">
                  <a16:creationId xmlns:a16="http://schemas.microsoft.com/office/drawing/2014/main" id="{FAD3E6DD-05AD-5FBC-EBD7-607033FCABAA}"/>
                </a:ext>
              </a:extLst>
            </p:cNvPr>
            <p:cNvGrpSpPr/>
            <p:nvPr/>
          </p:nvGrpSpPr>
          <p:grpSpPr>
            <a:xfrm>
              <a:off x="838333" y="3545380"/>
              <a:ext cx="4540555" cy="2205906"/>
              <a:chOff x="838333" y="3545380"/>
              <a:chExt cx="4540555" cy="2205906"/>
            </a:xfrm>
          </p:grpSpPr>
          <p:grpSp>
            <p:nvGrpSpPr>
              <p:cNvPr id="17" name="Group 16">
                <a:extLst>
                  <a:ext uri="{FF2B5EF4-FFF2-40B4-BE49-F238E27FC236}">
                    <a16:creationId xmlns:a16="http://schemas.microsoft.com/office/drawing/2014/main" id="{D133BCB2-377B-BA20-67C9-BBEC8B9F0E75}"/>
                  </a:ext>
                </a:extLst>
              </p:cNvPr>
              <p:cNvGrpSpPr/>
              <p:nvPr/>
            </p:nvGrpSpPr>
            <p:grpSpPr>
              <a:xfrm>
                <a:off x="862715" y="3545380"/>
                <a:ext cx="4288022" cy="1928317"/>
                <a:chOff x="532786" y="3545380"/>
                <a:chExt cx="3668825" cy="1928317"/>
              </a:xfrm>
            </p:grpSpPr>
            <p:grpSp>
              <p:nvGrpSpPr>
                <p:cNvPr id="21" name="Group 20">
                  <a:extLst>
                    <a:ext uri="{FF2B5EF4-FFF2-40B4-BE49-F238E27FC236}">
                      <a16:creationId xmlns:a16="http://schemas.microsoft.com/office/drawing/2014/main" id="{FC028782-345C-D5C2-D0EB-7E213D1F6CE0}"/>
                    </a:ext>
                  </a:extLst>
                </p:cNvPr>
                <p:cNvGrpSpPr/>
                <p:nvPr/>
              </p:nvGrpSpPr>
              <p:grpSpPr>
                <a:xfrm>
                  <a:off x="532786" y="3626377"/>
                  <a:ext cx="3668825" cy="1847320"/>
                  <a:chOff x="254993" y="3546479"/>
                  <a:chExt cx="2441915" cy="2397889"/>
                </a:xfrm>
              </p:grpSpPr>
              <p:cxnSp>
                <p:nvCxnSpPr>
                  <p:cNvPr id="24" name="Straight Connector 23">
                    <a:extLst>
                      <a:ext uri="{FF2B5EF4-FFF2-40B4-BE49-F238E27FC236}">
                        <a16:creationId xmlns:a16="http://schemas.microsoft.com/office/drawing/2014/main" id="{C2BA1C07-722D-B99A-9197-69279C2A1176}"/>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3C6537C-95DB-77BD-3430-92B91B5006CD}"/>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852CB36C-74F8-A3FF-D5CA-A417A56893E3}"/>
                    </a:ext>
                  </a:extLst>
                </p:cNvPr>
                <p:cNvSpPr txBox="1"/>
                <p:nvPr/>
              </p:nvSpPr>
              <p:spPr>
                <a:xfrm>
                  <a:off x="1707227" y="3545380"/>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18" name="TextBox 17">
                <a:extLst>
                  <a:ext uri="{FF2B5EF4-FFF2-40B4-BE49-F238E27FC236}">
                    <a16:creationId xmlns:a16="http://schemas.microsoft.com/office/drawing/2014/main" id="{0BE5807D-FCBC-1D40-6627-913FC41E13C0}"/>
                  </a:ext>
                </a:extLst>
              </p:cNvPr>
              <p:cNvSpPr txBox="1"/>
              <p:nvPr/>
            </p:nvSpPr>
            <p:spPr>
              <a:xfrm>
                <a:off x="838333" y="3948902"/>
                <a:ext cx="2393239" cy="954107"/>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endParaRPr lang="en-US" sz="2800" b="1" dirty="0">
                  <a:solidFill>
                    <a:schemeClr val="tx2"/>
                  </a:solidFill>
                  <a:latin typeface="+mj-lt"/>
                  <a:cs typeface="Arial" panose="020B0604020202020204" pitchFamily="34" charset="0"/>
                </a:endParaRPr>
              </a:p>
            </p:txBody>
          </p:sp>
          <p:sp>
            <p:nvSpPr>
              <p:cNvPr id="19" name="TextBox 18">
                <a:extLst>
                  <a:ext uri="{FF2B5EF4-FFF2-40B4-BE49-F238E27FC236}">
                    <a16:creationId xmlns:a16="http://schemas.microsoft.com/office/drawing/2014/main" id="{034D58AC-6FBD-059D-5277-67BFB4BCB9D6}"/>
                  </a:ext>
                </a:extLst>
              </p:cNvPr>
              <p:cNvSpPr txBox="1"/>
              <p:nvPr/>
            </p:nvSpPr>
            <p:spPr>
              <a:xfrm>
                <a:off x="2946577" y="3935404"/>
                <a:ext cx="2432311" cy="1815882"/>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tx2"/>
                    </a:solidFill>
                    <a:latin typeface="+mj-lt"/>
                    <a:cs typeface="Arial" panose="020B0604020202020204" pitchFamily="34" charset="0"/>
                  </a:rPr>
                  <a:t>75   (4)</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Less cash</a:t>
                </a:r>
                <a:endParaRPr lang="en-US" sz="2800" b="1" dirty="0">
                  <a:latin typeface="+mj-lt"/>
                </a:endParaRPr>
              </a:p>
            </p:txBody>
          </p:sp>
        </p:grpSp>
      </p:grpSp>
      <p:sp>
        <p:nvSpPr>
          <p:cNvPr id="35" name="TextBox 34">
            <a:extLst>
              <a:ext uri="{FF2B5EF4-FFF2-40B4-BE49-F238E27FC236}">
                <a16:creationId xmlns:a16="http://schemas.microsoft.com/office/drawing/2014/main" id="{3B8F5230-BB07-0084-FDF2-9573D118B85E}"/>
              </a:ext>
            </a:extLst>
          </p:cNvPr>
          <p:cNvSpPr txBox="1"/>
          <p:nvPr/>
        </p:nvSpPr>
        <p:spPr>
          <a:xfrm>
            <a:off x="1934601" y="6158768"/>
            <a:ext cx="7574933" cy="523220"/>
          </a:xfrm>
          <a:prstGeom prst="rect">
            <a:avLst/>
          </a:prstGeom>
          <a:noFill/>
        </p:spPr>
        <p:txBody>
          <a:bodyPr wrap="square">
            <a:spAutoFit/>
          </a:bodyPr>
          <a:lstStyle/>
          <a:p>
            <a:r>
              <a:rPr lang="en-US" sz="2800" b="1" dirty="0">
                <a:solidFill>
                  <a:srgbClr val="FF0000"/>
                </a:solidFill>
                <a:cs typeface="Arial" panose="020B0604020202020204" pitchFamily="34" charset="0"/>
              </a:rPr>
              <a:t>Continue entering Acct #’s by Question #’s</a:t>
            </a:r>
            <a:endParaRPr lang="en-US" sz="2800" dirty="0">
              <a:solidFill>
                <a:srgbClr val="FF0000"/>
              </a:solidFill>
            </a:endParaRPr>
          </a:p>
        </p:txBody>
      </p:sp>
    </p:spTree>
    <p:extLst>
      <p:ext uri="{BB962C8B-B14F-4D97-AF65-F5344CB8AC3E}">
        <p14:creationId xmlns:p14="http://schemas.microsoft.com/office/powerpoint/2010/main" val="2458849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49</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06487" y="963788"/>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T5	</a:t>
            </a:r>
            <a:r>
              <a:rPr lang="en-US" b="1" dirty="0">
                <a:cs typeface="Times New Roman" panose="02020603050405020304" pitchFamily="18" charset="0"/>
              </a:rPr>
              <a:t>Bought a new printer from BJ’s </a:t>
            </a:r>
            <a:br>
              <a:rPr lang="en-US" b="1" dirty="0">
                <a:cs typeface="Times New Roman" panose="02020603050405020304" pitchFamily="18" charset="0"/>
              </a:rPr>
            </a:br>
            <a:r>
              <a:rPr lang="en-US" b="1" dirty="0">
                <a:cs typeface="Times New Roman" panose="02020603050405020304" pitchFamily="18" charset="0"/>
              </a:rPr>
              <a:t>Computers for $1,200 on account (BOAP)</a:t>
            </a:r>
            <a:br>
              <a:rPr lang="en-US" b="1" dirty="0">
                <a:cs typeface="Times New Roman" panose="02020603050405020304" pitchFamily="18" charset="0"/>
              </a:rPr>
            </a:br>
            <a:endParaRPr lang="en-US" b="1" dirty="0">
              <a:cs typeface="Times New Roman" panose="02020603050405020304" pitchFamily="18" charset="0"/>
            </a:endParaRPr>
          </a:p>
        </p:txBody>
      </p:sp>
      <p:sp>
        <p:nvSpPr>
          <p:cNvPr id="11" name="Title 1">
            <a:extLst>
              <a:ext uri="{FF2B5EF4-FFF2-40B4-BE49-F238E27FC236}">
                <a16:creationId xmlns:a16="http://schemas.microsoft.com/office/drawing/2014/main" id="{14F71E41-0C7A-628A-3D41-95D0C7DD636D}"/>
              </a:ext>
            </a:extLst>
          </p:cNvPr>
          <p:cNvSpPr txBox="1">
            <a:spLocks/>
          </p:cNvSpPr>
          <p:nvPr/>
        </p:nvSpPr>
        <p:spPr bwMode="gray">
          <a:xfrm>
            <a:off x="306487" y="2472171"/>
            <a:ext cx="5349630" cy="16139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125 Comp. Eqp-A</a:t>
            </a:r>
          </a:p>
        </p:txBody>
      </p:sp>
      <p:grpSp>
        <p:nvGrpSpPr>
          <p:cNvPr id="13" name="Group 12">
            <a:extLst>
              <a:ext uri="{FF2B5EF4-FFF2-40B4-BE49-F238E27FC236}">
                <a16:creationId xmlns:a16="http://schemas.microsoft.com/office/drawing/2014/main" id="{A702AF1D-4A80-3203-F759-8823346A8DD8}"/>
              </a:ext>
            </a:extLst>
          </p:cNvPr>
          <p:cNvGrpSpPr/>
          <p:nvPr/>
        </p:nvGrpSpPr>
        <p:grpSpPr>
          <a:xfrm>
            <a:off x="619647" y="3590782"/>
            <a:ext cx="4843179" cy="2483098"/>
            <a:chOff x="532786" y="3598156"/>
            <a:chExt cx="3668825" cy="1875541"/>
          </a:xfrm>
        </p:grpSpPr>
        <p:grpSp>
          <p:nvGrpSpPr>
            <p:cNvPr id="31" name="Group 30">
              <a:extLst>
                <a:ext uri="{FF2B5EF4-FFF2-40B4-BE49-F238E27FC236}">
                  <a16:creationId xmlns:a16="http://schemas.microsoft.com/office/drawing/2014/main" id="{6F5EF8D9-7B3D-9B35-0C95-F4A532CADD72}"/>
                </a:ext>
              </a:extLst>
            </p:cNvPr>
            <p:cNvGrpSpPr/>
            <p:nvPr/>
          </p:nvGrpSpPr>
          <p:grpSpPr>
            <a:xfrm>
              <a:off x="532786" y="3626377"/>
              <a:ext cx="3668825" cy="1847320"/>
              <a:chOff x="254993" y="3546479"/>
              <a:chExt cx="2441915" cy="2397889"/>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F793A2E5-ECE9-55F7-604E-49508B277924}"/>
                </a:ext>
              </a:extLst>
            </p:cNvPr>
            <p:cNvSpPr txBox="1"/>
            <p:nvPr/>
          </p:nvSpPr>
          <p:spPr>
            <a:xfrm>
              <a:off x="1810887" y="3598156"/>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0" name="TextBox 19">
            <a:extLst>
              <a:ext uri="{FF2B5EF4-FFF2-40B4-BE49-F238E27FC236}">
                <a16:creationId xmlns:a16="http://schemas.microsoft.com/office/drawing/2014/main" id="{83FC73A0-8909-B207-9A0B-27E1EAA3EF5E}"/>
              </a:ext>
            </a:extLst>
          </p:cNvPr>
          <p:cNvSpPr txBox="1"/>
          <p:nvPr/>
        </p:nvSpPr>
        <p:spPr>
          <a:xfrm>
            <a:off x="427334" y="4259734"/>
            <a:ext cx="2691760" cy="2404113"/>
          </a:xfrm>
          <a:prstGeom prst="rect">
            <a:avLst/>
          </a:prstGeom>
          <a:noFill/>
        </p:spPr>
        <p:txBody>
          <a:bodyPr wrap="square">
            <a:spAutoFit/>
          </a:bodyPr>
          <a:lstStyle/>
          <a:p>
            <a:pPr marL="514350" indent="-514350">
              <a:buAutoNum type="arabicParenBoth" startAt="3"/>
            </a:pPr>
            <a:r>
              <a:rPr lang="en-US" sz="2800" b="1" dirty="0">
                <a:solidFill>
                  <a:schemeClr val="bg1">
                    <a:lumMod val="75000"/>
                  </a:schemeClr>
                </a:solidFill>
                <a:latin typeface="+mj-lt"/>
                <a:cs typeface="Arial" panose="020B0604020202020204" pitchFamily="34" charset="0"/>
              </a:rPr>
              <a:t> 1,800</a:t>
            </a:r>
          </a:p>
          <a:p>
            <a:r>
              <a:rPr lang="en-US" sz="2800" b="1" dirty="0">
                <a:solidFill>
                  <a:schemeClr val="tx2"/>
                </a:solidFill>
                <a:latin typeface="+mj-lt"/>
                <a:cs typeface="Arial" panose="020B0604020202020204" pitchFamily="34" charset="0"/>
              </a:rPr>
              <a:t>(5) 1,200</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biz. eqp. </a:t>
            </a:r>
            <a:endParaRPr lang="en-US" sz="2800" b="1" dirty="0">
              <a:latin typeface="+mj-lt"/>
            </a:endParaRPr>
          </a:p>
        </p:txBody>
      </p:sp>
      <p:grpSp>
        <p:nvGrpSpPr>
          <p:cNvPr id="7" name="Group 6">
            <a:extLst>
              <a:ext uri="{FF2B5EF4-FFF2-40B4-BE49-F238E27FC236}">
                <a16:creationId xmlns:a16="http://schemas.microsoft.com/office/drawing/2014/main" id="{E22DD8E9-4E5E-BE50-56CE-29C26DBC6D04}"/>
              </a:ext>
            </a:extLst>
          </p:cNvPr>
          <p:cNvGrpSpPr/>
          <p:nvPr/>
        </p:nvGrpSpPr>
        <p:grpSpPr>
          <a:xfrm>
            <a:off x="5975285" y="2729122"/>
            <a:ext cx="5944953" cy="3254989"/>
            <a:chOff x="5975285" y="2729122"/>
            <a:chExt cx="5944953" cy="3254989"/>
          </a:xfrm>
        </p:grpSpPr>
        <p:grpSp>
          <p:nvGrpSpPr>
            <p:cNvPr id="2" name="Group 1">
              <a:extLst>
                <a:ext uri="{FF2B5EF4-FFF2-40B4-BE49-F238E27FC236}">
                  <a16:creationId xmlns:a16="http://schemas.microsoft.com/office/drawing/2014/main" id="{304EEEC0-377B-1AAE-412C-C2F21B89C860}"/>
                </a:ext>
              </a:extLst>
            </p:cNvPr>
            <p:cNvGrpSpPr/>
            <p:nvPr/>
          </p:nvGrpSpPr>
          <p:grpSpPr>
            <a:xfrm>
              <a:off x="6854493" y="3626377"/>
              <a:ext cx="4499172" cy="2357734"/>
              <a:chOff x="254993" y="3546479"/>
              <a:chExt cx="2441915" cy="2397889"/>
            </a:xfrm>
          </p:grpSpPr>
          <p:cxnSp>
            <p:nvCxnSpPr>
              <p:cNvPr id="3" name="Straight Connector 2">
                <a:extLst>
                  <a:ext uri="{FF2B5EF4-FFF2-40B4-BE49-F238E27FC236}">
                    <a16:creationId xmlns:a16="http://schemas.microsoft.com/office/drawing/2014/main" id="{0B9F153F-7A53-A683-F474-B769D59F8CE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60CF2F8-56E5-8A2D-3FBA-3BF6F2669BA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28DB9FDD-82C2-3845-2F22-6D52ABBE7245}"/>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          </a:t>
              </a:r>
              <a:r>
                <a:rPr lang="en-US" sz="2400" b="1" dirty="0">
                  <a:solidFill>
                    <a:schemeClr val="tx2"/>
                  </a:solidFill>
                </a:rPr>
                <a:t>B+</a:t>
              </a:r>
              <a:endParaRPr lang="en-US" dirty="0"/>
            </a:p>
          </p:txBody>
        </p:sp>
        <p:sp>
          <p:nvSpPr>
            <p:cNvPr id="14" name="Title 1">
              <a:extLst>
                <a:ext uri="{FF2B5EF4-FFF2-40B4-BE49-F238E27FC236}">
                  <a16:creationId xmlns:a16="http://schemas.microsoft.com/office/drawing/2014/main" id="{51D49021-C205-DFB8-0CF9-2A3F7C53F6EF}"/>
                </a:ext>
              </a:extLst>
            </p:cNvPr>
            <p:cNvSpPr txBox="1">
              <a:spLocks/>
            </p:cNvSpPr>
            <p:nvPr/>
          </p:nvSpPr>
          <p:spPr bwMode="gray">
            <a:xfrm>
              <a:off x="5975285" y="27291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201 A/P - BJ’s - L</a:t>
              </a:r>
            </a:p>
          </p:txBody>
        </p:sp>
        <p:sp>
          <p:nvSpPr>
            <p:cNvPr id="16" name="TextBox 15">
              <a:extLst>
                <a:ext uri="{FF2B5EF4-FFF2-40B4-BE49-F238E27FC236}">
                  <a16:creationId xmlns:a16="http://schemas.microsoft.com/office/drawing/2014/main" id="{204883FA-3E1F-B25D-EBEA-4BE1C500B96E}"/>
                </a:ext>
              </a:extLst>
            </p:cNvPr>
            <p:cNvSpPr txBox="1"/>
            <p:nvPr/>
          </p:nvSpPr>
          <p:spPr>
            <a:xfrm>
              <a:off x="9136384" y="4078330"/>
              <a:ext cx="2432311" cy="1384995"/>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1,200   (5)</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More debt </a:t>
              </a:r>
              <a:endParaRPr lang="en-US" sz="2800" b="1" dirty="0">
                <a:latin typeface="+mj-lt"/>
              </a:endParaRPr>
            </a:p>
          </p:txBody>
        </p:sp>
      </p:grpSp>
    </p:spTree>
    <p:extLst>
      <p:ext uri="{BB962C8B-B14F-4D97-AF65-F5344CB8AC3E}">
        <p14:creationId xmlns:p14="http://schemas.microsoft.com/office/powerpoint/2010/main" val="1988283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50</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06487" y="963788"/>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T6	</a:t>
            </a:r>
            <a:r>
              <a:rPr lang="en-US" b="1" dirty="0">
                <a:cs typeface="Times New Roman" panose="02020603050405020304" pitchFamily="18" charset="0"/>
              </a:rPr>
              <a:t>Withdrew with check #106 $50 </a:t>
            </a:r>
            <a:br>
              <a:rPr lang="en-US" b="1" dirty="0">
                <a:cs typeface="Times New Roman" panose="02020603050405020304" pitchFamily="18" charset="0"/>
              </a:rPr>
            </a:br>
            <a:r>
              <a:rPr lang="en-US" b="1" dirty="0">
                <a:cs typeface="Times New Roman" panose="02020603050405020304" pitchFamily="18" charset="0"/>
              </a:rPr>
              <a:t>for personal use</a:t>
            </a:r>
            <a:br>
              <a:rPr lang="en-US" b="1" dirty="0">
                <a:cs typeface="Times New Roman" panose="02020603050405020304" pitchFamily="18" charset="0"/>
              </a:rPr>
            </a:br>
            <a:endParaRPr lang="en-US" b="1" dirty="0">
              <a:cs typeface="Times New Roman" panose="02020603050405020304" pitchFamily="18" charset="0"/>
            </a:endParaRPr>
          </a:p>
        </p:txBody>
      </p:sp>
      <p:grpSp>
        <p:nvGrpSpPr>
          <p:cNvPr id="17" name="Group 16">
            <a:extLst>
              <a:ext uri="{FF2B5EF4-FFF2-40B4-BE49-F238E27FC236}">
                <a16:creationId xmlns:a16="http://schemas.microsoft.com/office/drawing/2014/main" id="{4FE27FD6-111F-07A4-B075-D6B7FDE0497F}"/>
              </a:ext>
            </a:extLst>
          </p:cNvPr>
          <p:cNvGrpSpPr/>
          <p:nvPr/>
        </p:nvGrpSpPr>
        <p:grpSpPr>
          <a:xfrm>
            <a:off x="306487" y="2710164"/>
            <a:ext cx="5349630" cy="3291594"/>
            <a:chOff x="271762" y="2687015"/>
            <a:chExt cx="5349630" cy="2786682"/>
          </a:xfrm>
        </p:grpSpPr>
        <p:sp>
          <p:nvSpPr>
            <p:cNvPr id="11" name="Title 1">
              <a:extLst>
                <a:ext uri="{FF2B5EF4-FFF2-40B4-BE49-F238E27FC236}">
                  <a16:creationId xmlns:a16="http://schemas.microsoft.com/office/drawing/2014/main" id="{14F71E41-0C7A-628A-3D41-95D0C7DD636D}"/>
                </a:ext>
              </a:extLst>
            </p:cNvPr>
            <p:cNvSpPr txBox="1">
              <a:spLocks/>
            </p:cNvSpPr>
            <p:nvPr/>
          </p:nvSpPr>
          <p:spPr bwMode="gray">
            <a:xfrm>
              <a:off x="271762" y="2687015"/>
              <a:ext cx="5349630"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305 K.M. Drawing - D</a:t>
              </a:r>
            </a:p>
          </p:txBody>
        </p:sp>
        <p:grpSp>
          <p:nvGrpSpPr>
            <p:cNvPr id="13" name="Group 12">
              <a:extLst>
                <a:ext uri="{FF2B5EF4-FFF2-40B4-BE49-F238E27FC236}">
                  <a16:creationId xmlns:a16="http://schemas.microsoft.com/office/drawing/2014/main" id="{A702AF1D-4A80-3203-F759-8823346A8DD8}"/>
                </a:ext>
              </a:extLst>
            </p:cNvPr>
            <p:cNvGrpSpPr/>
            <p:nvPr/>
          </p:nvGrpSpPr>
          <p:grpSpPr>
            <a:xfrm>
              <a:off x="584922" y="3560769"/>
              <a:ext cx="4843179" cy="1912928"/>
              <a:chOff x="532786" y="3560769"/>
              <a:chExt cx="3668825" cy="1912928"/>
            </a:xfrm>
          </p:grpSpPr>
          <p:grpSp>
            <p:nvGrpSpPr>
              <p:cNvPr id="31" name="Group 30">
                <a:extLst>
                  <a:ext uri="{FF2B5EF4-FFF2-40B4-BE49-F238E27FC236}">
                    <a16:creationId xmlns:a16="http://schemas.microsoft.com/office/drawing/2014/main" id="{6F5EF8D9-7B3D-9B35-0C95-F4A532CADD72}"/>
                  </a:ext>
                </a:extLst>
              </p:cNvPr>
              <p:cNvGrpSpPr/>
              <p:nvPr/>
            </p:nvGrpSpPr>
            <p:grpSpPr>
              <a:xfrm>
                <a:off x="532786" y="3626377"/>
                <a:ext cx="3668825" cy="1847320"/>
                <a:chOff x="254993" y="3546479"/>
                <a:chExt cx="2441915" cy="2397889"/>
              </a:xfrm>
            </p:grpSpPr>
            <p:cxnSp>
              <p:nvCxnSpPr>
                <p:cNvPr id="22" name="Straight Connector 21">
                  <a:extLst>
                    <a:ext uri="{FF2B5EF4-FFF2-40B4-BE49-F238E27FC236}">
                      <a16:creationId xmlns:a16="http://schemas.microsoft.com/office/drawing/2014/main" id="{3F79BACA-4746-10D7-7428-6C809B34C373}"/>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593D12-916E-8404-2F64-9821BCC8DF07}"/>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F793A2E5-ECE9-55F7-604E-49508B277924}"/>
                  </a:ext>
                </a:extLst>
              </p:cNvPr>
              <p:cNvSpPr txBox="1"/>
              <p:nvPr/>
            </p:nvSpPr>
            <p:spPr>
              <a:xfrm>
                <a:off x="1796223" y="3560769"/>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0" name="TextBox 19">
              <a:extLst>
                <a:ext uri="{FF2B5EF4-FFF2-40B4-BE49-F238E27FC236}">
                  <a16:creationId xmlns:a16="http://schemas.microsoft.com/office/drawing/2014/main" id="{83FC73A0-8909-B207-9A0B-27E1EAA3EF5E}"/>
                </a:ext>
              </a:extLst>
            </p:cNvPr>
            <p:cNvSpPr txBox="1"/>
            <p:nvPr/>
          </p:nvSpPr>
          <p:spPr>
            <a:xfrm>
              <a:off x="407344" y="3931556"/>
              <a:ext cx="2691760" cy="1537336"/>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(6)          50</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drawing</a:t>
              </a:r>
            </a:p>
            <a:p>
              <a:r>
                <a:rPr lang="en-US" sz="2800" b="1" dirty="0">
                  <a:solidFill>
                    <a:schemeClr val="tx2"/>
                  </a:solidFill>
                  <a:latin typeface="+mj-lt"/>
                  <a:cs typeface="Arial" panose="020B0604020202020204" pitchFamily="34" charset="0"/>
                </a:rPr>
                <a:t>(less capital) </a:t>
              </a:r>
              <a:endParaRPr lang="en-US" sz="2800" b="1" dirty="0">
                <a:latin typeface="+mj-lt"/>
              </a:endParaRPr>
            </a:p>
          </p:txBody>
        </p:sp>
      </p:grpSp>
      <p:grpSp>
        <p:nvGrpSpPr>
          <p:cNvPr id="9" name="Group 8">
            <a:extLst>
              <a:ext uri="{FF2B5EF4-FFF2-40B4-BE49-F238E27FC236}">
                <a16:creationId xmlns:a16="http://schemas.microsoft.com/office/drawing/2014/main" id="{BB1A6A37-E64C-28DC-9BED-B4F5CCA67BF6}"/>
              </a:ext>
            </a:extLst>
          </p:cNvPr>
          <p:cNvGrpSpPr/>
          <p:nvPr/>
        </p:nvGrpSpPr>
        <p:grpSpPr>
          <a:xfrm>
            <a:off x="6655213" y="2866014"/>
            <a:ext cx="4540555" cy="3459085"/>
            <a:chOff x="838333" y="2723088"/>
            <a:chExt cx="4540555" cy="3459085"/>
          </a:xfrm>
        </p:grpSpPr>
        <p:sp>
          <p:nvSpPr>
            <p:cNvPr id="10" name="Title 1">
              <a:extLst>
                <a:ext uri="{FF2B5EF4-FFF2-40B4-BE49-F238E27FC236}">
                  <a16:creationId xmlns:a16="http://schemas.microsoft.com/office/drawing/2014/main" id="{4EF7B087-FA26-0A6D-9B32-9B3A118B3430}"/>
                </a:ext>
              </a:extLst>
            </p:cNvPr>
            <p:cNvSpPr txBox="1">
              <a:spLocks/>
            </p:cNvSpPr>
            <p:nvPr/>
          </p:nvSpPr>
          <p:spPr bwMode="gray">
            <a:xfrm>
              <a:off x="899731" y="2723088"/>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8" name="Group 17">
              <a:extLst>
                <a:ext uri="{FF2B5EF4-FFF2-40B4-BE49-F238E27FC236}">
                  <a16:creationId xmlns:a16="http://schemas.microsoft.com/office/drawing/2014/main" id="{1A24A1D2-03B3-F336-C98F-AA84F01A65F8}"/>
                </a:ext>
              </a:extLst>
            </p:cNvPr>
            <p:cNvGrpSpPr/>
            <p:nvPr/>
          </p:nvGrpSpPr>
          <p:grpSpPr>
            <a:xfrm>
              <a:off x="838333" y="3547206"/>
              <a:ext cx="4540555" cy="2634967"/>
              <a:chOff x="838333" y="3547206"/>
              <a:chExt cx="4540555" cy="2634967"/>
            </a:xfrm>
          </p:grpSpPr>
          <p:grpSp>
            <p:nvGrpSpPr>
              <p:cNvPr id="19" name="Group 18">
                <a:extLst>
                  <a:ext uri="{FF2B5EF4-FFF2-40B4-BE49-F238E27FC236}">
                    <a16:creationId xmlns:a16="http://schemas.microsoft.com/office/drawing/2014/main" id="{B29699A8-5CFD-2781-D7BF-EDE40C5F8E55}"/>
                  </a:ext>
                </a:extLst>
              </p:cNvPr>
              <p:cNvGrpSpPr/>
              <p:nvPr/>
            </p:nvGrpSpPr>
            <p:grpSpPr>
              <a:xfrm>
                <a:off x="862715" y="3547206"/>
                <a:ext cx="4288022" cy="1926491"/>
                <a:chOff x="532786" y="3547206"/>
                <a:chExt cx="3668825" cy="1926491"/>
              </a:xfrm>
            </p:grpSpPr>
            <p:grpSp>
              <p:nvGrpSpPr>
                <p:cNvPr id="24" name="Group 23">
                  <a:extLst>
                    <a:ext uri="{FF2B5EF4-FFF2-40B4-BE49-F238E27FC236}">
                      <a16:creationId xmlns:a16="http://schemas.microsoft.com/office/drawing/2014/main" id="{53858CDF-9FA0-C90F-13D8-057C286B7312}"/>
                    </a:ext>
                  </a:extLst>
                </p:cNvPr>
                <p:cNvGrpSpPr/>
                <p:nvPr/>
              </p:nvGrpSpPr>
              <p:grpSpPr>
                <a:xfrm>
                  <a:off x="532786" y="3626377"/>
                  <a:ext cx="3668825" cy="1847320"/>
                  <a:chOff x="254993" y="3546479"/>
                  <a:chExt cx="2441915" cy="2397889"/>
                </a:xfrm>
              </p:grpSpPr>
              <p:cxnSp>
                <p:nvCxnSpPr>
                  <p:cNvPr id="26" name="Straight Connector 25">
                    <a:extLst>
                      <a:ext uri="{FF2B5EF4-FFF2-40B4-BE49-F238E27FC236}">
                        <a16:creationId xmlns:a16="http://schemas.microsoft.com/office/drawing/2014/main" id="{C02C839A-5CCF-0ABB-398A-942F3BC9881C}"/>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175CD67-4876-C0DC-F6F4-A1B406BCFF5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767F810-C860-0464-0E20-987BA68869B8}"/>
                    </a:ext>
                  </a:extLst>
                </p:cNvPr>
                <p:cNvSpPr txBox="1"/>
                <p:nvPr/>
              </p:nvSpPr>
              <p:spPr>
                <a:xfrm>
                  <a:off x="1718836" y="3547206"/>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1" name="TextBox 20">
                <a:extLst>
                  <a:ext uri="{FF2B5EF4-FFF2-40B4-BE49-F238E27FC236}">
                    <a16:creationId xmlns:a16="http://schemas.microsoft.com/office/drawing/2014/main" id="{CB214CB7-7AB4-93C4-E17E-D4AEA75ACE0D}"/>
                  </a:ext>
                </a:extLst>
              </p:cNvPr>
              <p:cNvSpPr txBox="1"/>
              <p:nvPr/>
            </p:nvSpPr>
            <p:spPr>
              <a:xfrm>
                <a:off x="838333" y="3948902"/>
                <a:ext cx="2393239" cy="954107"/>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endParaRPr lang="en-US" sz="2800" b="1" dirty="0">
                  <a:solidFill>
                    <a:schemeClr val="tx2"/>
                  </a:solidFill>
                  <a:latin typeface="+mj-lt"/>
                  <a:cs typeface="Arial" panose="020B0604020202020204" pitchFamily="34" charset="0"/>
                </a:endParaRPr>
              </a:p>
            </p:txBody>
          </p:sp>
          <p:sp>
            <p:nvSpPr>
              <p:cNvPr id="23" name="TextBox 22">
                <a:extLst>
                  <a:ext uri="{FF2B5EF4-FFF2-40B4-BE49-F238E27FC236}">
                    <a16:creationId xmlns:a16="http://schemas.microsoft.com/office/drawing/2014/main" id="{26C6D73B-318B-03F4-52F5-FD86516295F5}"/>
                  </a:ext>
                </a:extLst>
              </p:cNvPr>
              <p:cNvSpPr txBox="1"/>
              <p:nvPr/>
            </p:nvSpPr>
            <p:spPr>
              <a:xfrm>
                <a:off x="2946577" y="3935404"/>
                <a:ext cx="2432311" cy="2246769"/>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tx2"/>
                    </a:solidFill>
                    <a:latin typeface="+mj-lt"/>
                    <a:cs typeface="Arial" panose="020B0604020202020204" pitchFamily="34" charset="0"/>
                  </a:rPr>
                  <a:t>50   (6)</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Less cash</a:t>
                </a:r>
                <a:endParaRPr lang="en-US" sz="2800" b="1" dirty="0">
                  <a:latin typeface="+mj-lt"/>
                </a:endParaRPr>
              </a:p>
            </p:txBody>
          </p:sp>
        </p:grpSp>
      </p:grpSp>
    </p:spTree>
    <p:extLst>
      <p:ext uri="{BB962C8B-B14F-4D97-AF65-F5344CB8AC3E}">
        <p14:creationId xmlns:p14="http://schemas.microsoft.com/office/powerpoint/2010/main" val="9311204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51</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06487" y="963788"/>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b="1" spc="200" dirty="0">
                <a:effectLst/>
                <a:ea typeface="Times New Roman" panose="02020603050405020304" pitchFamily="18" charset="0"/>
                <a:cs typeface="Times New Roman" panose="02020603050405020304" pitchFamily="18" charset="0"/>
              </a:rPr>
              <a:t>T7</a:t>
            </a:r>
            <a:r>
              <a:rPr lang="en-US" b="1" dirty="0">
                <a:ea typeface="Times New Roman" panose="02020603050405020304" pitchFamily="18" charset="0"/>
                <a:cs typeface="Times New Roman" panose="02020603050405020304" pitchFamily="18" charset="0"/>
              </a:rPr>
              <a:t>  </a:t>
            </a:r>
            <a:r>
              <a:rPr lang="en-US" b="1" dirty="0">
                <a:cs typeface="Times New Roman" panose="02020603050405020304" pitchFamily="18" charset="0"/>
              </a:rPr>
              <a:t>Paid $100 with check #105 on </a:t>
            </a:r>
            <a:br>
              <a:rPr lang="en-US" b="1" dirty="0">
                <a:cs typeface="Times New Roman" panose="02020603050405020304" pitchFamily="18" charset="0"/>
              </a:rPr>
            </a:br>
            <a:r>
              <a:rPr lang="en-US" b="1" dirty="0">
                <a:cs typeface="Times New Roman" panose="02020603050405020304" pitchFamily="18" charset="0"/>
              </a:rPr>
              <a:t>account to BJ’s Computers (POAP)</a:t>
            </a:r>
            <a:br>
              <a:rPr lang="en-US" b="1" dirty="0">
                <a:cs typeface="Times New Roman" panose="02020603050405020304" pitchFamily="18" charset="0"/>
              </a:rPr>
            </a:br>
            <a:endParaRPr lang="en-US" b="1" dirty="0">
              <a:cs typeface="Times New Roman" panose="02020603050405020304" pitchFamily="18" charset="0"/>
            </a:endParaRPr>
          </a:p>
        </p:txBody>
      </p:sp>
      <p:grpSp>
        <p:nvGrpSpPr>
          <p:cNvPr id="9" name="Group 8">
            <a:extLst>
              <a:ext uri="{FF2B5EF4-FFF2-40B4-BE49-F238E27FC236}">
                <a16:creationId xmlns:a16="http://schemas.microsoft.com/office/drawing/2014/main" id="{BB1A6A37-E64C-28DC-9BED-B4F5CCA67BF6}"/>
              </a:ext>
            </a:extLst>
          </p:cNvPr>
          <p:cNvGrpSpPr/>
          <p:nvPr/>
        </p:nvGrpSpPr>
        <p:grpSpPr>
          <a:xfrm>
            <a:off x="6790740" y="2438676"/>
            <a:ext cx="4373649" cy="4060513"/>
            <a:chOff x="777088" y="2272601"/>
            <a:chExt cx="4373649" cy="4060513"/>
          </a:xfrm>
        </p:grpSpPr>
        <p:sp>
          <p:nvSpPr>
            <p:cNvPr id="10" name="Title 1">
              <a:extLst>
                <a:ext uri="{FF2B5EF4-FFF2-40B4-BE49-F238E27FC236}">
                  <a16:creationId xmlns:a16="http://schemas.microsoft.com/office/drawing/2014/main" id="{4EF7B087-FA26-0A6D-9B32-9B3A118B3430}"/>
                </a:ext>
              </a:extLst>
            </p:cNvPr>
            <p:cNvSpPr txBox="1">
              <a:spLocks/>
            </p:cNvSpPr>
            <p:nvPr/>
          </p:nvSpPr>
          <p:spPr bwMode="gray">
            <a:xfrm>
              <a:off x="862715" y="2272601"/>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8" name="Group 17">
              <a:extLst>
                <a:ext uri="{FF2B5EF4-FFF2-40B4-BE49-F238E27FC236}">
                  <a16:creationId xmlns:a16="http://schemas.microsoft.com/office/drawing/2014/main" id="{1A24A1D2-03B3-F336-C98F-AA84F01A65F8}"/>
                </a:ext>
              </a:extLst>
            </p:cNvPr>
            <p:cNvGrpSpPr/>
            <p:nvPr/>
          </p:nvGrpSpPr>
          <p:grpSpPr>
            <a:xfrm>
              <a:off x="777088" y="3254597"/>
              <a:ext cx="4288022" cy="3078517"/>
              <a:chOff x="777088" y="3254597"/>
              <a:chExt cx="4288022" cy="3078517"/>
            </a:xfrm>
          </p:grpSpPr>
          <p:grpSp>
            <p:nvGrpSpPr>
              <p:cNvPr id="19" name="Group 18">
                <a:extLst>
                  <a:ext uri="{FF2B5EF4-FFF2-40B4-BE49-F238E27FC236}">
                    <a16:creationId xmlns:a16="http://schemas.microsoft.com/office/drawing/2014/main" id="{B29699A8-5CFD-2781-D7BF-EDE40C5F8E55}"/>
                  </a:ext>
                </a:extLst>
              </p:cNvPr>
              <p:cNvGrpSpPr/>
              <p:nvPr/>
            </p:nvGrpSpPr>
            <p:grpSpPr>
              <a:xfrm>
                <a:off x="777088" y="3254597"/>
                <a:ext cx="4288022" cy="3078517"/>
                <a:chOff x="459524" y="3254597"/>
                <a:chExt cx="3668825" cy="3078517"/>
              </a:xfrm>
            </p:grpSpPr>
            <p:grpSp>
              <p:nvGrpSpPr>
                <p:cNvPr id="24" name="Group 23">
                  <a:extLst>
                    <a:ext uri="{FF2B5EF4-FFF2-40B4-BE49-F238E27FC236}">
                      <a16:creationId xmlns:a16="http://schemas.microsoft.com/office/drawing/2014/main" id="{53858CDF-9FA0-C90F-13D8-057C286B7312}"/>
                    </a:ext>
                  </a:extLst>
                </p:cNvPr>
                <p:cNvGrpSpPr/>
                <p:nvPr/>
              </p:nvGrpSpPr>
              <p:grpSpPr>
                <a:xfrm>
                  <a:off x="459524" y="3294317"/>
                  <a:ext cx="3668825" cy="3038797"/>
                  <a:chOff x="206231" y="3115453"/>
                  <a:chExt cx="2441915" cy="3944470"/>
                </a:xfrm>
              </p:grpSpPr>
              <p:cxnSp>
                <p:nvCxnSpPr>
                  <p:cNvPr id="26" name="Straight Connector 25">
                    <a:extLst>
                      <a:ext uri="{FF2B5EF4-FFF2-40B4-BE49-F238E27FC236}">
                        <a16:creationId xmlns:a16="http://schemas.microsoft.com/office/drawing/2014/main" id="{C02C839A-5CCF-0ABB-398A-942F3BC9881C}"/>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175CD67-4876-C0DC-F6F4-A1B406BCFF50}"/>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767F810-C860-0464-0E20-987BA68869B8}"/>
                    </a:ext>
                  </a:extLst>
                </p:cNvPr>
                <p:cNvSpPr txBox="1"/>
                <p:nvPr/>
              </p:nvSpPr>
              <p:spPr>
                <a:xfrm>
                  <a:off x="1688803" y="3254597"/>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1" name="TextBox 20">
                <a:extLst>
                  <a:ext uri="{FF2B5EF4-FFF2-40B4-BE49-F238E27FC236}">
                    <a16:creationId xmlns:a16="http://schemas.microsoft.com/office/drawing/2014/main" id="{CB214CB7-7AB4-93C4-E17E-D4AEA75ACE0D}"/>
                  </a:ext>
                </a:extLst>
              </p:cNvPr>
              <p:cNvSpPr txBox="1"/>
              <p:nvPr/>
            </p:nvSpPr>
            <p:spPr>
              <a:xfrm>
                <a:off x="921039" y="3677560"/>
                <a:ext cx="2393239" cy="954107"/>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endParaRPr lang="en-US" sz="2800" b="1" dirty="0">
                  <a:solidFill>
                    <a:schemeClr val="tx2"/>
                  </a:solidFill>
                  <a:latin typeface="+mj-lt"/>
                  <a:cs typeface="Arial" panose="020B0604020202020204" pitchFamily="34" charset="0"/>
                </a:endParaRPr>
              </a:p>
            </p:txBody>
          </p:sp>
          <p:sp>
            <p:nvSpPr>
              <p:cNvPr id="23" name="TextBox 22">
                <a:extLst>
                  <a:ext uri="{FF2B5EF4-FFF2-40B4-BE49-F238E27FC236}">
                    <a16:creationId xmlns:a16="http://schemas.microsoft.com/office/drawing/2014/main" id="{26C6D73B-318B-03F4-52F5-FD86516295F5}"/>
                  </a:ext>
                </a:extLst>
              </p:cNvPr>
              <p:cNvSpPr txBox="1"/>
              <p:nvPr/>
            </p:nvSpPr>
            <p:spPr>
              <a:xfrm>
                <a:off x="2632799" y="3319426"/>
                <a:ext cx="2432311" cy="2677656"/>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bg1">
                        <a:lumMod val="75000"/>
                      </a:schemeClr>
                    </a:solidFill>
                    <a:latin typeface="+mj-lt"/>
                    <a:cs typeface="Arial" panose="020B0604020202020204" pitchFamily="34" charset="0"/>
                  </a:rPr>
                  <a:t>50   (6)</a:t>
                </a:r>
              </a:p>
              <a:p>
                <a:pPr algn="r"/>
                <a:r>
                  <a:rPr lang="en-US" sz="2800" b="1" dirty="0">
                    <a:solidFill>
                      <a:schemeClr val="tx2"/>
                    </a:solidFill>
                    <a:latin typeface="+mj-lt"/>
                    <a:cs typeface="Arial" panose="020B0604020202020204" pitchFamily="34" charset="0"/>
                  </a:rPr>
                  <a:t>100   (7)</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Less cash</a:t>
                </a:r>
                <a:endParaRPr lang="en-US" sz="2800" b="1" dirty="0">
                  <a:latin typeface="+mj-lt"/>
                </a:endParaRPr>
              </a:p>
            </p:txBody>
          </p:sp>
        </p:grpSp>
      </p:grpSp>
      <p:grpSp>
        <p:nvGrpSpPr>
          <p:cNvPr id="32" name="Group 31">
            <a:extLst>
              <a:ext uri="{FF2B5EF4-FFF2-40B4-BE49-F238E27FC236}">
                <a16:creationId xmlns:a16="http://schemas.microsoft.com/office/drawing/2014/main" id="{8DF945C4-6E86-E34A-90F6-85892AC85AFB}"/>
              </a:ext>
            </a:extLst>
          </p:cNvPr>
          <p:cNvGrpSpPr/>
          <p:nvPr/>
        </p:nvGrpSpPr>
        <p:grpSpPr>
          <a:xfrm>
            <a:off x="151047" y="2723534"/>
            <a:ext cx="5944953" cy="3295302"/>
            <a:chOff x="151047" y="2723534"/>
            <a:chExt cx="5944953" cy="3295302"/>
          </a:xfrm>
        </p:grpSpPr>
        <p:grpSp>
          <p:nvGrpSpPr>
            <p:cNvPr id="2" name="Group 1">
              <a:extLst>
                <a:ext uri="{FF2B5EF4-FFF2-40B4-BE49-F238E27FC236}">
                  <a16:creationId xmlns:a16="http://schemas.microsoft.com/office/drawing/2014/main" id="{8A72A5E7-7A55-DB7D-C47A-5162389D107A}"/>
                </a:ext>
              </a:extLst>
            </p:cNvPr>
            <p:cNvGrpSpPr/>
            <p:nvPr/>
          </p:nvGrpSpPr>
          <p:grpSpPr>
            <a:xfrm>
              <a:off x="151047" y="2723534"/>
              <a:ext cx="5944953" cy="3295302"/>
              <a:chOff x="5984691" y="2688809"/>
              <a:chExt cx="5944953" cy="3295302"/>
            </a:xfrm>
          </p:grpSpPr>
          <p:grpSp>
            <p:nvGrpSpPr>
              <p:cNvPr id="3" name="Group 2">
                <a:extLst>
                  <a:ext uri="{FF2B5EF4-FFF2-40B4-BE49-F238E27FC236}">
                    <a16:creationId xmlns:a16="http://schemas.microsoft.com/office/drawing/2014/main" id="{C40F2956-A952-2B4A-90A4-A8051E573FA3}"/>
                  </a:ext>
                </a:extLst>
              </p:cNvPr>
              <p:cNvGrpSpPr/>
              <p:nvPr/>
            </p:nvGrpSpPr>
            <p:grpSpPr>
              <a:xfrm>
                <a:off x="6854493" y="3626377"/>
                <a:ext cx="4499172" cy="2357734"/>
                <a:chOff x="254993" y="3546479"/>
                <a:chExt cx="2441915" cy="2397889"/>
              </a:xfrm>
            </p:grpSpPr>
            <p:cxnSp>
              <p:nvCxnSpPr>
                <p:cNvPr id="14" name="Straight Connector 13">
                  <a:extLst>
                    <a:ext uri="{FF2B5EF4-FFF2-40B4-BE49-F238E27FC236}">
                      <a16:creationId xmlns:a16="http://schemas.microsoft.com/office/drawing/2014/main" id="{4337E56B-D743-EC62-C694-6B606C187B4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EB47A6-C06C-2F45-D0FD-0BD5EEF5864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6C0E7C66-383A-A157-3A32-1438B87B7874}"/>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a:t>
                </a:r>
                <a:endParaRPr lang="en-US" dirty="0"/>
              </a:p>
            </p:txBody>
          </p:sp>
          <p:sp>
            <p:nvSpPr>
              <p:cNvPr id="7" name="Title 1">
                <a:extLst>
                  <a:ext uri="{FF2B5EF4-FFF2-40B4-BE49-F238E27FC236}">
                    <a16:creationId xmlns:a16="http://schemas.microsoft.com/office/drawing/2014/main" id="{27689C73-C71D-EC7B-34AF-3EB51DC03A7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201 A/P - BJ’s - L</a:t>
                </a:r>
              </a:p>
            </p:txBody>
          </p:sp>
          <p:sp>
            <p:nvSpPr>
              <p:cNvPr id="8" name="TextBox 7">
                <a:extLst>
                  <a:ext uri="{FF2B5EF4-FFF2-40B4-BE49-F238E27FC236}">
                    <a16:creationId xmlns:a16="http://schemas.microsoft.com/office/drawing/2014/main" id="{2E1C5A0B-4882-BBBA-E876-C8026C8F6CD4}"/>
                  </a:ext>
                </a:extLst>
              </p:cNvPr>
              <p:cNvSpPr txBox="1"/>
              <p:nvPr/>
            </p:nvSpPr>
            <p:spPr>
              <a:xfrm>
                <a:off x="9013613" y="4081542"/>
                <a:ext cx="2432311" cy="954107"/>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1,200   (5)</a:t>
                </a:r>
              </a:p>
              <a:p>
                <a:pPr algn="r"/>
                <a:endParaRPr lang="en-US" sz="2800" b="1" dirty="0">
                  <a:solidFill>
                    <a:schemeClr val="tx2"/>
                  </a:solidFill>
                  <a:latin typeface="+mj-lt"/>
                  <a:cs typeface="Arial" panose="020B0604020202020204" pitchFamily="34" charset="0"/>
                </a:endParaRPr>
              </a:p>
            </p:txBody>
          </p:sp>
        </p:grpSp>
        <p:sp>
          <p:nvSpPr>
            <p:cNvPr id="29" name="TextBox 28">
              <a:extLst>
                <a:ext uri="{FF2B5EF4-FFF2-40B4-BE49-F238E27FC236}">
                  <a16:creationId xmlns:a16="http://schemas.microsoft.com/office/drawing/2014/main" id="{92EE9780-051F-161C-7AF6-C68A7A011348}"/>
                </a:ext>
              </a:extLst>
            </p:cNvPr>
            <p:cNvSpPr txBox="1"/>
            <p:nvPr/>
          </p:nvSpPr>
          <p:spPr>
            <a:xfrm>
              <a:off x="995233" y="3863475"/>
              <a:ext cx="2184736" cy="1384995"/>
            </a:xfrm>
            <a:prstGeom prst="rect">
              <a:avLst/>
            </a:prstGeom>
            <a:noFill/>
          </p:spPr>
          <p:txBody>
            <a:bodyPr wrap="square">
              <a:spAutoFit/>
            </a:bodyPr>
            <a:lstStyle/>
            <a:p>
              <a:pPr marL="514350" indent="-514350">
                <a:buAutoNum type="arabicParenBoth" startAt="7"/>
              </a:pPr>
              <a:r>
                <a:rPr lang="en-US" sz="2800" b="1" dirty="0">
                  <a:solidFill>
                    <a:schemeClr val="tx2"/>
                  </a:solidFill>
                  <a:latin typeface="+mj-lt"/>
                  <a:cs typeface="Arial" panose="020B0604020202020204" pitchFamily="34" charset="0"/>
                </a:rPr>
                <a:t>   100</a:t>
              </a:r>
            </a:p>
            <a:p>
              <a:pPr marL="514350" indent="-514350">
                <a:buAutoNum type="arabicParenBoth" startAt="7"/>
              </a:pP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Less debt</a:t>
              </a:r>
            </a:p>
          </p:txBody>
        </p:sp>
      </p:grpSp>
    </p:spTree>
    <p:extLst>
      <p:ext uri="{BB962C8B-B14F-4D97-AF65-F5344CB8AC3E}">
        <p14:creationId xmlns:p14="http://schemas.microsoft.com/office/powerpoint/2010/main" val="15300694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52</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03163" y="854055"/>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b="1" spc="200" dirty="0">
                <a:effectLst/>
                <a:ea typeface="Times New Roman" panose="02020603050405020304" pitchFamily="18" charset="0"/>
                <a:cs typeface="Times New Roman" panose="02020603050405020304" pitchFamily="18" charset="0"/>
              </a:rPr>
              <a:t>T8</a:t>
            </a:r>
            <a:r>
              <a:rPr lang="en-US" dirty="0">
                <a:effectLst/>
                <a:latin typeface="Arial" panose="020B0604020202020204" pitchFamily="34" charset="0"/>
                <a:ea typeface="Times New Roman" panose="02020603050405020304" pitchFamily="18" charset="0"/>
                <a:cs typeface="Times New Roman" panose="02020603050405020304" pitchFamily="18" charset="0"/>
              </a:rPr>
              <a:t>	</a:t>
            </a:r>
            <a:r>
              <a:rPr lang="en-US" b="1" spc="200" dirty="0">
                <a:cs typeface="Times New Roman" panose="02020603050405020304" pitchFamily="18" charset="0"/>
              </a:rPr>
              <a:t>Paid the cellphone bill for the current month, $35 with check #102</a:t>
            </a:r>
          </a:p>
        </p:txBody>
      </p:sp>
      <p:grpSp>
        <p:nvGrpSpPr>
          <p:cNvPr id="9" name="Group 8">
            <a:extLst>
              <a:ext uri="{FF2B5EF4-FFF2-40B4-BE49-F238E27FC236}">
                <a16:creationId xmlns:a16="http://schemas.microsoft.com/office/drawing/2014/main" id="{BB1A6A37-E64C-28DC-9BED-B4F5CCA67BF6}"/>
              </a:ext>
            </a:extLst>
          </p:cNvPr>
          <p:cNvGrpSpPr/>
          <p:nvPr/>
        </p:nvGrpSpPr>
        <p:grpSpPr>
          <a:xfrm>
            <a:off x="6790740" y="2033562"/>
            <a:ext cx="4373649" cy="4155368"/>
            <a:chOff x="777088" y="2272601"/>
            <a:chExt cx="4373649" cy="4155368"/>
          </a:xfrm>
        </p:grpSpPr>
        <p:sp>
          <p:nvSpPr>
            <p:cNvPr id="10" name="Title 1">
              <a:extLst>
                <a:ext uri="{FF2B5EF4-FFF2-40B4-BE49-F238E27FC236}">
                  <a16:creationId xmlns:a16="http://schemas.microsoft.com/office/drawing/2014/main" id="{4EF7B087-FA26-0A6D-9B32-9B3A118B3430}"/>
                </a:ext>
              </a:extLst>
            </p:cNvPr>
            <p:cNvSpPr txBox="1">
              <a:spLocks/>
            </p:cNvSpPr>
            <p:nvPr/>
          </p:nvSpPr>
          <p:spPr bwMode="gray">
            <a:xfrm>
              <a:off x="862715" y="2272601"/>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8" name="Group 17">
              <a:extLst>
                <a:ext uri="{FF2B5EF4-FFF2-40B4-BE49-F238E27FC236}">
                  <a16:creationId xmlns:a16="http://schemas.microsoft.com/office/drawing/2014/main" id="{1A24A1D2-03B3-F336-C98F-AA84F01A65F8}"/>
                </a:ext>
              </a:extLst>
            </p:cNvPr>
            <p:cNvGrpSpPr/>
            <p:nvPr/>
          </p:nvGrpSpPr>
          <p:grpSpPr>
            <a:xfrm>
              <a:off x="777088" y="3273943"/>
              <a:ext cx="4288022" cy="3154026"/>
              <a:chOff x="777088" y="3273943"/>
              <a:chExt cx="4288022" cy="3154026"/>
            </a:xfrm>
          </p:grpSpPr>
          <p:grpSp>
            <p:nvGrpSpPr>
              <p:cNvPr id="19" name="Group 18">
                <a:extLst>
                  <a:ext uri="{FF2B5EF4-FFF2-40B4-BE49-F238E27FC236}">
                    <a16:creationId xmlns:a16="http://schemas.microsoft.com/office/drawing/2014/main" id="{B29699A8-5CFD-2781-D7BF-EDE40C5F8E55}"/>
                  </a:ext>
                </a:extLst>
              </p:cNvPr>
              <p:cNvGrpSpPr/>
              <p:nvPr/>
            </p:nvGrpSpPr>
            <p:grpSpPr>
              <a:xfrm>
                <a:off x="777088" y="3273943"/>
                <a:ext cx="4288022" cy="3059171"/>
                <a:chOff x="459524" y="3273943"/>
                <a:chExt cx="3668825" cy="3059171"/>
              </a:xfrm>
            </p:grpSpPr>
            <p:grpSp>
              <p:nvGrpSpPr>
                <p:cNvPr id="24" name="Group 23">
                  <a:extLst>
                    <a:ext uri="{FF2B5EF4-FFF2-40B4-BE49-F238E27FC236}">
                      <a16:creationId xmlns:a16="http://schemas.microsoft.com/office/drawing/2014/main" id="{53858CDF-9FA0-C90F-13D8-057C286B7312}"/>
                    </a:ext>
                  </a:extLst>
                </p:cNvPr>
                <p:cNvGrpSpPr/>
                <p:nvPr/>
              </p:nvGrpSpPr>
              <p:grpSpPr>
                <a:xfrm>
                  <a:off x="459524" y="3294317"/>
                  <a:ext cx="3668825" cy="3038797"/>
                  <a:chOff x="206231" y="3115453"/>
                  <a:chExt cx="2441915" cy="3944470"/>
                </a:xfrm>
              </p:grpSpPr>
              <p:cxnSp>
                <p:nvCxnSpPr>
                  <p:cNvPr id="26" name="Straight Connector 25">
                    <a:extLst>
                      <a:ext uri="{FF2B5EF4-FFF2-40B4-BE49-F238E27FC236}">
                        <a16:creationId xmlns:a16="http://schemas.microsoft.com/office/drawing/2014/main" id="{C02C839A-5CCF-0ABB-398A-942F3BC9881C}"/>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175CD67-4876-C0DC-F6F4-A1B406BCFF50}"/>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767F810-C860-0464-0E20-987BA68869B8}"/>
                    </a:ext>
                  </a:extLst>
                </p:cNvPr>
                <p:cNvSpPr txBox="1"/>
                <p:nvPr/>
              </p:nvSpPr>
              <p:spPr>
                <a:xfrm>
                  <a:off x="1860418" y="3273943"/>
                  <a:ext cx="1504709" cy="369332"/>
                </a:xfrm>
                <a:prstGeom prst="rect">
                  <a:avLst/>
                </a:prstGeom>
                <a:noFill/>
              </p:spPr>
              <p:txBody>
                <a:bodyPr wrap="square">
                  <a:spAutoFit/>
                </a:bodyPr>
                <a:lstStyle/>
                <a:p>
                  <a:r>
                    <a:rPr lang="en-US" b="1" dirty="0">
                      <a:solidFill>
                        <a:schemeClr val="tx2"/>
                      </a:solidFill>
                    </a:rPr>
                    <a:t>B+       -</a:t>
                  </a:r>
                  <a:endParaRPr lang="en-US" dirty="0"/>
                </a:p>
              </p:txBody>
            </p:sp>
          </p:grpSp>
          <p:sp>
            <p:nvSpPr>
              <p:cNvPr id="21" name="TextBox 20">
                <a:extLst>
                  <a:ext uri="{FF2B5EF4-FFF2-40B4-BE49-F238E27FC236}">
                    <a16:creationId xmlns:a16="http://schemas.microsoft.com/office/drawing/2014/main" id="{CB214CB7-7AB4-93C4-E17E-D4AEA75ACE0D}"/>
                  </a:ext>
                </a:extLst>
              </p:cNvPr>
              <p:cNvSpPr txBox="1"/>
              <p:nvPr/>
            </p:nvSpPr>
            <p:spPr>
              <a:xfrm>
                <a:off x="921039" y="3677560"/>
                <a:ext cx="2393239" cy="954107"/>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endParaRPr lang="en-US" sz="2800" b="1" dirty="0">
                  <a:solidFill>
                    <a:schemeClr val="tx2"/>
                  </a:solidFill>
                  <a:latin typeface="+mj-lt"/>
                  <a:cs typeface="Arial" panose="020B0604020202020204" pitchFamily="34" charset="0"/>
                </a:endParaRPr>
              </a:p>
            </p:txBody>
          </p:sp>
          <p:sp>
            <p:nvSpPr>
              <p:cNvPr id="23" name="TextBox 22">
                <a:extLst>
                  <a:ext uri="{FF2B5EF4-FFF2-40B4-BE49-F238E27FC236}">
                    <a16:creationId xmlns:a16="http://schemas.microsoft.com/office/drawing/2014/main" id="{26C6D73B-318B-03F4-52F5-FD86516295F5}"/>
                  </a:ext>
                </a:extLst>
              </p:cNvPr>
              <p:cNvSpPr txBox="1"/>
              <p:nvPr/>
            </p:nvSpPr>
            <p:spPr>
              <a:xfrm>
                <a:off x="2632799" y="3319426"/>
                <a:ext cx="2432311" cy="3108543"/>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bg1">
                        <a:lumMod val="75000"/>
                      </a:schemeClr>
                    </a:solidFill>
                    <a:latin typeface="+mj-lt"/>
                    <a:cs typeface="Arial" panose="020B0604020202020204" pitchFamily="34" charset="0"/>
                  </a:rPr>
                  <a:t>50   (6)</a:t>
                </a:r>
              </a:p>
              <a:p>
                <a:pPr algn="r"/>
                <a:r>
                  <a:rPr lang="en-US" sz="2800" b="1" dirty="0">
                    <a:solidFill>
                      <a:schemeClr val="bg1">
                        <a:lumMod val="75000"/>
                      </a:schemeClr>
                    </a:solidFill>
                    <a:latin typeface="+mj-lt"/>
                    <a:cs typeface="Arial" panose="020B0604020202020204" pitchFamily="34" charset="0"/>
                  </a:rPr>
                  <a:t>100   (7)</a:t>
                </a:r>
              </a:p>
              <a:p>
                <a:pPr algn="r"/>
                <a:r>
                  <a:rPr lang="en-US" sz="2800" b="1" dirty="0">
                    <a:solidFill>
                      <a:schemeClr val="tx2"/>
                    </a:solidFill>
                    <a:latin typeface="+mj-lt"/>
                    <a:cs typeface="Arial" panose="020B0604020202020204" pitchFamily="34" charset="0"/>
                  </a:rPr>
                  <a:t>35   (8)</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Less cash</a:t>
                </a:r>
                <a:endParaRPr lang="en-US" sz="2800" b="1" dirty="0">
                  <a:latin typeface="+mj-lt"/>
                </a:endParaRPr>
              </a:p>
            </p:txBody>
          </p:sp>
        </p:grpSp>
      </p:grpSp>
      <p:grpSp>
        <p:nvGrpSpPr>
          <p:cNvPr id="32" name="Group 31">
            <a:extLst>
              <a:ext uri="{FF2B5EF4-FFF2-40B4-BE49-F238E27FC236}">
                <a16:creationId xmlns:a16="http://schemas.microsoft.com/office/drawing/2014/main" id="{8DF945C4-6E86-E34A-90F6-85892AC85AFB}"/>
              </a:ext>
            </a:extLst>
          </p:cNvPr>
          <p:cNvGrpSpPr/>
          <p:nvPr/>
        </p:nvGrpSpPr>
        <p:grpSpPr>
          <a:xfrm>
            <a:off x="151047" y="2723534"/>
            <a:ext cx="5944953" cy="3295302"/>
            <a:chOff x="151047" y="2723534"/>
            <a:chExt cx="5944953" cy="3295302"/>
          </a:xfrm>
        </p:grpSpPr>
        <p:grpSp>
          <p:nvGrpSpPr>
            <p:cNvPr id="2" name="Group 1">
              <a:extLst>
                <a:ext uri="{FF2B5EF4-FFF2-40B4-BE49-F238E27FC236}">
                  <a16:creationId xmlns:a16="http://schemas.microsoft.com/office/drawing/2014/main" id="{8A72A5E7-7A55-DB7D-C47A-5162389D107A}"/>
                </a:ext>
              </a:extLst>
            </p:cNvPr>
            <p:cNvGrpSpPr/>
            <p:nvPr/>
          </p:nvGrpSpPr>
          <p:grpSpPr>
            <a:xfrm>
              <a:off x="151047" y="2723534"/>
              <a:ext cx="5944953" cy="3295302"/>
              <a:chOff x="5984691" y="2688809"/>
              <a:chExt cx="5944953" cy="3295302"/>
            </a:xfrm>
          </p:grpSpPr>
          <p:grpSp>
            <p:nvGrpSpPr>
              <p:cNvPr id="3" name="Group 2">
                <a:extLst>
                  <a:ext uri="{FF2B5EF4-FFF2-40B4-BE49-F238E27FC236}">
                    <a16:creationId xmlns:a16="http://schemas.microsoft.com/office/drawing/2014/main" id="{C40F2956-A952-2B4A-90A4-A8051E573FA3}"/>
                  </a:ext>
                </a:extLst>
              </p:cNvPr>
              <p:cNvGrpSpPr/>
              <p:nvPr/>
            </p:nvGrpSpPr>
            <p:grpSpPr>
              <a:xfrm>
                <a:off x="6854493" y="3626377"/>
                <a:ext cx="4499172" cy="2357734"/>
                <a:chOff x="254993" y="3546479"/>
                <a:chExt cx="2441915" cy="2397889"/>
              </a:xfrm>
            </p:grpSpPr>
            <p:cxnSp>
              <p:nvCxnSpPr>
                <p:cNvPr id="14" name="Straight Connector 13">
                  <a:extLst>
                    <a:ext uri="{FF2B5EF4-FFF2-40B4-BE49-F238E27FC236}">
                      <a16:creationId xmlns:a16="http://schemas.microsoft.com/office/drawing/2014/main" id="{4337E56B-D743-EC62-C694-6B606C187B4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EB47A6-C06C-2F45-D0FD-0BD5EEF5864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6C0E7C66-383A-A157-3A32-1438B87B7874}"/>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7" name="Title 1">
                <a:extLst>
                  <a:ext uri="{FF2B5EF4-FFF2-40B4-BE49-F238E27FC236}">
                    <a16:creationId xmlns:a16="http://schemas.microsoft.com/office/drawing/2014/main" id="{27689C73-C71D-EC7B-34AF-3EB51DC03A7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500 Cellphone Exp -E</a:t>
                </a:r>
              </a:p>
            </p:txBody>
          </p:sp>
        </p:grpSp>
        <p:sp>
          <p:nvSpPr>
            <p:cNvPr id="29" name="TextBox 28">
              <a:extLst>
                <a:ext uri="{FF2B5EF4-FFF2-40B4-BE49-F238E27FC236}">
                  <a16:creationId xmlns:a16="http://schemas.microsoft.com/office/drawing/2014/main" id="{92EE9780-051F-161C-7AF6-C68A7A011348}"/>
                </a:ext>
              </a:extLst>
            </p:cNvPr>
            <p:cNvSpPr txBox="1"/>
            <p:nvPr/>
          </p:nvSpPr>
          <p:spPr>
            <a:xfrm>
              <a:off x="995233" y="3863475"/>
              <a:ext cx="2184736" cy="1384995"/>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(8)     35</a:t>
              </a:r>
            </a:p>
            <a:p>
              <a:pPr marL="514350" indent="-514350">
                <a:buAutoNum type="arabicParenBoth" startAt="7"/>
              </a:pP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exp.</a:t>
              </a:r>
            </a:p>
          </p:txBody>
        </p:sp>
      </p:grpSp>
    </p:spTree>
    <p:extLst>
      <p:ext uri="{BB962C8B-B14F-4D97-AF65-F5344CB8AC3E}">
        <p14:creationId xmlns:p14="http://schemas.microsoft.com/office/powerpoint/2010/main" val="23528364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53</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39985" y="951545"/>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sz="3400" b="1" spc="200" dirty="0">
                <a:effectLst/>
                <a:ea typeface="Times New Roman" panose="02020603050405020304" pitchFamily="18" charset="0"/>
                <a:cs typeface="Times New Roman" panose="02020603050405020304" pitchFamily="18" charset="0"/>
              </a:rPr>
              <a:t>T9</a:t>
            </a:r>
            <a:r>
              <a:rPr lang="en-US" sz="34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3400" b="1" spc="200" dirty="0">
                <a:cs typeface="Times New Roman" panose="02020603050405020304" pitchFamily="18" charset="0"/>
              </a:rPr>
              <a:t>Paid L.A. Company a fee of $25 with check #103 for internet access for March</a:t>
            </a:r>
            <a:br>
              <a:rPr lang="en-US" b="1" spc="200" dirty="0">
                <a:cs typeface="Times New Roman" panose="02020603050405020304" pitchFamily="18" charset="0"/>
              </a:rPr>
            </a:br>
            <a:endParaRPr lang="en-US" b="1" spc="200" dirty="0">
              <a:cs typeface="Times New Roman" panose="02020603050405020304" pitchFamily="18" charset="0"/>
            </a:endParaRPr>
          </a:p>
        </p:txBody>
      </p:sp>
      <p:grpSp>
        <p:nvGrpSpPr>
          <p:cNvPr id="9" name="Group 8">
            <a:extLst>
              <a:ext uri="{FF2B5EF4-FFF2-40B4-BE49-F238E27FC236}">
                <a16:creationId xmlns:a16="http://schemas.microsoft.com/office/drawing/2014/main" id="{BB1A6A37-E64C-28DC-9BED-B4F5CCA67BF6}"/>
              </a:ext>
            </a:extLst>
          </p:cNvPr>
          <p:cNvGrpSpPr/>
          <p:nvPr/>
        </p:nvGrpSpPr>
        <p:grpSpPr>
          <a:xfrm>
            <a:off x="6790740" y="2033562"/>
            <a:ext cx="4373649" cy="4586255"/>
            <a:chOff x="777088" y="2272601"/>
            <a:chExt cx="4373649" cy="4586255"/>
          </a:xfrm>
        </p:grpSpPr>
        <p:sp>
          <p:nvSpPr>
            <p:cNvPr id="10" name="Title 1">
              <a:extLst>
                <a:ext uri="{FF2B5EF4-FFF2-40B4-BE49-F238E27FC236}">
                  <a16:creationId xmlns:a16="http://schemas.microsoft.com/office/drawing/2014/main" id="{4EF7B087-FA26-0A6D-9B32-9B3A118B3430}"/>
                </a:ext>
              </a:extLst>
            </p:cNvPr>
            <p:cNvSpPr txBox="1">
              <a:spLocks/>
            </p:cNvSpPr>
            <p:nvPr/>
          </p:nvSpPr>
          <p:spPr bwMode="gray">
            <a:xfrm>
              <a:off x="862715" y="2272601"/>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8" name="Group 17">
              <a:extLst>
                <a:ext uri="{FF2B5EF4-FFF2-40B4-BE49-F238E27FC236}">
                  <a16:creationId xmlns:a16="http://schemas.microsoft.com/office/drawing/2014/main" id="{1A24A1D2-03B3-F336-C98F-AA84F01A65F8}"/>
                </a:ext>
              </a:extLst>
            </p:cNvPr>
            <p:cNvGrpSpPr/>
            <p:nvPr/>
          </p:nvGrpSpPr>
          <p:grpSpPr>
            <a:xfrm>
              <a:off x="777088" y="3294317"/>
              <a:ext cx="4288022" cy="3564539"/>
              <a:chOff x="777088" y="3294317"/>
              <a:chExt cx="4288022" cy="3564539"/>
            </a:xfrm>
          </p:grpSpPr>
          <p:grpSp>
            <p:nvGrpSpPr>
              <p:cNvPr id="19" name="Group 18">
                <a:extLst>
                  <a:ext uri="{FF2B5EF4-FFF2-40B4-BE49-F238E27FC236}">
                    <a16:creationId xmlns:a16="http://schemas.microsoft.com/office/drawing/2014/main" id="{B29699A8-5CFD-2781-D7BF-EDE40C5F8E55}"/>
                  </a:ext>
                </a:extLst>
              </p:cNvPr>
              <p:cNvGrpSpPr/>
              <p:nvPr/>
            </p:nvGrpSpPr>
            <p:grpSpPr>
              <a:xfrm>
                <a:off x="777088" y="3294317"/>
                <a:ext cx="4288022" cy="3038797"/>
                <a:chOff x="459524" y="3294317"/>
                <a:chExt cx="3668825" cy="3038797"/>
              </a:xfrm>
            </p:grpSpPr>
            <p:grpSp>
              <p:nvGrpSpPr>
                <p:cNvPr id="24" name="Group 23">
                  <a:extLst>
                    <a:ext uri="{FF2B5EF4-FFF2-40B4-BE49-F238E27FC236}">
                      <a16:creationId xmlns:a16="http://schemas.microsoft.com/office/drawing/2014/main" id="{53858CDF-9FA0-C90F-13D8-057C286B7312}"/>
                    </a:ext>
                  </a:extLst>
                </p:cNvPr>
                <p:cNvGrpSpPr/>
                <p:nvPr/>
              </p:nvGrpSpPr>
              <p:grpSpPr>
                <a:xfrm>
                  <a:off x="459524" y="3294317"/>
                  <a:ext cx="3668825" cy="3038797"/>
                  <a:chOff x="206231" y="3115453"/>
                  <a:chExt cx="2441915" cy="3944470"/>
                </a:xfrm>
              </p:grpSpPr>
              <p:cxnSp>
                <p:nvCxnSpPr>
                  <p:cNvPr id="26" name="Straight Connector 25">
                    <a:extLst>
                      <a:ext uri="{FF2B5EF4-FFF2-40B4-BE49-F238E27FC236}">
                        <a16:creationId xmlns:a16="http://schemas.microsoft.com/office/drawing/2014/main" id="{C02C839A-5CCF-0ABB-398A-942F3BC9881C}"/>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175CD67-4876-C0DC-F6F4-A1B406BCFF50}"/>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767F810-C860-0464-0E20-987BA68869B8}"/>
                    </a:ext>
                  </a:extLst>
                </p:cNvPr>
                <p:cNvSpPr txBox="1"/>
                <p:nvPr/>
              </p:nvSpPr>
              <p:spPr>
                <a:xfrm>
                  <a:off x="1860418" y="3322145"/>
                  <a:ext cx="1504709" cy="369332"/>
                </a:xfrm>
                <a:prstGeom prst="rect">
                  <a:avLst/>
                </a:prstGeom>
                <a:noFill/>
              </p:spPr>
              <p:txBody>
                <a:bodyPr wrap="square">
                  <a:spAutoFit/>
                </a:bodyPr>
                <a:lstStyle/>
                <a:p>
                  <a:r>
                    <a:rPr lang="en-US" b="1" dirty="0">
                      <a:solidFill>
                        <a:schemeClr val="tx2"/>
                      </a:solidFill>
                    </a:rPr>
                    <a:t>B+       -</a:t>
                  </a:r>
                  <a:endParaRPr lang="en-US" dirty="0"/>
                </a:p>
              </p:txBody>
            </p:sp>
          </p:grpSp>
          <p:sp>
            <p:nvSpPr>
              <p:cNvPr id="21" name="TextBox 20">
                <a:extLst>
                  <a:ext uri="{FF2B5EF4-FFF2-40B4-BE49-F238E27FC236}">
                    <a16:creationId xmlns:a16="http://schemas.microsoft.com/office/drawing/2014/main" id="{CB214CB7-7AB4-93C4-E17E-D4AEA75ACE0D}"/>
                  </a:ext>
                </a:extLst>
              </p:cNvPr>
              <p:cNvSpPr txBox="1"/>
              <p:nvPr/>
            </p:nvSpPr>
            <p:spPr>
              <a:xfrm>
                <a:off x="921039" y="3677560"/>
                <a:ext cx="2393239" cy="954107"/>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endParaRPr lang="en-US" sz="2800" b="1" dirty="0">
                  <a:solidFill>
                    <a:schemeClr val="tx2"/>
                  </a:solidFill>
                  <a:latin typeface="+mj-lt"/>
                  <a:cs typeface="Arial" panose="020B0604020202020204" pitchFamily="34" charset="0"/>
                </a:endParaRPr>
              </a:p>
            </p:txBody>
          </p:sp>
          <p:sp>
            <p:nvSpPr>
              <p:cNvPr id="23" name="TextBox 22">
                <a:extLst>
                  <a:ext uri="{FF2B5EF4-FFF2-40B4-BE49-F238E27FC236}">
                    <a16:creationId xmlns:a16="http://schemas.microsoft.com/office/drawing/2014/main" id="{26C6D73B-318B-03F4-52F5-FD86516295F5}"/>
                  </a:ext>
                </a:extLst>
              </p:cNvPr>
              <p:cNvSpPr txBox="1"/>
              <p:nvPr/>
            </p:nvSpPr>
            <p:spPr>
              <a:xfrm>
                <a:off x="2632799" y="3319426"/>
                <a:ext cx="2432311" cy="3539430"/>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bg1">
                        <a:lumMod val="75000"/>
                      </a:schemeClr>
                    </a:solidFill>
                    <a:latin typeface="+mj-lt"/>
                    <a:cs typeface="Arial" panose="020B0604020202020204" pitchFamily="34" charset="0"/>
                  </a:rPr>
                  <a:t>50   (6)</a:t>
                </a:r>
              </a:p>
              <a:p>
                <a:pPr algn="r"/>
                <a:r>
                  <a:rPr lang="en-US" sz="2800" b="1" dirty="0">
                    <a:solidFill>
                      <a:schemeClr val="bg1">
                        <a:lumMod val="75000"/>
                      </a:schemeClr>
                    </a:solidFill>
                    <a:latin typeface="+mj-lt"/>
                    <a:cs typeface="Arial" panose="020B0604020202020204" pitchFamily="34" charset="0"/>
                  </a:rPr>
                  <a:t>100   (7)</a:t>
                </a:r>
              </a:p>
              <a:p>
                <a:pPr algn="r"/>
                <a:r>
                  <a:rPr lang="en-US" sz="2800" b="1" dirty="0">
                    <a:solidFill>
                      <a:schemeClr val="bg1">
                        <a:lumMod val="75000"/>
                      </a:schemeClr>
                    </a:solidFill>
                    <a:latin typeface="+mj-lt"/>
                    <a:cs typeface="Arial" panose="020B0604020202020204" pitchFamily="34" charset="0"/>
                  </a:rPr>
                  <a:t>35   (8)</a:t>
                </a:r>
              </a:p>
              <a:p>
                <a:pPr algn="r"/>
                <a:r>
                  <a:rPr lang="en-US" sz="2800" b="1" dirty="0">
                    <a:solidFill>
                      <a:schemeClr val="tx2"/>
                    </a:solidFill>
                    <a:latin typeface="+mj-lt"/>
                    <a:cs typeface="Arial" panose="020B0604020202020204" pitchFamily="34" charset="0"/>
                  </a:rPr>
                  <a:t>25   (9)</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Less cash</a:t>
                </a:r>
                <a:endParaRPr lang="en-US" sz="2800" b="1" dirty="0">
                  <a:latin typeface="+mj-lt"/>
                </a:endParaRPr>
              </a:p>
            </p:txBody>
          </p:sp>
        </p:grpSp>
      </p:grpSp>
      <p:grpSp>
        <p:nvGrpSpPr>
          <p:cNvPr id="32" name="Group 31">
            <a:extLst>
              <a:ext uri="{FF2B5EF4-FFF2-40B4-BE49-F238E27FC236}">
                <a16:creationId xmlns:a16="http://schemas.microsoft.com/office/drawing/2014/main" id="{8DF945C4-6E86-E34A-90F6-85892AC85AFB}"/>
              </a:ext>
            </a:extLst>
          </p:cNvPr>
          <p:cNvGrpSpPr/>
          <p:nvPr/>
        </p:nvGrpSpPr>
        <p:grpSpPr>
          <a:xfrm>
            <a:off x="151047" y="2723534"/>
            <a:ext cx="5944953" cy="3295302"/>
            <a:chOff x="151047" y="2723534"/>
            <a:chExt cx="5944953" cy="3295302"/>
          </a:xfrm>
        </p:grpSpPr>
        <p:grpSp>
          <p:nvGrpSpPr>
            <p:cNvPr id="2" name="Group 1">
              <a:extLst>
                <a:ext uri="{FF2B5EF4-FFF2-40B4-BE49-F238E27FC236}">
                  <a16:creationId xmlns:a16="http://schemas.microsoft.com/office/drawing/2014/main" id="{8A72A5E7-7A55-DB7D-C47A-5162389D107A}"/>
                </a:ext>
              </a:extLst>
            </p:cNvPr>
            <p:cNvGrpSpPr/>
            <p:nvPr/>
          </p:nvGrpSpPr>
          <p:grpSpPr>
            <a:xfrm>
              <a:off x="151047" y="2723534"/>
              <a:ext cx="5944953" cy="3295302"/>
              <a:chOff x="5984691" y="2688809"/>
              <a:chExt cx="5944953" cy="3295302"/>
            </a:xfrm>
          </p:grpSpPr>
          <p:grpSp>
            <p:nvGrpSpPr>
              <p:cNvPr id="3" name="Group 2">
                <a:extLst>
                  <a:ext uri="{FF2B5EF4-FFF2-40B4-BE49-F238E27FC236}">
                    <a16:creationId xmlns:a16="http://schemas.microsoft.com/office/drawing/2014/main" id="{C40F2956-A952-2B4A-90A4-A8051E573FA3}"/>
                  </a:ext>
                </a:extLst>
              </p:cNvPr>
              <p:cNvGrpSpPr/>
              <p:nvPr/>
            </p:nvGrpSpPr>
            <p:grpSpPr>
              <a:xfrm>
                <a:off x="6854493" y="3626377"/>
                <a:ext cx="4499172" cy="2357734"/>
                <a:chOff x="254993" y="3546479"/>
                <a:chExt cx="2441915" cy="2397889"/>
              </a:xfrm>
            </p:grpSpPr>
            <p:cxnSp>
              <p:nvCxnSpPr>
                <p:cNvPr id="14" name="Straight Connector 13">
                  <a:extLst>
                    <a:ext uri="{FF2B5EF4-FFF2-40B4-BE49-F238E27FC236}">
                      <a16:creationId xmlns:a16="http://schemas.microsoft.com/office/drawing/2014/main" id="{4337E56B-D743-EC62-C694-6B606C187B4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EB47A6-C06C-2F45-D0FD-0BD5EEF5864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6C0E7C66-383A-A157-3A32-1438B87B7874}"/>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7" name="Title 1">
                <a:extLst>
                  <a:ext uri="{FF2B5EF4-FFF2-40B4-BE49-F238E27FC236}">
                    <a16:creationId xmlns:a16="http://schemas.microsoft.com/office/drawing/2014/main" id="{27689C73-C71D-EC7B-34AF-3EB51DC03A7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505 Internet Exp -E</a:t>
                </a:r>
              </a:p>
            </p:txBody>
          </p:sp>
        </p:grpSp>
        <p:sp>
          <p:nvSpPr>
            <p:cNvPr id="29" name="TextBox 28">
              <a:extLst>
                <a:ext uri="{FF2B5EF4-FFF2-40B4-BE49-F238E27FC236}">
                  <a16:creationId xmlns:a16="http://schemas.microsoft.com/office/drawing/2014/main" id="{92EE9780-051F-161C-7AF6-C68A7A011348}"/>
                </a:ext>
              </a:extLst>
            </p:cNvPr>
            <p:cNvSpPr txBox="1"/>
            <p:nvPr/>
          </p:nvSpPr>
          <p:spPr>
            <a:xfrm>
              <a:off x="995233" y="3863475"/>
              <a:ext cx="2184736" cy="1446550"/>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(9)     25</a:t>
              </a:r>
            </a:p>
            <a:p>
              <a:pPr marL="514350" indent="-514350">
                <a:buAutoNum type="arabicParenBoth" startAt="7"/>
              </a:pP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exp.</a:t>
              </a:r>
            </a:p>
          </p:txBody>
        </p:sp>
      </p:grpSp>
    </p:spTree>
    <p:extLst>
      <p:ext uri="{BB962C8B-B14F-4D97-AF65-F5344CB8AC3E}">
        <p14:creationId xmlns:p14="http://schemas.microsoft.com/office/powerpoint/2010/main" val="424774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54</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39985" y="951545"/>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b="1" spc="200" dirty="0">
                <a:effectLst/>
                <a:ea typeface="Times New Roman" panose="02020603050405020304" pitchFamily="18" charset="0"/>
                <a:cs typeface="Times New Roman" panose="02020603050405020304" pitchFamily="18" charset="0"/>
              </a:rPr>
              <a:t>T10 </a:t>
            </a:r>
            <a:r>
              <a:rPr lang="en-US" b="1" spc="200" dirty="0">
                <a:ea typeface="Times New Roman" panose="02020603050405020304" pitchFamily="18" charset="0"/>
                <a:cs typeface="Times New Roman" panose="02020603050405020304" pitchFamily="18" charset="0"/>
              </a:rPr>
              <a:t> </a:t>
            </a:r>
            <a:r>
              <a:rPr lang="en-US" b="1" spc="200" dirty="0">
                <a:cs typeface="Times New Roman" panose="02020603050405020304" pitchFamily="18" charset="0"/>
              </a:rPr>
              <a:t>Billed Steven Parks, a client, $100 </a:t>
            </a:r>
            <a:br>
              <a:rPr lang="en-US" b="1" spc="200" dirty="0">
                <a:cs typeface="Times New Roman" panose="02020603050405020304" pitchFamily="18" charset="0"/>
              </a:rPr>
            </a:br>
            <a:r>
              <a:rPr lang="en-US" b="1" spc="200" dirty="0">
                <a:cs typeface="Times New Roman" panose="02020603050405020304" pitchFamily="18" charset="0"/>
              </a:rPr>
              <a:t>to set up a 10-page web site. (SOAR)</a:t>
            </a:r>
            <a:br>
              <a:rPr lang="en-US" b="1" spc="200" dirty="0">
                <a:cs typeface="Times New Roman" panose="02020603050405020304" pitchFamily="18" charset="0"/>
              </a:rPr>
            </a:br>
            <a:endParaRPr lang="en-US" b="1" spc="200" dirty="0">
              <a:cs typeface="Times New Roman" panose="02020603050405020304" pitchFamily="18" charset="0"/>
            </a:endParaRPr>
          </a:p>
        </p:txBody>
      </p:sp>
      <p:grpSp>
        <p:nvGrpSpPr>
          <p:cNvPr id="32" name="Group 31">
            <a:extLst>
              <a:ext uri="{FF2B5EF4-FFF2-40B4-BE49-F238E27FC236}">
                <a16:creationId xmlns:a16="http://schemas.microsoft.com/office/drawing/2014/main" id="{8DF945C4-6E86-E34A-90F6-85892AC85AFB}"/>
              </a:ext>
            </a:extLst>
          </p:cNvPr>
          <p:cNvGrpSpPr/>
          <p:nvPr/>
        </p:nvGrpSpPr>
        <p:grpSpPr>
          <a:xfrm>
            <a:off x="151047" y="2723534"/>
            <a:ext cx="5944953" cy="3295302"/>
            <a:chOff x="151047" y="2723534"/>
            <a:chExt cx="5944953" cy="3295302"/>
          </a:xfrm>
        </p:grpSpPr>
        <p:grpSp>
          <p:nvGrpSpPr>
            <p:cNvPr id="2" name="Group 1">
              <a:extLst>
                <a:ext uri="{FF2B5EF4-FFF2-40B4-BE49-F238E27FC236}">
                  <a16:creationId xmlns:a16="http://schemas.microsoft.com/office/drawing/2014/main" id="{8A72A5E7-7A55-DB7D-C47A-5162389D107A}"/>
                </a:ext>
              </a:extLst>
            </p:cNvPr>
            <p:cNvGrpSpPr/>
            <p:nvPr/>
          </p:nvGrpSpPr>
          <p:grpSpPr>
            <a:xfrm>
              <a:off x="151047" y="2723534"/>
              <a:ext cx="5944953" cy="3295302"/>
              <a:chOff x="5984691" y="2688809"/>
              <a:chExt cx="5944953" cy="3295302"/>
            </a:xfrm>
          </p:grpSpPr>
          <p:grpSp>
            <p:nvGrpSpPr>
              <p:cNvPr id="3" name="Group 2">
                <a:extLst>
                  <a:ext uri="{FF2B5EF4-FFF2-40B4-BE49-F238E27FC236}">
                    <a16:creationId xmlns:a16="http://schemas.microsoft.com/office/drawing/2014/main" id="{C40F2956-A952-2B4A-90A4-A8051E573FA3}"/>
                  </a:ext>
                </a:extLst>
              </p:cNvPr>
              <p:cNvGrpSpPr/>
              <p:nvPr/>
            </p:nvGrpSpPr>
            <p:grpSpPr>
              <a:xfrm>
                <a:off x="6854493" y="3626377"/>
                <a:ext cx="4499172" cy="2357734"/>
                <a:chOff x="254993" y="3546479"/>
                <a:chExt cx="2441915" cy="2397889"/>
              </a:xfrm>
            </p:grpSpPr>
            <p:cxnSp>
              <p:nvCxnSpPr>
                <p:cNvPr id="14" name="Straight Connector 13">
                  <a:extLst>
                    <a:ext uri="{FF2B5EF4-FFF2-40B4-BE49-F238E27FC236}">
                      <a16:creationId xmlns:a16="http://schemas.microsoft.com/office/drawing/2014/main" id="{4337E56B-D743-EC62-C694-6B606C187B4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EB47A6-C06C-2F45-D0FD-0BD5EEF5864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6C0E7C66-383A-A157-3A32-1438B87B7874}"/>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7" name="Title 1">
                <a:extLst>
                  <a:ext uri="{FF2B5EF4-FFF2-40B4-BE49-F238E27FC236}">
                    <a16:creationId xmlns:a16="http://schemas.microsoft.com/office/drawing/2014/main" id="{27689C73-C71D-EC7B-34AF-3EB51DC03A7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105 Accts/Rec. - A</a:t>
                </a:r>
              </a:p>
            </p:txBody>
          </p:sp>
        </p:grpSp>
        <p:sp>
          <p:nvSpPr>
            <p:cNvPr id="29" name="TextBox 28">
              <a:extLst>
                <a:ext uri="{FF2B5EF4-FFF2-40B4-BE49-F238E27FC236}">
                  <a16:creationId xmlns:a16="http://schemas.microsoft.com/office/drawing/2014/main" id="{92EE9780-051F-161C-7AF6-C68A7A011348}"/>
                </a:ext>
              </a:extLst>
            </p:cNvPr>
            <p:cNvSpPr txBox="1"/>
            <p:nvPr/>
          </p:nvSpPr>
          <p:spPr>
            <a:xfrm>
              <a:off x="723537" y="3863475"/>
              <a:ext cx="2456432" cy="1877437"/>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(10)     100</a:t>
              </a:r>
            </a:p>
            <a:p>
              <a:pPr marL="514350" indent="-514350">
                <a:buAutoNum type="arabicParenBoth" startAt="7"/>
              </a:pP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a:t>
              </a:r>
            </a:p>
            <a:p>
              <a:r>
                <a:rPr lang="en-US" sz="2800" b="1" dirty="0">
                  <a:solidFill>
                    <a:schemeClr val="tx2"/>
                  </a:solidFill>
                  <a:latin typeface="+mj-lt"/>
                  <a:cs typeface="Arial" panose="020B0604020202020204" pitchFamily="34" charset="0"/>
                </a:rPr>
                <a:t>future cash</a:t>
              </a:r>
            </a:p>
          </p:txBody>
        </p:sp>
      </p:grpSp>
      <p:grpSp>
        <p:nvGrpSpPr>
          <p:cNvPr id="11" name="Group 10">
            <a:extLst>
              <a:ext uri="{FF2B5EF4-FFF2-40B4-BE49-F238E27FC236}">
                <a16:creationId xmlns:a16="http://schemas.microsoft.com/office/drawing/2014/main" id="{C7916A1F-0E69-83C3-6874-02301CD4F9FF}"/>
              </a:ext>
            </a:extLst>
          </p:cNvPr>
          <p:cNvGrpSpPr/>
          <p:nvPr/>
        </p:nvGrpSpPr>
        <p:grpSpPr>
          <a:xfrm>
            <a:off x="6056069" y="2690734"/>
            <a:ext cx="5944953" cy="3639502"/>
            <a:chOff x="5984691" y="2688809"/>
            <a:chExt cx="5944953" cy="3639502"/>
          </a:xfrm>
        </p:grpSpPr>
        <p:grpSp>
          <p:nvGrpSpPr>
            <p:cNvPr id="13" name="Group 12">
              <a:extLst>
                <a:ext uri="{FF2B5EF4-FFF2-40B4-BE49-F238E27FC236}">
                  <a16:creationId xmlns:a16="http://schemas.microsoft.com/office/drawing/2014/main" id="{CCD3B4E9-A17D-D805-4496-C59591C0E162}"/>
                </a:ext>
              </a:extLst>
            </p:cNvPr>
            <p:cNvGrpSpPr/>
            <p:nvPr/>
          </p:nvGrpSpPr>
          <p:grpSpPr>
            <a:xfrm>
              <a:off x="6854493" y="3626377"/>
              <a:ext cx="4499172" cy="2357734"/>
              <a:chOff x="254993" y="3546479"/>
              <a:chExt cx="2441915" cy="2397889"/>
            </a:xfrm>
          </p:grpSpPr>
          <p:cxnSp>
            <p:nvCxnSpPr>
              <p:cNvPr id="22" name="Straight Connector 21">
                <a:extLst>
                  <a:ext uri="{FF2B5EF4-FFF2-40B4-BE49-F238E27FC236}">
                    <a16:creationId xmlns:a16="http://schemas.microsoft.com/office/drawing/2014/main" id="{1B99CF0B-4E75-6272-ADD7-825EE94EBC8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36C45DC-92DD-5BD7-0490-02209CC3B1BF}"/>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2AA7826B-F64E-56F3-0579-D0946F2DEB8C}"/>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a:t>
              </a:r>
              <a:endParaRPr lang="en-US" dirty="0"/>
            </a:p>
          </p:txBody>
        </p:sp>
        <p:sp>
          <p:nvSpPr>
            <p:cNvPr id="17" name="Title 1">
              <a:extLst>
                <a:ext uri="{FF2B5EF4-FFF2-40B4-BE49-F238E27FC236}">
                  <a16:creationId xmlns:a16="http://schemas.microsoft.com/office/drawing/2014/main" id="{D9E703A9-0D51-7FFD-51FA-5F63848E91B4}"/>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Prof. Fees - Rev</a:t>
              </a:r>
            </a:p>
          </p:txBody>
        </p:sp>
        <p:sp>
          <p:nvSpPr>
            <p:cNvPr id="20" name="TextBox 19">
              <a:extLst>
                <a:ext uri="{FF2B5EF4-FFF2-40B4-BE49-F238E27FC236}">
                  <a16:creationId xmlns:a16="http://schemas.microsoft.com/office/drawing/2014/main" id="{04A0376D-2DEA-8990-D6F2-9C02E2FB65E2}"/>
                </a:ext>
              </a:extLst>
            </p:cNvPr>
            <p:cNvSpPr txBox="1"/>
            <p:nvPr/>
          </p:nvSpPr>
          <p:spPr>
            <a:xfrm>
              <a:off x="9013613" y="4081542"/>
              <a:ext cx="2432311" cy="2246769"/>
            </a:xfrm>
            <a:prstGeom prst="rect">
              <a:avLst/>
            </a:prstGeom>
            <a:noFill/>
          </p:spPr>
          <p:txBody>
            <a:bodyPr wrap="square">
              <a:spAutoFit/>
            </a:bodyPr>
            <a:lstStyle/>
            <a:p>
              <a:pPr marL="514350" indent="-514350" algn="r">
                <a:buAutoNum type="arabicPlain" startAt="100"/>
              </a:pPr>
              <a:r>
                <a:rPr lang="en-US" sz="2800" b="1" dirty="0">
                  <a:solidFill>
                    <a:schemeClr val="tx2"/>
                  </a:solidFill>
                  <a:latin typeface="+mj-lt"/>
                  <a:cs typeface="Arial" panose="020B0604020202020204" pitchFamily="34" charset="0"/>
                </a:rPr>
                <a:t>  (10)</a:t>
              </a:r>
            </a:p>
            <a:p>
              <a:pPr marL="514350" indent="-514350" algn="r">
                <a:buAutoNum type="arabicPlain" startAt="100"/>
              </a:pP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More revenue</a:t>
              </a:r>
            </a:p>
            <a:p>
              <a:pPr algn="r"/>
              <a:endParaRPr lang="en-US" sz="2800" b="1" dirty="0">
                <a:solidFill>
                  <a:schemeClr val="tx2"/>
                </a:solidFill>
                <a:latin typeface="+mj-lt"/>
                <a:cs typeface="Arial" panose="020B0604020202020204" pitchFamily="34" charset="0"/>
              </a:endParaRPr>
            </a:p>
          </p:txBody>
        </p:sp>
      </p:grpSp>
    </p:spTree>
    <p:extLst>
      <p:ext uri="{BB962C8B-B14F-4D97-AF65-F5344CB8AC3E}">
        <p14:creationId xmlns:p14="http://schemas.microsoft.com/office/powerpoint/2010/main" val="12780994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55</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151047" y="9842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sz="3400" b="1" spc="200" dirty="0">
                <a:effectLst/>
                <a:ea typeface="Times New Roman" panose="02020603050405020304" pitchFamily="18" charset="0"/>
                <a:cs typeface="Times New Roman" panose="02020603050405020304" pitchFamily="18" charset="0"/>
              </a:rPr>
              <a:t>T11 </a:t>
            </a:r>
            <a:r>
              <a:rPr lang="en-US" b="1" dirty="0">
                <a:cs typeface="Times New Roman" panose="02020603050405020304" pitchFamily="18" charset="0"/>
              </a:rPr>
              <a:t>Upon completion of a multilevel website, received $300 from Acme Builders</a:t>
            </a:r>
            <a:br>
              <a:rPr lang="en-US" b="1" dirty="0">
                <a:cs typeface="Times New Roman" panose="02020603050405020304" pitchFamily="18" charset="0"/>
              </a:rPr>
            </a:br>
            <a:endParaRPr lang="en-US" b="1" dirty="0">
              <a:cs typeface="Times New Roman" panose="02020603050405020304" pitchFamily="18" charset="0"/>
            </a:endParaRPr>
          </a:p>
        </p:txBody>
      </p:sp>
      <p:grpSp>
        <p:nvGrpSpPr>
          <p:cNvPr id="11" name="Group 10">
            <a:extLst>
              <a:ext uri="{FF2B5EF4-FFF2-40B4-BE49-F238E27FC236}">
                <a16:creationId xmlns:a16="http://schemas.microsoft.com/office/drawing/2014/main" id="{C7916A1F-0E69-83C3-6874-02301CD4F9FF}"/>
              </a:ext>
            </a:extLst>
          </p:cNvPr>
          <p:cNvGrpSpPr/>
          <p:nvPr/>
        </p:nvGrpSpPr>
        <p:grpSpPr>
          <a:xfrm>
            <a:off x="5915773" y="2311096"/>
            <a:ext cx="5944953" cy="4687096"/>
            <a:chOff x="5984691" y="2688809"/>
            <a:chExt cx="5944953" cy="4070389"/>
          </a:xfrm>
        </p:grpSpPr>
        <p:grpSp>
          <p:nvGrpSpPr>
            <p:cNvPr id="13" name="Group 12">
              <a:extLst>
                <a:ext uri="{FF2B5EF4-FFF2-40B4-BE49-F238E27FC236}">
                  <a16:creationId xmlns:a16="http://schemas.microsoft.com/office/drawing/2014/main" id="{CCD3B4E9-A17D-D805-4496-C59591C0E162}"/>
                </a:ext>
              </a:extLst>
            </p:cNvPr>
            <p:cNvGrpSpPr/>
            <p:nvPr/>
          </p:nvGrpSpPr>
          <p:grpSpPr>
            <a:xfrm>
              <a:off x="6854493" y="3626377"/>
              <a:ext cx="4499172" cy="2357734"/>
              <a:chOff x="254993" y="3546479"/>
              <a:chExt cx="2441915" cy="2397889"/>
            </a:xfrm>
          </p:grpSpPr>
          <p:cxnSp>
            <p:nvCxnSpPr>
              <p:cNvPr id="22" name="Straight Connector 21">
                <a:extLst>
                  <a:ext uri="{FF2B5EF4-FFF2-40B4-BE49-F238E27FC236}">
                    <a16:creationId xmlns:a16="http://schemas.microsoft.com/office/drawing/2014/main" id="{1B99CF0B-4E75-6272-ADD7-825EE94EBC8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36C45DC-92DD-5BD7-0490-02209CC3B1BF}"/>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2AA7826B-F64E-56F3-0579-D0946F2DEB8C}"/>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a:t>
              </a:r>
              <a:endParaRPr lang="en-US" dirty="0"/>
            </a:p>
          </p:txBody>
        </p:sp>
        <p:sp>
          <p:nvSpPr>
            <p:cNvPr id="17" name="Title 1">
              <a:extLst>
                <a:ext uri="{FF2B5EF4-FFF2-40B4-BE49-F238E27FC236}">
                  <a16:creationId xmlns:a16="http://schemas.microsoft.com/office/drawing/2014/main" id="{D9E703A9-0D51-7FFD-51FA-5F63848E91B4}"/>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Prof. Fees - Rev</a:t>
              </a:r>
            </a:p>
          </p:txBody>
        </p:sp>
        <p:sp>
          <p:nvSpPr>
            <p:cNvPr id="20" name="TextBox 19">
              <a:extLst>
                <a:ext uri="{FF2B5EF4-FFF2-40B4-BE49-F238E27FC236}">
                  <a16:creationId xmlns:a16="http://schemas.microsoft.com/office/drawing/2014/main" id="{04A0376D-2DEA-8990-D6F2-9C02E2FB65E2}"/>
                </a:ext>
              </a:extLst>
            </p:cNvPr>
            <p:cNvSpPr txBox="1"/>
            <p:nvPr/>
          </p:nvSpPr>
          <p:spPr>
            <a:xfrm>
              <a:off x="9013613" y="4081542"/>
              <a:ext cx="2432311" cy="2677656"/>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  100  (10)</a:t>
              </a:r>
            </a:p>
            <a:p>
              <a:pPr algn="r"/>
              <a:r>
                <a:rPr lang="en-US" sz="2800" b="1" dirty="0">
                  <a:solidFill>
                    <a:schemeClr val="tx2"/>
                  </a:solidFill>
                  <a:latin typeface="+mj-lt"/>
                  <a:cs typeface="Arial" panose="020B0604020202020204" pitchFamily="34" charset="0"/>
                </a:rPr>
                <a:t>300  (11)</a:t>
              </a:r>
            </a:p>
            <a:p>
              <a:pPr marL="514350" indent="-514350" algn="r">
                <a:buAutoNum type="arabicPlain" startAt="100"/>
              </a:pP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More revenue</a:t>
              </a:r>
            </a:p>
            <a:p>
              <a:pPr algn="r"/>
              <a:endParaRPr lang="en-US" sz="2800" b="1" dirty="0">
                <a:solidFill>
                  <a:schemeClr val="tx2"/>
                </a:solidFill>
                <a:latin typeface="+mj-lt"/>
                <a:cs typeface="Arial" panose="020B0604020202020204" pitchFamily="34" charset="0"/>
              </a:endParaRPr>
            </a:p>
          </p:txBody>
        </p:sp>
      </p:grpSp>
      <p:grpSp>
        <p:nvGrpSpPr>
          <p:cNvPr id="8" name="Group 7">
            <a:extLst>
              <a:ext uri="{FF2B5EF4-FFF2-40B4-BE49-F238E27FC236}">
                <a16:creationId xmlns:a16="http://schemas.microsoft.com/office/drawing/2014/main" id="{C9EB3820-EA00-31F5-1B13-3EF5E6122B78}"/>
              </a:ext>
            </a:extLst>
          </p:cNvPr>
          <p:cNvGrpSpPr/>
          <p:nvPr/>
        </p:nvGrpSpPr>
        <p:grpSpPr>
          <a:xfrm>
            <a:off x="766957" y="2033562"/>
            <a:ext cx="4448042" cy="4498380"/>
            <a:chOff x="702695" y="2272601"/>
            <a:chExt cx="4448042" cy="4498380"/>
          </a:xfrm>
        </p:grpSpPr>
        <p:sp>
          <p:nvSpPr>
            <p:cNvPr id="9" name="Title 1">
              <a:extLst>
                <a:ext uri="{FF2B5EF4-FFF2-40B4-BE49-F238E27FC236}">
                  <a16:creationId xmlns:a16="http://schemas.microsoft.com/office/drawing/2014/main" id="{0E7879F8-32C0-1706-235F-64E172EA5AB2}"/>
                </a:ext>
              </a:extLst>
            </p:cNvPr>
            <p:cNvSpPr txBox="1">
              <a:spLocks/>
            </p:cNvSpPr>
            <p:nvPr/>
          </p:nvSpPr>
          <p:spPr bwMode="gray">
            <a:xfrm>
              <a:off x="862715" y="2272601"/>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0" name="Group 9">
              <a:extLst>
                <a:ext uri="{FF2B5EF4-FFF2-40B4-BE49-F238E27FC236}">
                  <a16:creationId xmlns:a16="http://schemas.microsoft.com/office/drawing/2014/main" id="{C3924A01-F404-1358-D202-216023FA6849}"/>
                </a:ext>
              </a:extLst>
            </p:cNvPr>
            <p:cNvGrpSpPr/>
            <p:nvPr/>
          </p:nvGrpSpPr>
          <p:grpSpPr>
            <a:xfrm>
              <a:off x="702695" y="3272041"/>
              <a:ext cx="4362415" cy="3498940"/>
              <a:chOff x="702695" y="3272041"/>
              <a:chExt cx="4362415" cy="3498940"/>
            </a:xfrm>
          </p:grpSpPr>
          <p:grpSp>
            <p:nvGrpSpPr>
              <p:cNvPr id="12" name="Group 11">
                <a:extLst>
                  <a:ext uri="{FF2B5EF4-FFF2-40B4-BE49-F238E27FC236}">
                    <a16:creationId xmlns:a16="http://schemas.microsoft.com/office/drawing/2014/main" id="{9E94F1A3-ED35-3595-DBEB-AC73E831097C}"/>
                  </a:ext>
                </a:extLst>
              </p:cNvPr>
              <p:cNvGrpSpPr/>
              <p:nvPr/>
            </p:nvGrpSpPr>
            <p:grpSpPr>
              <a:xfrm>
                <a:off x="777088" y="3272041"/>
                <a:ext cx="4288022" cy="3061073"/>
                <a:chOff x="459524" y="3272041"/>
                <a:chExt cx="3668825" cy="3061073"/>
              </a:xfrm>
            </p:grpSpPr>
            <p:grpSp>
              <p:nvGrpSpPr>
                <p:cNvPr id="21" name="Group 20">
                  <a:extLst>
                    <a:ext uri="{FF2B5EF4-FFF2-40B4-BE49-F238E27FC236}">
                      <a16:creationId xmlns:a16="http://schemas.microsoft.com/office/drawing/2014/main" id="{C6E51DB3-25E7-1D20-BCFF-54AED58C8D7B}"/>
                    </a:ext>
                  </a:extLst>
                </p:cNvPr>
                <p:cNvGrpSpPr/>
                <p:nvPr/>
              </p:nvGrpSpPr>
              <p:grpSpPr>
                <a:xfrm>
                  <a:off x="459524" y="3294317"/>
                  <a:ext cx="3668825" cy="3038797"/>
                  <a:chOff x="206231" y="3115453"/>
                  <a:chExt cx="2441915" cy="3944470"/>
                </a:xfrm>
              </p:grpSpPr>
              <p:cxnSp>
                <p:nvCxnSpPr>
                  <p:cNvPr id="24" name="Straight Connector 23">
                    <a:extLst>
                      <a:ext uri="{FF2B5EF4-FFF2-40B4-BE49-F238E27FC236}">
                        <a16:creationId xmlns:a16="http://schemas.microsoft.com/office/drawing/2014/main" id="{2CE08539-3A7C-097A-90CB-0CC11860E87D}"/>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5092811-F681-5A47-0059-3182B3C7BB67}"/>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8E2595B7-76F9-3813-C49E-E42BCF805124}"/>
                    </a:ext>
                  </a:extLst>
                </p:cNvPr>
                <p:cNvSpPr txBox="1"/>
                <p:nvPr/>
              </p:nvSpPr>
              <p:spPr>
                <a:xfrm>
                  <a:off x="1817548" y="3272041"/>
                  <a:ext cx="1504709" cy="369332"/>
                </a:xfrm>
                <a:prstGeom prst="rect">
                  <a:avLst/>
                </a:prstGeom>
                <a:noFill/>
              </p:spPr>
              <p:txBody>
                <a:bodyPr wrap="square">
                  <a:spAutoFit/>
                </a:bodyPr>
                <a:lstStyle/>
                <a:p>
                  <a:r>
                    <a:rPr lang="en-US" b="1" dirty="0">
                      <a:solidFill>
                        <a:schemeClr val="tx2"/>
                      </a:solidFill>
                    </a:rPr>
                    <a:t>B+       -</a:t>
                  </a:r>
                  <a:endParaRPr lang="en-US" dirty="0"/>
                </a:p>
              </p:txBody>
            </p:sp>
          </p:grpSp>
          <p:sp>
            <p:nvSpPr>
              <p:cNvPr id="18" name="TextBox 17">
                <a:extLst>
                  <a:ext uri="{FF2B5EF4-FFF2-40B4-BE49-F238E27FC236}">
                    <a16:creationId xmlns:a16="http://schemas.microsoft.com/office/drawing/2014/main" id="{93AF3C7B-3513-508E-FDF3-6D500B321A5E}"/>
                  </a:ext>
                </a:extLst>
              </p:cNvPr>
              <p:cNvSpPr txBox="1"/>
              <p:nvPr/>
            </p:nvSpPr>
            <p:spPr>
              <a:xfrm>
                <a:off x="702695" y="3662438"/>
                <a:ext cx="2393239" cy="3108543"/>
              </a:xfrm>
              <a:prstGeom prst="rect">
                <a:avLst/>
              </a:prstGeom>
              <a:noFill/>
            </p:spPr>
            <p:txBody>
              <a:bodyPr wrap="square">
                <a:spAutoFit/>
              </a:bodyPr>
              <a:lstStyle/>
              <a:p>
                <a:r>
                  <a:rPr lang="en-US" sz="2800" b="1" dirty="0">
                    <a:solidFill>
                      <a:schemeClr val="bg1">
                        <a:lumMod val="75000"/>
                      </a:schemeClr>
                    </a:solidFill>
                    <a:latin typeface="+mj-lt"/>
                    <a:cs typeface="Arial" panose="020B0604020202020204" pitchFamily="34" charset="0"/>
                  </a:rPr>
                  <a:t> (1)   3,000</a:t>
                </a:r>
              </a:p>
              <a:p>
                <a:r>
                  <a:rPr lang="en-US" sz="2800" b="1" dirty="0">
                    <a:solidFill>
                      <a:schemeClr val="tx2"/>
                    </a:solidFill>
                    <a:latin typeface="+mj-lt"/>
                    <a:cs typeface="Arial" panose="020B0604020202020204" pitchFamily="34" charset="0"/>
                  </a:rPr>
                  <a:t>(11)     300</a:t>
                </a:r>
              </a:p>
              <a:p>
                <a:pPr marL="514350" indent="-514350">
                  <a:buAutoNum type="arabicParenBoth"/>
                </a:pPr>
                <a:endParaRPr lang="en-US" sz="2800" b="1" dirty="0">
                  <a:solidFill>
                    <a:schemeClr val="bg1">
                      <a:lumMod val="75000"/>
                    </a:schemeClr>
                  </a:solidFill>
                  <a:latin typeface="+mj-lt"/>
                  <a:cs typeface="Arial" panose="020B0604020202020204" pitchFamily="34" charset="0"/>
                </a:endParaRPr>
              </a:p>
              <a:p>
                <a:endParaRPr lang="en-US" sz="2800" b="1" dirty="0">
                  <a:solidFill>
                    <a:schemeClr val="bg1">
                      <a:lumMod val="75000"/>
                    </a:schemeClr>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cash</a:t>
                </a:r>
                <a:endParaRPr lang="en-US" sz="2800" b="1" dirty="0">
                  <a:latin typeface="+mj-lt"/>
                </a:endParaRPr>
              </a:p>
              <a:p>
                <a:endParaRPr lang="en-US" sz="2800" b="1" dirty="0">
                  <a:solidFill>
                    <a:schemeClr val="bg1">
                      <a:lumMod val="75000"/>
                    </a:schemeClr>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p:txBody>
          </p:sp>
          <p:sp>
            <p:nvSpPr>
              <p:cNvPr id="19" name="TextBox 18">
                <a:extLst>
                  <a:ext uri="{FF2B5EF4-FFF2-40B4-BE49-F238E27FC236}">
                    <a16:creationId xmlns:a16="http://schemas.microsoft.com/office/drawing/2014/main" id="{7645EFF5-9BEE-055D-F6A1-8E7B8250853E}"/>
                  </a:ext>
                </a:extLst>
              </p:cNvPr>
              <p:cNvSpPr txBox="1"/>
              <p:nvPr/>
            </p:nvSpPr>
            <p:spPr>
              <a:xfrm>
                <a:off x="2632799" y="3319426"/>
                <a:ext cx="2432311" cy="3108543"/>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bg1">
                        <a:lumMod val="75000"/>
                      </a:schemeClr>
                    </a:solidFill>
                    <a:latin typeface="+mj-lt"/>
                    <a:cs typeface="Arial" panose="020B0604020202020204" pitchFamily="34" charset="0"/>
                  </a:rPr>
                  <a:t>50   (6)</a:t>
                </a:r>
              </a:p>
              <a:p>
                <a:pPr algn="r"/>
                <a:r>
                  <a:rPr lang="en-US" sz="2800" b="1" dirty="0">
                    <a:solidFill>
                      <a:schemeClr val="bg1">
                        <a:lumMod val="75000"/>
                      </a:schemeClr>
                    </a:solidFill>
                    <a:latin typeface="+mj-lt"/>
                    <a:cs typeface="Arial" panose="020B0604020202020204" pitchFamily="34" charset="0"/>
                  </a:rPr>
                  <a:t>100   (7)</a:t>
                </a:r>
              </a:p>
              <a:p>
                <a:pPr algn="r"/>
                <a:r>
                  <a:rPr lang="en-US" sz="2800" b="1" dirty="0">
                    <a:solidFill>
                      <a:schemeClr val="bg1">
                        <a:lumMod val="75000"/>
                      </a:schemeClr>
                    </a:solidFill>
                    <a:latin typeface="+mj-lt"/>
                    <a:cs typeface="Arial" panose="020B0604020202020204" pitchFamily="34" charset="0"/>
                  </a:rPr>
                  <a:t>35   (8)</a:t>
                </a:r>
              </a:p>
              <a:p>
                <a:pPr algn="r"/>
                <a:r>
                  <a:rPr lang="en-US" sz="2800" b="1" dirty="0">
                    <a:solidFill>
                      <a:schemeClr val="bg1">
                        <a:lumMod val="75000"/>
                      </a:schemeClr>
                    </a:solidFill>
                    <a:latin typeface="+mj-lt"/>
                    <a:cs typeface="Arial" panose="020B0604020202020204" pitchFamily="34" charset="0"/>
                  </a:rPr>
                  <a:t>25   (9)</a:t>
                </a:r>
              </a:p>
              <a:p>
                <a:pPr algn="r"/>
                <a:endParaRPr lang="en-US" sz="2800" b="1" dirty="0">
                  <a:solidFill>
                    <a:schemeClr val="tx2"/>
                  </a:solidFill>
                  <a:latin typeface="+mj-lt"/>
                  <a:cs typeface="Arial" panose="020B0604020202020204" pitchFamily="34" charset="0"/>
                </a:endParaRPr>
              </a:p>
            </p:txBody>
          </p:sp>
        </p:grpSp>
      </p:grpSp>
    </p:spTree>
    <p:extLst>
      <p:ext uri="{BB962C8B-B14F-4D97-AF65-F5344CB8AC3E}">
        <p14:creationId xmlns:p14="http://schemas.microsoft.com/office/powerpoint/2010/main" val="2211577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56</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151047" y="9842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sz="3400" b="1" spc="200" dirty="0">
                <a:effectLst/>
                <a:ea typeface="Times New Roman" panose="02020603050405020304" pitchFamily="18" charset="0"/>
                <a:cs typeface="Times New Roman" panose="02020603050405020304" pitchFamily="18" charset="0"/>
              </a:rPr>
              <a:t>T12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b="1" dirty="0">
                <a:cs typeface="Times New Roman" panose="02020603050405020304" pitchFamily="18" charset="0"/>
              </a:rPr>
              <a:t>Received $100 on account from </a:t>
            </a:r>
            <a:br>
              <a:rPr lang="en-US" b="1" dirty="0">
                <a:cs typeface="Times New Roman" panose="02020603050405020304" pitchFamily="18" charset="0"/>
              </a:rPr>
            </a:br>
            <a:r>
              <a:rPr lang="en-US" b="1" dirty="0">
                <a:cs typeface="Times New Roman" panose="02020603050405020304" pitchFamily="18" charset="0"/>
              </a:rPr>
              <a:t>Steven Parks. (ROAR)</a:t>
            </a:r>
            <a:br>
              <a:rPr lang="en-US" b="1" dirty="0">
                <a:cs typeface="Times New Roman" panose="02020603050405020304" pitchFamily="18" charset="0"/>
              </a:rPr>
            </a:br>
            <a:endParaRPr lang="en-US" b="1" dirty="0">
              <a:cs typeface="Times New Roman" panose="02020603050405020304" pitchFamily="18" charset="0"/>
            </a:endParaRPr>
          </a:p>
        </p:txBody>
      </p:sp>
      <p:grpSp>
        <p:nvGrpSpPr>
          <p:cNvPr id="8" name="Group 7">
            <a:extLst>
              <a:ext uri="{FF2B5EF4-FFF2-40B4-BE49-F238E27FC236}">
                <a16:creationId xmlns:a16="http://schemas.microsoft.com/office/drawing/2014/main" id="{C9EB3820-EA00-31F5-1B13-3EF5E6122B78}"/>
              </a:ext>
            </a:extLst>
          </p:cNvPr>
          <p:cNvGrpSpPr/>
          <p:nvPr/>
        </p:nvGrpSpPr>
        <p:grpSpPr>
          <a:xfrm>
            <a:off x="766957" y="2275695"/>
            <a:ext cx="4448041" cy="4814459"/>
            <a:chOff x="702695" y="2387409"/>
            <a:chExt cx="4448041" cy="4814459"/>
          </a:xfrm>
        </p:grpSpPr>
        <p:sp>
          <p:nvSpPr>
            <p:cNvPr id="9" name="Title 1">
              <a:extLst>
                <a:ext uri="{FF2B5EF4-FFF2-40B4-BE49-F238E27FC236}">
                  <a16:creationId xmlns:a16="http://schemas.microsoft.com/office/drawing/2014/main" id="{0E7879F8-32C0-1706-235F-64E172EA5AB2}"/>
                </a:ext>
              </a:extLst>
            </p:cNvPr>
            <p:cNvSpPr txBox="1">
              <a:spLocks/>
            </p:cNvSpPr>
            <p:nvPr/>
          </p:nvSpPr>
          <p:spPr bwMode="gray">
            <a:xfrm>
              <a:off x="862714" y="2387409"/>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0" name="Group 9">
              <a:extLst>
                <a:ext uri="{FF2B5EF4-FFF2-40B4-BE49-F238E27FC236}">
                  <a16:creationId xmlns:a16="http://schemas.microsoft.com/office/drawing/2014/main" id="{C3924A01-F404-1358-D202-216023FA6849}"/>
                </a:ext>
              </a:extLst>
            </p:cNvPr>
            <p:cNvGrpSpPr/>
            <p:nvPr/>
          </p:nvGrpSpPr>
          <p:grpSpPr>
            <a:xfrm>
              <a:off x="702695" y="3272041"/>
              <a:ext cx="4362415" cy="3929827"/>
              <a:chOff x="702695" y="3272041"/>
              <a:chExt cx="4362415" cy="3929827"/>
            </a:xfrm>
          </p:grpSpPr>
          <p:grpSp>
            <p:nvGrpSpPr>
              <p:cNvPr id="12" name="Group 11">
                <a:extLst>
                  <a:ext uri="{FF2B5EF4-FFF2-40B4-BE49-F238E27FC236}">
                    <a16:creationId xmlns:a16="http://schemas.microsoft.com/office/drawing/2014/main" id="{9E94F1A3-ED35-3595-DBEB-AC73E831097C}"/>
                  </a:ext>
                </a:extLst>
              </p:cNvPr>
              <p:cNvGrpSpPr/>
              <p:nvPr/>
            </p:nvGrpSpPr>
            <p:grpSpPr>
              <a:xfrm>
                <a:off x="777088" y="3272041"/>
                <a:ext cx="4288022" cy="3061073"/>
                <a:chOff x="459524" y="3272041"/>
                <a:chExt cx="3668825" cy="3061073"/>
              </a:xfrm>
            </p:grpSpPr>
            <p:grpSp>
              <p:nvGrpSpPr>
                <p:cNvPr id="21" name="Group 20">
                  <a:extLst>
                    <a:ext uri="{FF2B5EF4-FFF2-40B4-BE49-F238E27FC236}">
                      <a16:creationId xmlns:a16="http://schemas.microsoft.com/office/drawing/2014/main" id="{C6E51DB3-25E7-1D20-BCFF-54AED58C8D7B}"/>
                    </a:ext>
                  </a:extLst>
                </p:cNvPr>
                <p:cNvGrpSpPr/>
                <p:nvPr/>
              </p:nvGrpSpPr>
              <p:grpSpPr>
                <a:xfrm>
                  <a:off x="459524" y="3294317"/>
                  <a:ext cx="3668825" cy="3038797"/>
                  <a:chOff x="206231" y="3115453"/>
                  <a:chExt cx="2441915" cy="3944470"/>
                </a:xfrm>
              </p:grpSpPr>
              <p:cxnSp>
                <p:nvCxnSpPr>
                  <p:cNvPr id="24" name="Straight Connector 23">
                    <a:extLst>
                      <a:ext uri="{FF2B5EF4-FFF2-40B4-BE49-F238E27FC236}">
                        <a16:creationId xmlns:a16="http://schemas.microsoft.com/office/drawing/2014/main" id="{2CE08539-3A7C-097A-90CB-0CC11860E87D}"/>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5092811-F681-5A47-0059-3182B3C7BB67}"/>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8E2595B7-76F9-3813-C49E-E42BCF805124}"/>
                    </a:ext>
                  </a:extLst>
                </p:cNvPr>
                <p:cNvSpPr txBox="1"/>
                <p:nvPr/>
              </p:nvSpPr>
              <p:spPr>
                <a:xfrm>
                  <a:off x="1817548" y="3272041"/>
                  <a:ext cx="1504709" cy="369332"/>
                </a:xfrm>
                <a:prstGeom prst="rect">
                  <a:avLst/>
                </a:prstGeom>
                <a:noFill/>
              </p:spPr>
              <p:txBody>
                <a:bodyPr wrap="square">
                  <a:spAutoFit/>
                </a:bodyPr>
                <a:lstStyle/>
                <a:p>
                  <a:r>
                    <a:rPr lang="en-US" b="1" dirty="0">
                      <a:solidFill>
                        <a:schemeClr val="tx2"/>
                      </a:solidFill>
                    </a:rPr>
                    <a:t>B+       -</a:t>
                  </a:r>
                  <a:endParaRPr lang="en-US" dirty="0"/>
                </a:p>
              </p:txBody>
            </p:sp>
          </p:grpSp>
          <p:sp>
            <p:nvSpPr>
              <p:cNvPr id="18" name="TextBox 17">
                <a:extLst>
                  <a:ext uri="{FF2B5EF4-FFF2-40B4-BE49-F238E27FC236}">
                    <a16:creationId xmlns:a16="http://schemas.microsoft.com/office/drawing/2014/main" id="{93AF3C7B-3513-508E-FDF3-6D500B321A5E}"/>
                  </a:ext>
                </a:extLst>
              </p:cNvPr>
              <p:cNvSpPr txBox="1"/>
              <p:nvPr/>
            </p:nvSpPr>
            <p:spPr>
              <a:xfrm>
                <a:off x="702695" y="3662438"/>
                <a:ext cx="2393239" cy="3539430"/>
              </a:xfrm>
              <a:prstGeom prst="rect">
                <a:avLst/>
              </a:prstGeom>
              <a:noFill/>
            </p:spPr>
            <p:txBody>
              <a:bodyPr wrap="square">
                <a:spAutoFit/>
              </a:bodyPr>
              <a:lstStyle/>
              <a:p>
                <a:r>
                  <a:rPr lang="en-US" sz="2800" b="1" dirty="0">
                    <a:solidFill>
                      <a:schemeClr val="bg1">
                        <a:lumMod val="75000"/>
                      </a:schemeClr>
                    </a:solidFill>
                    <a:latin typeface="+mj-lt"/>
                    <a:cs typeface="Arial" panose="020B0604020202020204" pitchFamily="34" charset="0"/>
                  </a:rPr>
                  <a:t> (1)   3,000</a:t>
                </a:r>
              </a:p>
              <a:p>
                <a:r>
                  <a:rPr lang="en-US" sz="2800" b="1" dirty="0">
                    <a:solidFill>
                      <a:schemeClr val="bg1">
                        <a:lumMod val="75000"/>
                      </a:schemeClr>
                    </a:solidFill>
                    <a:latin typeface="+mj-lt"/>
                    <a:cs typeface="Arial" panose="020B0604020202020204" pitchFamily="34" charset="0"/>
                  </a:rPr>
                  <a:t>(11)     300</a:t>
                </a:r>
              </a:p>
              <a:p>
                <a:r>
                  <a:rPr lang="en-US" sz="2800" b="1" dirty="0">
                    <a:solidFill>
                      <a:schemeClr val="tx2"/>
                    </a:solidFill>
                    <a:latin typeface="+mj-lt"/>
                    <a:cs typeface="Arial" panose="020B0604020202020204" pitchFamily="34" charset="0"/>
                  </a:rPr>
                  <a:t>(12)     100</a:t>
                </a:r>
              </a:p>
              <a:p>
                <a:pPr marL="514350" indent="-514350">
                  <a:buAutoNum type="arabicParenBoth"/>
                </a:pPr>
                <a:endParaRPr lang="en-US" sz="2800" b="1" dirty="0">
                  <a:solidFill>
                    <a:schemeClr val="bg1">
                      <a:lumMod val="75000"/>
                    </a:schemeClr>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More real cash</a:t>
                </a:r>
                <a:endParaRPr lang="en-US" sz="2800" b="1" dirty="0">
                  <a:latin typeface="+mj-lt"/>
                </a:endParaRPr>
              </a:p>
              <a:p>
                <a:endParaRPr lang="en-US" sz="2800" b="1" dirty="0">
                  <a:solidFill>
                    <a:schemeClr val="bg1">
                      <a:lumMod val="75000"/>
                    </a:schemeClr>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p:txBody>
          </p:sp>
          <p:sp>
            <p:nvSpPr>
              <p:cNvPr id="19" name="TextBox 18">
                <a:extLst>
                  <a:ext uri="{FF2B5EF4-FFF2-40B4-BE49-F238E27FC236}">
                    <a16:creationId xmlns:a16="http://schemas.microsoft.com/office/drawing/2014/main" id="{7645EFF5-9BEE-055D-F6A1-8E7B8250853E}"/>
                  </a:ext>
                </a:extLst>
              </p:cNvPr>
              <p:cNvSpPr txBox="1"/>
              <p:nvPr/>
            </p:nvSpPr>
            <p:spPr>
              <a:xfrm>
                <a:off x="2632799" y="3319426"/>
                <a:ext cx="2432311" cy="3108543"/>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bg1">
                        <a:lumMod val="75000"/>
                      </a:schemeClr>
                    </a:solidFill>
                    <a:latin typeface="+mj-lt"/>
                    <a:cs typeface="Arial" panose="020B0604020202020204" pitchFamily="34" charset="0"/>
                  </a:rPr>
                  <a:t>50   (6)</a:t>
                </a:r>
              </a:p>
              <a:p>
                <a:pPr algn="r"/>
                <a:r>
                  <a:rPr lang="en-US" sz="2800" b="1" dirty="0">
                    <a:solidFill>
                      <a:schemeClr val="bg1">
                        <a:lumMod val="75000"/>
                      </a:schemeClr>
                    </a:solidFill>
                    <a:latin typeface="+mj-lt"/>
                    <a:cs typeface="Arial" panose="020B0604020202020204" pitchFamily="34" charset="0"/>
                  </a:rPr>
                  <a:t>100   (7)</a:t>
                </a:r>
              </a:p>
              <a:p>
                <a:pPr algn="r"/>
                <a:r>
                  <a:rPr lang="en-US" sz="2800" b="1" dirty="0">
                    <a:solidFill>
                      <a:schemeClr val="bg1">
                        <a:lumMod val="75000"/>
                      </a:schemeClr>
                    </a:solidFill>
                    <a:latin typeface="+mj-lt"/>
                    <a:cs typeface="Arial" panose="020B0604020202020204" pitchFamily="34" charset="0"/>
                  </a:rPr>
                  <a:t>35   (8)</a:t>
                </a:r>
              </a:p>
              <a:p>
                <a:pPr algn="r"/>
                <a:r>
                  <a:rPr lang="en-US" sz="2800" b="1" dirty="0">
                    <a:solidFill>
                      <a:schemeClr val="bg1">
                        <a:lumMod val="75000"/>
                      </a:schemeClr>
                    </a:solidFill>
                    <a:latin typeface="+mj-lt"/>
                    <a:cs typeface="Arial" panose="020B0604020202020204" pitchFamily="34" charset="0"/>
                  </a:rPr>
                  <a:t>25   (9)</a:t>
                </a:r>
              </a:p>
              <a:p>
                <a:pPr algn="r"/>
                <a:endParaRPr lang="en-US" sz="2800" b="1" dirty="0">
                  <a:solidFill>
                    <a:schemeClr val="tx2"/>
                  </a:solidFill>
                  <a:latin typeface="+mj-lt"/>
                  <a:cs typeface="Arial" panose="020B0604020202020204" pitchFamily="34" charset="0"/>
                </a:endParaRPr>
              </a:p>
            </p:txBody>
          </p:sp>
        </p:grpSp>
      </p:grpSp>
      <p:grpSp>
        <p:nvGrpSpPr>
          <p:cNvPr id="31" name="Group 30">
            <a:extLst>
              <a:ext uri="{FF2B5EF4-FFF2-40B4-BE49-F238E27FC236}">
                <a16:creationId xmlns:a16="http://schemas.microsoft.com/office/drawing/2014/main" id="{C4FAB183-D749-D3E2-F29E-AC2BD948F709}"/>
              </a:ext>
            </a:extLst>
          </p:cNvPr>
          <p:cNvGrpSpPr/>
          <p:nvPr/>
        </p:nvGrpSpPr>
        <p:grpSpPr>
          <a:xfrm>
            <a:off x="5718478" y="2630934"/>
            <a:ext cx="5944953" cy="3403128"/>
            <a:chOff x="5718478" y="2630934"/>
            <a:chExt cx="5944953" cy="3403128"/>
          </a:xfrm>
        </p:grpSpPr>
        <p:grpSp>
          <p:nvGrpSpPr>
            <p:cNvPr id="2" name="Group 1">
              <a:extLst>
                <a:ext uri="{FF2B5EF4-FFF2-40B4-BE49-F238E27FC236}">
                  <a16:creationId xmlns:a16="http://schemas.microsoft.com/office/drawing/2014/main" id="{11EC2338-1EF9-220B-A1A2-767ACA68A705}"/>
                </a:ext>
              </a:extLst>
            </p:cNvPr>
            <p:cNvGrpSpPr/>
            <p:nvPr/>
          </p:nvGrpSpPr>
          <p:grpSpPr>
            <a:xfrm>
              <a:off x="5718478" y="2630934"/>
              <a:ext cx="5944953" cy="3295302"/>
              <a:chOff x="151047" y="2723534"/>
              <a:chExt cx="5944953" cy="3295302"/>
            </a:xfrm>
          </p:grpSpPr>
          <p:grpSp>
            <p:nvGrpSpPr>
              <p:cNvPr id="3" name="Group 2">
                <a:extLst>
                  <a:ext uri="{FF2B5EF4-FFF2-40B4-BE49-F238E27FC236}">
                    <a16:creationId xmlns:a16="http://schemas.microsoft.com/office/drawing/2014/main" id="{6C1B3EFE-5A52-578B-84D8-1CB5CB229EB6}"/>
                  </a:ext>
                </a:extLst>
              </p:cNvPr>
              <p:cNvGrpSpPr/>
              <p:nvPr/>
            </p:nvGrpSpPr>
            <p:grpSpPr>
              <a:xfrm>
                <a:off x="151047" y="2723534"/>
                <a:ext cx="5944953" cy="3295302"/>
                <a:chOff x="5984691" y="2688809"/>
                <a:chExt cx="5944953" cy="3295302"/>
              </a:xfrm>
            </p:grpSpPr>
            <p:grpSp>
              <p:nvGrpSpPr>
                <p:cNvPr id="7" name="Group 6">
                  <a:extLst>
                    <a:ext uri="{FF2B5EF4-FFF2-40B4-BE49-F238E27FC236}">
                      <a16:creationId xmlns:a16="http://schemas.microsoft.com/office/drawing/2014/main" id="{6B3F0423-7A17-79E7-0304-32C8BBB3E714}"/>
                    </a:ext>
                  </a:extLst>
                </p:cNvPr>
                <p:cNvGrpSpPr/>
                <p:nvPr/>
              </p:nvGrpSpPr>
              <p:grpSpPr>
                <a:xfrm>
                  <a:off x="6854493" y="3626377"/>
                  <a:ext cx="4499172" cy="2357734"/>
                  <a:chOff x="254993" y="3546479"/>
                  <a:chExt cx="2441915" cy="2397889"/>
                </a:xfrm>
              </p:grpSpPr>
              <p:cxnSp>
                <p:nvCxnSpPr>
                  <p:cNvPr id="26" name="Straight Connector 25">
                    <a:extLst>
                      <a:ext uri="{FF2B5EF4-FFF2-40B4-BE49-F238E27FC236}">
                        <a16:creationId xmlns:a16="http://schemas.microsoft.com/office/drawing/2014/main" id="{D130AE0E-40B6-A0B7-AABF-D4DF9C8586C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2A4DC29-8394-F3EF-3EDC-E92F3A89318A}"/>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4C6CC38D-9374-E5C7-72C8-70F344D11712}"/>
                    </a:ext>
                  </a:extLst>
                </p:cNvPr>
                <p:cNvSpPr txBox="1"/>
                <p:nvPr/>
              </p:nvSpPr>
              <p:spPr>
                <a:xfrm>
                  <a:off x="8506835" y="3588646"/>
                  <a:ext cx="1279370" cy="369329"/>
                </a:xfrm>
                <a:prstGeom prst="rect">
                  <a:avLst/>
                </a:prstGeom>
                <a:noFill/>
              </p:spPr>
              <p:txBody>
                <a:bodyPr wrap="square">
                  <a:spAutoFit/>
                </a:bodyPr>
                <a:lstStyle/>
                <a:p>
                  <a:r>
                    <a:rPr lang="en-US" sz="1800" b="1" dirty="0">
                      <a:solidFill>
                        <a:schemeClr val="tx2"/>
                      </a:solidFill>
                    </a:rPr>
                    <a:t>B+        -</a:t>
                  </a:r>
                  <a:endParaRPr lang="en-US" dirty="0"/>
                </a:p>
              </p:txBody>
            </p:sp>
            <p:sp>
              <p:nvSpPr>
                <p:cNvPr id="15" name="Title 1">
                  <a:extLst>
                    <a:ext uri="{FF2B5EF4-FFF2-40B4-BE49-F238E27FC236}">
                      <a16:creationId xmlns:a16="http://schemas.microsoft.com/office/drawing/2014/main" id="{0743591A-1118-419A-687A-BD5674705424}"/>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105 Accts/Rec. - A</a:t>
                  </a:r>
                </a:p>
              </p:txBody>
            </p:sp>
          </p:grpSp>
          <p:sp>
            <p:nvSpPr>
              <p:cNvPr id="5" name="TextBox 4">
                <a:extLst>
                  <a:ext uri="{FF2B5EF4-FFF2-40B4-BE49-F238E27FC236}">
                    <a16:creationId xmlns:a16="http://schemas.microsoft.com/office/drawing/2014/main" id="{B37EED01-0036-7812-A80E-F789879C9DE2}"/>
                  </a:ext>
                </a:extLst>
              </p:cNvPr>
              <p:cNvSpPr txBox="1"/>
              <p:nvPr/>
            </p:nvSpPr>
            <p:spPr>
              <a:xfrm>
                <a:off x="723537" y="3863475"/>
                <a:ext cx="2456432" cy="1015663"/>
              </a:xfrm>
              <a:prstGeom prst="rect">
                <a:avLst/>
              </a:prstGeom>
              <a:noFill/>
            </p:spPr>
            <p:txBody>
              <a:bodyPr wrap="square">
                <a:spAutoFit/>
              </a:bodyPr>
              <a:lstStyle/>
              <a:p>
                <a:r>
                  <a:rPr lang="en-US" sz="3200" b="1" dirty="0">
                    <a:solidFill>
                      <a:schemeClr val="bg1">
                        <a:lumMod val="75000"/>
                      </a:schemeClr>
                    </a:solidFill>
                    <a:latin typeface="+mj-lt"/>
                    <a:cs typeface="Arial" panose="020B0604020202020204" pitchFamily="34" charset="0"/>
                  </a:rPr>
                  <a:t>(10)     100</a:t>
                </a:r>
              </a:p>
              <a:p>
                <a:endParaRPr lang="en-US" sz="2800" b="1" dirty="0">
                  <a:solidFill>
                    <a:schemeClr val="tx2"/>
                  </a:solidFill>
                  <a:latin typeface="+mj-lt"/>
                  <a:cs typeface="Arial" panose="020B0604020202020204" pitchFamily="34" charset="0"/>
                </a:endParaRPr>
              </a:p>
            </p:txBody>
          </p:sp>
        </p:grpSp>
        <p:sp>
          <p:nvSpPr>
            <p:cNvPr id="30" name="TextBox 29">
              <a:extLst>
                <a:ext uri="{FF2B5EF4-FFF2-40B4-BE49-F238E27FC236}">
                  <a16:creationId xmlns:a16="http://schemas.microsoft.com/office/drawing/2014/main" id="{18207F1B-F88E-F97E-A490-45D3A9C7FBFE}"/>
                </a:ext>
              </a:extLst>
            </p:cNvPr>
            <p:cNvSpPr txBox="1"/>
            <p:nvPr/>
          </p:nvSpPr>
          <p:spPr>
            <a:xfrm>
              <a:off x="8747400" y="3971959"/>
              <a:ext cx="2518465" cy="2062103"/>
            </a:xfrm>
            <a:prstGeom prst="rect">
              <a:avLst/>
            </a:prstGeom>
            <a:noFill/>
          </p:spPr>
          <p:txBody>
            <a:bodyPr wrap="square">
              <a:spAutoFit/>
            </a:bodyPr>
            <a:lstStyle/>
            <a:p>
              <a:pPr algn="r"/>
              <a:r>
                <a:rPr lang="en-US" sz="3200" b="1" dirty="0">
                  <a:solidFill>
                    <a:schemeClr val="tx2"/>
                  </a:solidFill>
                  <a:latin typeface="+mj-lt"/>
                  <a:cs typeface="Arial" panose="020B0604020202020204" pitchFamily="34" charset="0"/>
                </a:rPr>
                <a:t>100 (12)</a:t>
              </a:r>
            </a:p>
            <a:p>
              <a:pPr algn="r"/>
              <a:endParaRPr lang="en-US" sz="3200" b="1" dirty="0">
                <a:solidFill>
                  <a:schemeClr val="tx2"/>
                </a:solidFill>
                <a:latin typeface="+mj-lt"/>
                <a:cs typeface="Arial" panose="020B0604020202020204" pitchFamily="34" charset="0"/>
              </a:endParaRPr>
            </a:p>
            <a:p>
              <a:pPr algn="r"/>
              <a:r>
                <a:rPr lang="en-US" sz="3200" b="1" dirty="0">
                  <a:solidFill>
                    <a:schemeClr val="tx2"/>
                  </a:solidFill>
                  <a:latin typeface="+mj-lt"/>
                  <a:cs typeface="Arial" panose="020B0604020202020204" pitchFamily="34" charset="0"/>
                </a:rPr>
                <a:t>less </a:t>
              </a:r>
            </a:p>
            <a:p>
              <a:pPr algn="r"/>
              <a:r>
                <a:rPr lang="en-US" sz="3200" b="1" dirty="0">
                  <a:solidFill>
                    <a:schemeClr val="tx2"/>
                  </a:solidFill>
                  <a:latin typeface="+mj-lt"/>
                  <a:cs typeface="Arial" panose="020B0604020202020204" pitchFamily="34" charset="0"/>
                </a:rPr>
                <a:t>future cash</a:t>
              </a:r>
            </a:p>
          </p:txBody>
        </p:sp>
      </p:grpSp>
    </p:spTree>
    <p:extLst>
      <p:ext uri="{BB962C8B-B14F-4D97-AF65-F5344CB8AC3E}">
        <p14:creationId xmlns:p14="http://schemas.microsoft.com/office/powerpoint/2010/main" val="22303232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57</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239985" y="951545"/>
            <a:ext cx="10961226" cy="1219074"/>
          </a:xfrm>
        </p:spPr>
        <p:txBody>
          <a:bodyPr/>
          <a:lstStyle/>
          <a:p>
            <a:pPr algn="ctr"/>
            <a:r>
              <a:rPr lang="en-US" sz="3400" b="1" dirty="0">
                <a:effectLst/>
                <a:ea typeface="Times New Roman" panose="02020603050405020304" pitchFamily="18" charset="0"/>
                <a:cs typeface="Times New Roman" panose="02020603050405020304" pitchFamily="18" charset="0"/>
              </a:rPr>
              <a:t> </a:t>
            </a:r>
            <a:r>
              <a:rPr lang="en-US" sz="3400" b="1" spc="200" dirty="0">
                <a:effectLst/>
                <a:ea typeface="Times New Roman" panose="02020603050405020304" pitchFamily="18" charset="0"/>
                <a:cs typeface="Times New Roman" panose="02020603050405020304" pitchFamily="18" charset="0"/>
              </a:rPr>
              <a:t>T13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3400" b="1" dirty="0">
                <a:cs typeface="Times New Roman" panose="02020603050405020304" pitchFamily="18" charset="0"/>
              </a:rPr>
              <a:t>Paid $200 with biz. Debit card </a:t>
            </a:r>
            <a:br>
              <a:rPr lang="en-US" sz="3400" b="1" dirty="0">
                <a:cs typeface="Times New Roman" panose="02020603050405020304" pitchFamily="18" charset="0"/>
              </a:rPr>
            </a:br>
            <a:r>
              <a:rPr lang="en-US" sz="3400" b="1" dirty="0">
                <a:cs typeface="Times New Roman" panose="02020603050405020304" pitchFamily="18" charset="0"/>
              </a:rPr>
              <a:t>for six months of insurance </a:t>
            </a:r>
            <a:br>
              <a:rPr lang="en-US" sz="3400" b="1" dirty="0">
                <a:cs typeface="Times New Roman" panose="02020603050405020304" pitchFamily="18" charset="0"/>
              </a:rPr>
            </a:br>
            <a:r>
              <a:rPr lang="en-US" sz="3400" b="1" dirty="0">
                <a:cs typeface="Times New Roman" panose="02020603050405020304" pitchFamily="18" charset="0"/>
              </a:rPr>
              <a:t>on the last day of March, effective April 1</a:t>
            </a:r>
            <a:br>
              <a:rPr lang="en-US" sz="1800" dirty="0">
                <a:effectLst/>
                <a:latin typeface="Arial" panose="020B0604020202020204" pitchFamily="34" charset="0"/>
                <a:ea typeface="Times New Roman" panose="02020603050405020304" pitchFamily="18" charset="0"/>
                <a:cs typeface="Times New Roman" panose="02020603050405020304" pitchFamily="18" charset="0"/>
              </a:rPr>
            </a:br>
            <a:endParaRPr lang="en-US" b="1" spc="200" dirty="0">
              <a:cs typeface="Times New Roman" panose="02020603050405020304" pitchFamily="18" charset="0"/>
            </a:endParaRPr>
          </a:p>
        </p:txBody>
      </p:sp>
      <p:grpSp>
        <p:nvGrpSpPr>
          <p:cNvPr id="9" name="Group 8">
            <a:extLst>
              <a:ext uri="{FF2B5EF4-FFF2-40B4-BE49-F238E27FC236}">
                <a16:creationId xmlns:a16="http://schemas.microsoft.com/office/drawing/2014/main" id="{BB1A6A37-E64C-28DC-9BED-B4F5CCA67BF6}"/>
              </a:ext>
            </a:extLst>
          </p:cNvPr>
          <p:cNvGrpSpPr/>
          <p:nvPr/>
        </p:nvGrpSpPr>
        <p:grpSpPr>
          <a:xfrm>
            <a:off x="6790740" y="2033562"/>
            <a:ext cx="4373649" cy="4586255"/>
            <a:chOff x="777088" y="2272601"/>
            <a:chExt cx="4373649" cy="4586255"/>
          </a:xfrm>
        </p:grpSpPr>
        <p:sp>
          <p:nvSpPr>
            <p:cNvPr id="10" name="Title 1">
              <a:extLst>
                <a:ext uri="{FF2B5EF4-FFF2-40B4-BE49-F238E27FC236}">
                  <a16:creationId xmlns:a16="http://schemas.microsoft.com/office/drawing/2014/main" id="{4EF7B087-FA26-0A6D-9B32-9B3A118B3430}"/>
                </a:ext>
              </a:extLst>
            </p:cNvPr>
            <p:cNvSpPr txBox="1">
              <a:spLocks/>
            </p:cNvSpPr>
            <p:nvPr/>
          </p:nvSpPr>
          <p:spPr bwMode="gray">
            <a:xfrm>
              <a:off x="862715" y="2272601"/>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8" name="Group 17">
              <a:extLst>
                <a:ext uri="{FF2B5EF4-FFF2-40B4-BE49-F238E27FC236}">
                  <a16:creationId xmlns:a16="http://schemas.microsoft.com/office/drawing/2014/main" id="{1A24A1D2-03B3-F336-C98F-AA84F01A65F8}"/>
                </a:ext>
              </a:extLst>
            </p:cNvPr>
            <p:cNvGrpSpPr/>
            <p:nvPr/>
          </p:nvGrpSpPr>
          <p:grpSpPr>
            <a:xfrm>
              <a:off x="777088" y="3272041"/>
              <a:ext cx="4288022" cy="3586815"/>
              <a:chOff x="777088" y="3272041"/>
              <a:chExt cx="4288022" cy="3586815"/>
            </a:xfrm>
          </p:grpSpPr>
          <p:grpSp>
            <p:nvGrpSpPr>
              <p:cNvPr id="19" name="Group 18">
                <a:extLst>
                  <a:ext uri="{FF2B5EF4-FFF2-40B4-BE49-F238E27FC236}">
                    <a16:creationId xmlns:a16="http://schemas.microsoft.com/office/drawing/2014/main" id="{B29699A8-5CFD-2781-D7BF-EDE40C5F8E55}"/>
                  </a:ext>
                </a:extLst>
              </p:cNvPr>
              <p:cNvGrpSpPr/>
              <p:nvPr/>
            </p:nvGrpSpPr>
            <p:grpSpPr>
              <a:xfrm>
                <a:off x="777088" y="3272041"/>
                <a:ext cx="4288022" cy="3061073"/>
                <a:chOff x="459524" y="3272041"/>
                <a:chExt cx="3668825" cy="3061073"/>
              </a:xfrm>
            </p:grpSpPr>
            <p:grpSp>
              <p:nvGrpSpPr>
                <p:cNvPr id="24" name="Group 23">
                  <a:extLst>
                    <a:ext uri="{FF2B5EF4-FFF2-40B4-BE49-F238E27FC236}">
                      <a16:creationId xmlns:a16="http://schemas.microsoft.com/office/drawing/2014/main" id="{53858CDF-9FA0-C90F-13D8-057C286B7312}"/>
                    </a:ext>
                  </a:extLst>
                </p:cNvPr>
                <p:cNvGrpSpPr/>
                <p:nvPr/>
              </p:nvGrpSpPr>
              <p:grpSpPr>
                <a:xfrm>
                  <a:off x="459524" y="3294317"/>
                  <a:ext cx="3668825" cy="3038797"/>
                  <a:chOff x="206231" y="3115453"/>
                  <a:chExt cx="2441915" cy="3944470"/>
                </a:xfrm>
              </p:grpSpPr>
              <p:cxnSp>
                <p:nvCxnSpPr>
                  <p:cNvPr id="26" name="Straight Connector 25">
                    <a:extLst>
                      <a:ext uri="{FF2B5EF4-FFF2-40B4-BE49-F238E27FC236}">
                        <a16:creationId xmlns:a16="http://schemas.microsoft.com/office/drawing/2014/main" id="{C02C839A-5CCF-0ABB-398A-942F3BC9881C}"/>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175CD67-4876-C0DC-F6F4-A1B406BCFF50}"/>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767F810-C860-0464-0E20-987BA68869B8}"/>
                    </a:ext>
                  </a:extLst>
                </p:cNvPr>
                <p:cNvSpPr txBox="1"/>
                <p:nvPr/>
              </p:nvSpPr>
              <p:spPr>
                <a:xfrm>
                  <a:off x="1817548" y="3272041"/>
                  <a:ext cx="1504709" cy="369332"/>
                </a:xfrm>
                <a:prstGeom prst="rect">
                  <a:avLst/>
                </a:prstGeom>
                <a:noFill/>
              </p:spPr>
              <p:txBody>
                <a:bodyPr wrap="square">
                  <a:spAutoFit/>
                </a:bodyPr>
                <a:lstStyle/>
                <a:p>
                  <a:r>
                    <a:rPr lang="en-US" b="1" dirty="0">
                      <a:solidFill>
                        <a:schemeClr val="tx2"/>
                      </a:solidFill>
                    </a:rPr>
                    <a:t>B+       -</a:t>
                  </a:r>
                  <a:endParaRPr lang="en-US" dirty="0"/>
                </a:p>
              </p:txBody>
            </p:sp>
          </p:grpSp>
          <p:sp>
            <p:nvSpPr>
              <p:cNvPr id="21" name="TextBox 20">
                <a:extLst>
                  <a:ext uri="{FF2B5EF4-FFF2-40B4-BE49-F238E27FC236}">
                    <a16:creationId xmlns:a16="http://schemas.microsoft.com/office/drawing/2014/main" id="{CB214CB7-7AB4-93C4-E17E-D4AEA75ACE0D}"/>
                  </a:ext>
                </a:extLst>
              </p:cNvPr>
              <p:cNvSpPr txBox="1"/>
              <p:nvPr/>
            </p:nvSpPr>
            <p:spPr>
              <a:xfrm>
                <a:off x="921039" y="3677560"/>
                <a:ext cx="2393239" cy="2246769"/>
              </a:xfrm>
              <a:prstGeom prst="rect">
                <a:avLst/>
              </a:prstGeom>
              <a:noFill/>
            </p:spPr>
            <p:txBody>
              <a:bodyPr wrap="square">
                <a:spAutoFit/>
              </a:bodyPr>
              <a:lstStyle/>
              <a:p>
                <a:pPr marL="514350" indent="-514350">
                  <a:buAutoNum type="arabicParenBoth"/>
                </a:pPr>
                <a:r>
                  <a:rPr lang="en-US" sz="2800" b="1" dirty="0">
                    <a:solidFill>
                      <a:schemeClr val="bg1">
                        <a:lumMod val="75000"/>
                      </a:schemeClr>
                    </a:solidFill>
                    <a:latin typeface="+mj-lt"/>
                    <a:cs typeface="Arial" panose="020B0604020202020204" pitchFamily="34" charset="0"/>
                  </a:rPr>
                  <a:t>   3,000</a:t>
                </a:r>
              </a:p>
              <a:p>
                <a:r>
                  <a:rPr lang="en-US" sz="2800" b="1" dirty="0">
                    <a:solidFill>
                      <a:schemeClr val="bg1">
                        <a:lumMod val="75000"/>
                      </a:schemeClr>
                    </a:solidFill>
                    <a:latin typeface="+mj-lt"/>
                    <a:cs typeface="Arial" panose="020B0604020202020204" pitchFamily="34" charset="0"/>
                  </a:rPr>
                  <a:t>(11)     300</a:t>
                </a:r>
              </a:p>
              <a:p>
                <a:r>
                  <a:rPr lang="en-US" sz="2800" b="1" dirty="0">
                    <a:solidFill>
                      <a:schemeClr val="bg1">
                        <a:lumMod val="75000"/>
                      </a:schemeClr>
                    </a:solidFill>
                    <a:latin typeface="+mj-lt"/>
                    <a:cs typeface="Arial" panose="020B0604020202020204" pitchFamily="34" charset="0"/>
                  </a:rPr>
                  <a:t>(12)     100</a:t>
                </a:r>
              </a:p>
              <a:p>
                <a:endParaRPr lang="en-US" sz="2800" b="1" dirty="0">
                  <a:solidFill>
                    <a:schemeClr val="bg1">
                      <a:lumMod val="75000"/>
                    </a:schemeClr>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p:txBody>
          </p:sp>
          <p:sp>
            <p:nvSpPr>
              <p:cNvPr id="23" name="TextBox 22">
                <a:extLst>
                  <a:ext uri="{FF2B5EF4-FFF2-40B4-BE49-F238E27FC236}">
                    <a16:creationId xmlns:a16="http://schemas.microsoft.com/office/drawing/2014/main" id="{26C6D73B-318B-03F4-52F5-FD86516295F5}"/>
                  </a:ext>
                </a:extLst>
              </p:cNvPr>
              <p:cNvSpPr txBox="1"/>
              <p:nvPr/>
            </p:nvSpPr>
            <p:spPr>
              <a:xfrm>
                <a:off x="2632799" y="3319426"/>
                <a:ext cx="2432311" cy="3539430"/>
              </a:xfrm>
              <a:prstGeom prst="rect">
                <a:avLst/>
              </a:prstGeom>
              <a:noFill/>
            </p:spPr>
            <p:txBody>
              <a:bodyPr wrap="square">
                <a:spAutoFit/>
              </a:bodyPr>
              <a:lstStyle/>
              <a:p>
                <a:pPr algn="r"/>
                <a:r>
                  <a:rPr lang="en-US" sz="2800" b="1" dirty="0">
                    <a:solidFill>
                      <a:schemeClr val="bg1">
                        <a:lumMod val="75000"/>
                      </a:schemeClr>
                    </a:solidFill>
                    <a:latin typeface="+mj-lt"/>
                    <a:cs typeface="Arial" panose="020B0604020202020204" pitchFamily="34" charset="0"/>
                  </a:rPr>
                  <a:t>160     (2)</a:t>
                </a:r>
              </a:p>
              <a:p>
                <a:pPr algn="r"/>
                <a:r>
                  <a:rPr lang="en-US" sz="2800" b="1" dirty="0">
                    <a:solidFill>
                      <a:schemeClr val="bg1">
                        <a:lumMod val="75000"/>
                      </a:schemeClr>
                    </a:solidFill>
                    <a:latin typeface="+mj-lt"/>
                    <a:cs typeface="Arial" panose="020B0604020202020204" pitchFamily="34" charset="0"/>
                  </a:rPr>
                  <a:t>75     (4)</a:t>
                </a:r>
              </a:p>
              <a:p>
                <a:pPr algn="r"/>
                <a:r>
                  <a:rPr lang="en-US" sz="2800" b="1" dirty="0">
                    <a:solidFill>
                      <a:schemeClr val="bg1">
                        <a:lumMod val="75000"/>
                      </a:schemeClr>
                    </a:solidFill>
                    <a:latin typeface="+mj-lt"/>
                    <a:cs typeface="Arial" panose="020B0604020202020204" pitchFamily="34" charset="0"/>
                  </a:rPr>
                  <a:t>50     (6)</a:t>
                </a:r>
              </a:p>
              <a:p>
                <a:pPr algn="r"/>
                <a:r>
                  <a:rPr lang="en-US" sz="2800" b="1" dirty="0">
                    <a:solidFill>
                      <a:schemeClr val="bg1">
                        <a:lumMod val="75000"/>
                      </a:schemeClr>
                    </a:solidFill>
                    <a:latin typeface="+mj-lt"/>
                    <a:cs typeface="Arial" panose="020B0604020202020204" pitchFamily="34" charset="0"/>
                  </a:rPr>
                  <a:t>100     (7)</a:t>
                </a:r>
              </a:p>
              <a:p>
                <a:pPr algn="r"/>
                <a:r>
                  <a:rPr lang="en-US" sz="2800" b="1" dirty="0">
                    <a:solidFill>
                      <a:schemeClr val="bg1">
                        <a:lumMod val="75000"/>
                      </a:schemeClr>
                    </a:solidFill>
                    <a:latin typeface="+mj-lt"/>
                    <a:cs typeface="Arial" panose="020B0604020202020204" pitchFamily="34" charset="0"/>
                  </a:rPr>
                  <a:t>35     (8)</a:t>
                </a:r>
              </a:p>
              <a:p>
                <a:pPr algn="r"/>
                <a:r>
                  <a:rPr lang="en-US" sz="2800" b="1" dirty="0">
                    <a:solidFill>
                      <a:schemeClr val="bg1">
                        <a:lumMod val="75000"/>
                      </a:schemeClr>
                    </a:solidFill>
                    <a:latin typeface="+mj-lt"/>
                    <a:cs typeface="Arial" panose="020B0604020202020204" pitchFamily="34" charset="0"/>
                  </a:rPr>
                  <a:t>25     (9)</a:t>
                </a:r>
              </a:p>
              <a:p>
                <a:pPr algn="r"/>
                <a:r>
                  <a:rPr lang="en-US" sz="2800" b="1" dirty="0">
                    <a:solidFill>
                      <a:schemeClr val="tx2"/>
                    </a:solidFill>
                    <a:latin typeface="+mj-lt"/>
                    <a:cs typeface="Arial" panose="020B0604020202020204" pitchFamily="34" charset="0"/>
                  </a:rPr>
                  <a:t>200   (13)</a:t>
                </a:r>
              </a:p>
              <a:p>
                <a:pPr algn="r"/>
                <a:endParaRPr lang="en-US" sz="2800" b="1" dirty="0">
                  <a:solidFill>
                    <a:schemeClr val="tx2"/>
                  </a:solidFill>
                  <a:latin typeface="+mj-lt"/>
                  <a:cs typeface="Arial" panose="020B0604020202020204" pitchFamily="34" charset="0"/>
                </a:endParaRPr>
              </a:p>
            </p:txBody>
          </p:sp>
        </p:grpSp>
      </p:grpSp>
      <p:grpSp>
        <p:nvGrpSpPr>
          <p:cNvPr id="32" name="Group 31">
            <a:extLst>
              <a:ext uri="{FF2B5EF4-FFF2-40B4-BE49-F238E27FC236}">
                <a16:creationId xmlns:a16="http://schemas.microsoft.com/office/drawing/2014/main" id="{8DF945C4-6E86-E34A-90F6-85892AC85AFB}"/>
              </a:ext>
            </a:extLst>
          </p:cNvPr>
          <p:cNvGrpSpPr/>
          <p:nvPr/>
        </p:nvGrpSpPr>
        <p:grpSpPr>
          <a:xfrm>
            <a:off x="180617" y="2812957"/>
            <a:ext cx="5944953" cy="3497896"/>
            <a:chOff x="151047" y="2723534"/>
            <a:chExt cx="5944953" cy="3497896"/>
          </a:xfrm>
        </p:grpSpPr>
        <p:grpSp>
          <p:nvGrpSpPr>
            <p:cNvPr id="2" name="Group 1">
              <a:extLst>
                <a:ext uri="{FF2B5EF4-FFF2-40B4-BE49-F238E27FC236}">
                  <a16:creationId xmlns:a16="http://schemas.microsoft.com/office/drawing/2014/main" id="{8A72A5E7-7A55-DB7D-C47A-5162389D107A}"/>
                </a:ext>
              </a:extLst>
            </p:cNvPr>
            <p:cNvGrpSpPr/>
            <p:nvPr/>
          </p:nvGrpSpPr>
          <p:grpSpPr>
            <a:xfrm>
              <a:off x="151047" y="2723534"/>
              <a:ext cx="5944953" cy="3295302"/>
              <a:chOff x="5984691" y="2688809"/>
              <a:chExt cx="5944953" cy="3295302"/>
            </a:xfrm>
          </p:grpSpPr>
          <p:grpSp>
            <p:nvGrpSpPr>
              <p:cNvPr id="3" name="Group 2">
                <a:extLst>
                  <a:ext uri="{FF2B5EF4-FFF2-40B4-BE49-F238E27FC236}">
                    <a16:creationId xmlns:a16="http://schemas.microsoft.com/office/drawing/2014/main" id="{C40F2956-A952-2B4A-90A4-A8051E573FA3}"/>
                  </a:ext>
                </a:extLst>
              </p:cNvPr>
              <p:cNvGrpSpPr/>
              <p:nvPr/>
            </p:nvGrpSpPr>
            <p:grpSpPr>
              <a:xfrm>
                <a:off x="6854493" y="3626377"/>
                <a:ext cx="4499172" cy="2357734"/>
                <a:chOff x="254993" y="3546479"/>
                <a:chExt cx="2441915" cy="2397889"/>
              </a:xfrm>
            </p:grpSpPr>
            <p:cxnSp>
              <p:nvCxnSpPr>
                <p:cNvPr id="14" name="Straight Connector 13">
                  <a:extLst>
                    <a:ext uri="{FF2B5EF4-FFF2-40B4-BE49-F238E27FC236}">
                      <a16:creationId xmlns:a16="http://schemas.microsoft.com/office/drawing/2014/main" id="{4337E56B-D743-EC62-C694-6B606C187B4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EB47A6-C06C-2F45-D0FD-0BD5EEF5864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6C0E7C66-383A-A157-3A32-1438B87B7874}"/>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7" name="Title 1">
                <a:extLst>
                  <a:ext uri="{FF2B5EF4-FFF2-40B4-BE49-F238E27FC236}">
                    <a16:creationId xmlns:a16="http://schemas.microsoft.com/office/drawing/2014/main" id="{27689C73-C71D-EC7B-34AF-3EB51DC03A7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115 Prepaid Ins. -A</a:t>
                </a:r>
              </a:p>
            </p:txBody>
          </p:sp>
        </p:grpSp>
        <p:sp>
          <p:nvSpPr>
            <p:cNvPr id="29" name="TextBox 28">
              <a:extLst>
                <a:ext uri="{FF2B5EF4-FFF2-40B4-BE49-F238E27FC236}">
                  <a16:creationId xmlns:a16="http://schemas.microsoft.com/office/drawing/2014/main" id="{92EE9780-051F-161C-7AF6-C68A7A011348}"/>
                </a:ext>
              </a:extLst>
            </p:cNvPr>
            <p:cNvSpPr txBox="1"/>
            <p:nvPr/>
          </p:nvSpPr>
          <p:spPr>
            <a:xfrm>
              <a:off x="849956" y="3913106"/>
              <a:ext cx="2432311" cy="2308324"/>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(13)    200</a:t>
              </a:r>
            </a:p>
            <a:p>
              <a:pPr marL="514350" indent="-514350">
                <a:buAutoNum type="arabicParenBoth" startAt="7"/>
              </a:pP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A prepaid expense is an asset</a:t>
              </a:r>
            </a:p>
          </p:txBody>
        </p:sp>
      </p:grpSp>
    </p:spTree>
    <p:extLst>
      <p:ext uri="{BB962C8B-B14F-4D97-AF65-F5344CB8AC3E}">
        <p14:creationId xmlns:p14="http://schemas.microsoft.com/office/powerpoint/2010/main" val="23876286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CF9ABE-09AF-5654-7525-1192A9B5278E}"/>
              </a:ext>
            </a:extLst>
          </p:cNvPr>
          <p:cNvSpPr>
            <a:spLocks noGrp="1"/>
          </p:cNvSpPr>
          <p:nvPr>
            <p:ph type="sldNum" sz="quarter" idx="12"/>
          </p:nvPr>
        </p:nvSpPr>
        <p:spPr/>
        <p:txBody>
          <a:bodyPr/>
          <a:lstStyle/>
          <a:p>
            <a:fld id="{9FF96B15-8338-45D5-A943-561235072D66}" type="slidenum">
              <a:rPr lang="en-US" noProof="0" smtClean="0"/>
              <a:t>58</a:t>
            </a:fld>
            <a:endParaRPr lang="en-US" noProof="0" dirty="0"/>
          </a:p>
        </p:txBody>
      </p:sp>
      <p:sp>
        <p:nvSpPr>
          <p:cNvPr id="3" name="Rectangle 2">
            <a:extLst>
              <a:ext uri="{FF2B5EF4-FFF2-40B4-BE49-F238E27FC236}">
                <a16:creationId xmlns:a16="http://schemas.microsoft.com/office/drawing/2014/main" id="{6A93629D-9856-9EDF-B944-E2F716386F6B}"/>
              </a:ext>
            </a:extLst>
          </p:cNvPr>
          <p:cNvSpPr/>
          <p:nvPr/>
        </p:nvSpPr>
        <p:spPr>
          <a:xfrm>
            <a:off x="57875" y="1168092"/>
            <a:ext cx="11725153" cy="470898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45720" rIns="91440" bIns="45720">
            <a:spAutoFit/>
            <a:scene3d>
              <a:camera prst="isometricOffAxis2Right"/>
              <a:lightRig rig="threePt" dir="t"/>
            </a:scene3d>
          </a:bodyPr>
          <a:lstStyle/>
          <a:p>
            <a:pPr algn="ctr"/>
            <a:r>
              <a:rPr lang="en-US" sz="15000" b="1" cap="none" spc="0" dirty="0">
                <a:ln w="31750">
                  <a:solidFill>
                    <a:schemeClr val="accent1"/>
                  </a:solidFill>
                  <a:prstDash val="solid"/>
                </a:ln>
                <a:pattFill prst="lgCheck">
                  <a:fgClr>
                    <a:schemeClr val="accent1"/>
                  </a:fgClr>
                  <a:bgClr>
                    <a:schemeClr val="accent1">
                      <a:lumMod val="20000"/>
                      <a:lumOff val="80000"/>
                    </a:schemeClr>
                  </a:bgClr>
                </a:pattFill>
                <a:effectLst>
                  <a:glow rad="228600">
                    <a:schemeClr val="accent4">
                      <a:satMod val="175000"/>
                      <a:alpha val="40000"/>
                    </a:schemeClr>
                  </a:glow>
                  <a:outerShdw dist="38100" dir="2640000" algn="bl" rotWithShape="0">
                    <a:schemeClr val="accent1"/>
                  </a:outerShdw>
                </a:effectLst>
              </a:rPr>
              <a:t>WOOHOO!</a:t>
            </a:r>
          </a:p>
          <a:p>
            <a:pPr algn="ctr"/>
            <a:r>
              <a:rPr lang="en-US" sz="15000" b="1" dirty="0">
                <a:ln w="31750">
                  <a:solidFill>
                    <a:schemeClr val="accent1"/>
                  </a:solidFill>
                  <a:prstDash val="solid"/>
                </a:ln>
                <a:pattFill prst="lgCheck">
                  <a:fgClr>
                    <a:schemeClr val="accent1"/>
                  </a:fgClr>
                  <a:bgClr>
                    <a:schemeClr val="accent1">
                      <a:lumMod val="20000"/>
                      <a:lumOff val="80000"/>
                    </a:schemeClr>
                  </a:bgClr>
                </a:pattFill>
                <a:effectLst>
                  <a:glow rad="228600">
                    <a:schemeClr val="accent4">
                      <a:satMod val="175000"/>
                      <a:alpha val="40000"/>
                    </a:schemeClr>
                  </a:glow>
                  <a:outerShdw dist="38100" dir="2640000" algn="bl" rotWithShape="0">
                    <a:schemeClr val="accent1"/>
                  </a:outerShdw>
                </a:effectLst>
              </a:rPr>
              <a:t>You did it!</a:t>
            </a:r>
            <a:endParaRPr lang="en-US" sz="15000" b="1" cap="none" spc="0" dirty="0">
              <a:ln w="31750">
                <a:solidFill>
                  <a:schemeClr val="accent1"/>
                </a:solidFill>
                <a:prstDash val="solid"/>
              </a:ln>
              <a:pattFill prst="lgCheck">
                <a:fgClr>
                  <a:schemeClr val="accent1"/>
                </a:fgClr>
                <a:bgClr>
                  <a:schemeClr val="accent1">
                    <a:lumMod val="20000"/>
                    <a:lumOff val="80000"/>
                  </a:schemeClr>
                </a:bgClr>
              </a:pattFill>
              <a:effectLst>
                <a:glow rad="228600">
                  <a:schemeClr val="accent4">
                    <a:satMod val="175000"/>
                    <a:alpha val="40000"/>
                  </a:schemeClr>
                </a:glow>
                <a:outerShdw dist="38100" dir="2640000" algn="bl" rotWithShape="0">
                  <a:schemeClr val="accent1"/>
                </a:outerShdw>
              </a:effectLst>
            </a:endParaRPr>
          </a:p>
        </p:txBody>
      </p:sp>
      <p:sp>
        <p:nvSpPr>
          <p:cNvPr id="5" name="TextBox 4">
            <a:extLst>
              <a:ext uri="{FF2B5EF4-FFF2-40B4-BE49-F238E27FC236}">
                <a16:creationId xmlns:a16="http://schemas.microsoft.com/office/drawing/2014/main" id="{9143ADD1-589A-A1FA-99CD-B1FBA172D8D6}"/>
              </a:ext>
            </a:extLst>
          </p:cNvPr>
          <p:cNvSpPr txBox="1"/>
          <p:nvPr/>
        </p:nvSpPr>
        <p:spPr>
          <a:xfrm>
            <a:off x="6448289" y="6100606"/>
            <a:ext cx="6200382" cy="461665"/>
          </a:xfrm>
          <a:prstGeom prst="rect">
            <a:avLst/>
          </a:prstGeom>
          <a:noFill/>
        </p:spPr>
        <p:txBody>
          <a:bodyPr wrap="square">
            <a:spAutoFit/>
          </a:bodyPr>
          <a:lstStyle/>
          <a:p>
            <a:pPr algn="ctr"/>
            <a:r>
              <a:rPr lang="en-US" sz="2400" b="1" dirty="0">
                <a:solidFill>
                  <a:schemeClr val="tx2"/>
                </a:solidFill>
                <a:cs typeface="Arial" panose="020B0604020202020204" pitchFamily="34" charset="0"/>
              </a:rPr>
              <a:t>(we’re nearly done!)</a:t>
            </a:r>
            <a:endParaRPr lang="en-US" sz="2400" dirty="0"/>
          </a:p>
        </p:txBody>
      </p:sp>
    </p:spTree>
    <p:extLst>
      <p:ext uri="{BB962C8B-B14F-4D97-AF65-F5344CB8AC3E}">
        <p14:creationId xmlns:p14="http://schemas.microsoft.com/office/powerpoint/2010/main" val="1676460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59</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77772" y="7578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b="1" spc="200" dirty="0">
                <a:effectLst/>
                <a:ea typeface="Times New Roman" panose="02020603050405020304" pitchFamily="18" charset="0"/>
                <a:cs typeface="Times New Roman" panose="02020603050405020304" pitchFamily="18" charset="0"/>
              </a:rPr>
              <a:t>Now we just need to calculate the </a:t>
            </a:r>
            <a:br>
              <a:rPr lang="en-US" b="1" spc="200" dirty="0">
                <a:effectLst/>
                <a:ea typeface="Times New Roman" panose="02020603050405020304" pitchFamily="18" charset="0"/>
                <a:cs typeface="Times New Roman" panose="02020603050405020304" pitchFamily="18" charset="0"/>
              </a:rPr>
            </a:br>
            <a:r>
              <a:rPr lang="en-US" b="1" spc="200" dirty="0">
                <a:effectLst/>
                <a:ea typeface="Times New Roman" panose="02020603050405020304" pitchFamily="18" charset="0"/>
                <a:cs typeface="Times New Roman" panose="02020603050405020304" pitchFamily="18" charset="0"/>
              </a:rPr>
              <a:t>balance in each of our accounts</a:t>
            </a:r>
            <a:endParaRPr lang="en-US" b="1" spc="200" dirty="0">
              <a:cs typeface="Times New Roman" panose="02020603050405020304" pitchFamily="18" charset="0"/>
            </a:endParaRPr>
          </a:p>
        </p:txBody>
      </p:sp>
      <p:grpSp>
        <p:nvGrpSpPr>
          <p:cNvPr id="9" name="Group 8">
            <a:extLst>
              <a:ext uri="{FF2B5EF4-FFF2-40B4-BE49-F238E27FC236}">
                <a16:creationId xmlns:a16="http://schemas.microsoft.com/office/drawing/2014/main" id="{BB1A6A37-E64C-28DC-9BED-B4F5CCA67BF6}"/>
              </a:ext>
            </a:extLst>
          </p:cNvPr>
          <p:cNvGrpSpPr/>
          <p:nvPr/>
        </p:nvGrpSpPr>
        <p:grpSpPr>
          <a:xfrm>
            <a:off x="3759448" y="2033562"/>
            <a:ext cx="4373649" cy="5067500"/>
            <a:chOff x="777088" y="2272601"/>
            <a:chExt cx="4373649" cy="5067500"/>
          </a:xfrm>
        </p:grpSpPr>
        <p:sp>
          <p:nvSpPr>
            <p:cNvPr id="10" name="Title 1">
              <a:extLst>
                <a:ext uri="{FF2B5EF4-FFF2-40B4-BE49-F238E27FC236}">
                  <a16:creationId xmlns:a16="http://schemas.microsoft.com/office/drawing/2014/main" id="{4EF7B087-FA26-0A6D-9B32-9B3A118B3430}"/>
                </a:ext>
              </a:extLst>
            </p:cNvPr>
            <p:cNvSpPr txBox="1">
              <a:spLocks/>
            </p:cNvSpPr>
            <p:nvPr/>
          </p:nvSpPr>
          <p:spPr bwMode="gray">
            <a:xfrm>
              <a:off x="862715" y="2272601"/>
              <a:ext cx="4288022"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100  Cash - A</a:t>
              </a:r>
            </a:p>
          </p:txBody>
        </p:sp>
        <p:grpSp>
          <p:nvGrpSpPr>
            <p:cNvPr id="18" name="Group 17">
              <a:extLst>
                <a:ext uri="{FF2B5EF4-FFF2-40B4-BE49-F238E27FC236}">
                  <a16:creationId xmlns:a16="http://schemas.microsoft.com/office/drawing/2014/main" id="{1A24A1D2-03B3-F336-C98F-AA84F01A65F8}"/>
                </a:ext>
              </a:extLst>
            </p:cNvPr>
            <p:cNvGrpSpPr/>
            <p:nvPr/>
          </p:nvGrpSpPr>
          <p:grpSpPr>
            <a:xfrm>
              <a:off x="777088" y="3272041"/>
              <a:ext cx="4288022" cy="4068060"/>
              <a:chOff x="777088" y="3272041"/>
              <a:chExt cx="4288022" cy="4068060"/>
            </a:xfrm>
          </p:grpSpPr>
          <p:grpSp>
            <p:nvGrpSpPr>
              <p:cNvPr id="19" name="Group 18">
                <a:extLst>
                  <a:ext uri="{FF2B5EF4-FFF2-40B4-BE49-F238E27FC236}">
                    <a16:creationId xmlns:a16="http://schemas.microsoft.com/office/drawing/2014/main" id="{B29699A8-5CFD-2781-D7BF-EDE40C5F8E55}"/>
                  </a:ext>
                </a:extLst>
              </p:cNvPr>
              <p:cNvGrpSpPr/>
              <p:nvPr/>
            </p:nvGrpSpPr>
            <p:grpSpPr>
              <a:xfrm>
                <a:off x="777088" y="3272041"/>
                <a:ext cx="4288022" cy="3061073"/>
                <a:chOff x="459524" y="3272041"/>
                <a:chExt cx="3668825" cy="3061073"/>
              </a:xfrm>
            </p:grpSpPr>
            <p:grpSp>
              <p:nvGrpSpPr>
                <p:cNvPr id="24" name="Group 23">
                  <a:extLst>
                    <a:ext uri="{FF2B5EF4-FFF2-40B4-BE49-F238E27FC236}">
                      <a16:creationId xmlns:a16="http://schemas.microsoft.com/office/drawing/2014/main" id="{53858CDF-9FA0-C90F-13D8-057C286B7312}"/>
                    </a:ext>
                  </a:extLst>
                </p:cNvPr>
                <p:cNvGrpSpPr/>
                <p:nvPr/>
              </p:nvGrpSpPr>
              <p:grpSpPr>
                <a:xfrm>
                  <a:off x="459524" y="3294317"/>
                  <a:ext cx="3668825" cy="3038797"/>
                  <a:chOff x="206231" y="3115453"/>
                  <a:chExt cx="2441915" cy="3944470"/>
                </a:xfrm>
              </p:grpSpPr>
              <p:cxnSp>
                <p:nvCxnSpPr>
                  <p:cNvPr id="26" name="Straight Connector 25">
                    <a:extLst>
                      <a:ext uri="{FF2B5EF4-FFF2-40B4-BE49-F238E27FC236}">
                        <a16:creationId xmlns:a16="http://schemas.microsoft.com/office/drawing/2014/main" id="{C02C839A-5CCF-0ABB-398A-942F3BC9881C}"/>
                      </a:ext>
                    </a:extLst>
                  </p:cNvPr>
                  <p:cNvCxnSpPr>
                    <a:cxnSpLocks/>
                  </p:cNvCxnSpPr>
                  <p:nvPr/>
                </p:nvCxnSpPr>
                <p:spPr>
                  <a:xfrm>
                    <a:off x="206231" y="3142796"/>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175CD67-4876-C0DC-F6F4-A1B406BCFF50}"/>
                      </a:ext>
                    </a:extLst>
                  </p:cNvPr>
                  <p:cNvCxnSpPr>
                    <a:cxnSpLocks/>
                  </p:cNvCxnSpPr>
                  <p:nvPr/>
                </p:nvCxnSpPr>
                <p:spPr>
                  <a:xfrm>
                    <a:off x="1475950" y="3115453"/>
                    <a:ext cx="0" cy="39444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4767F810-C860-0464-0E20-987BA68869B8}"/>
                    </a:ext>
                  </a:extLst>
                </p:cNvPr>
                <p:cNvSpPr txBox="1"/>
                <p:nvPr/>
              </p:nvSpPr>
              <p:spPr>
                <a:xfrm>
                  <a:off x="1817548" y="3272041"/>
                  <a:ext cx="1504709" cy="369332"/>
                </a:xfrm>
                <a:prstGeom prst="rect">
                  <a:avLst/>
                </a:prstGeom>
                <a:noFill/>
              </p:spPr>
              <p:txBody>
                <a:bodyPr wrap="square">
                  <a:spAutoFit/>
                </a:bodyPr>
                <a:lstStyle/>
                <a:p>
                  <a:r>
                    <a:rPr lang="en-US" b="1" dirty="0">
                      <a:solidFill>
                        <a:schemeClr val="tx2"/>
                      </a:solidFill>
                    </a:rPr>
                    <a:t>B+       -</a:t>
                  </a:r>
                  <a:endParaRPr lang="en-US" dirty="0"/>
                </a:p>
              </p:txBody>
            </p:sp>
          </p:grpSp>
          <p:sp>
            <p:nvSpPr>
              <p:cNvPr id="21" name="TextBox 20">
                <a:extLst>
                  <a:ext uri="{FF2B5EF4-FFF2-40B4-BE49-F238E27FC236}">
                    <a16:creationId xmlns:a16="http://schemas.microsoft.com/office/drawing/2014/main" id="{CB214CB7-7AB4-93C4-E17E-D4AEA75ACE0D}"/>
                  </a:ext>
                </a:extLst>
              </p:cNvPr>
              <p:cNvSpPr txBox="1"/>
              <p:nvPr/>
            </p:nvSpPr>
            <p:spPr>
              <a:xfrm>
                <a:off x="921039" y="3677560"/>
                <a:ext cx="2393239" cy="3662541"/>
              </a:xfrm>
              <a:prstGeom prst="rect">
                <a:avLst/>
              </a:prstGeom>
              <a:noFill/>
            </p:spPr>
            <p:txBody>
              <a:bodyPr wrap="square">
                <a:spAutoFit/>
              </a:bodyPr>
              <a:lstStyle/>
              <a:p>
                <a:pPr marL="514350" indent="-514350">
                  <a:buAutoNum type="arabicParenBoth"/>
                </a:pPr>
                <a:r>
                  <a:rPr lang="en-US" sz="2800" b="1" dirty="0">
                    <a:solidFill>
                      <a:schemeClr val="tx2"/>
                    </a:solidFill>
                    <a:latin typeface="+mj-lt"/>
                    <a:cs typeface="Arial" panose="020B0604020202020204" pitchFamily="34" charset="0"/>
                  </a:rPr>
                  <a:t>    3,000</a:t>
                </a:r>
              </a:p>
              <a:p>
                <a:r>
                  <a:rPr lang="en-US" sz="2800" b="1" dirty="0">
                    <a:solidFill>
                      <a:schemeClr val="tx2"/>
                    </a:solidFill>
                    <a:latin typeface="+mj-lt"/>
                    <a:cs typeface="Arial" panose="020B0604020202020204" pitchFamily="34" charset="0"/>
                  </a:rPr>
                  <a:t>(11)     300</a:t>
                </a:r>
              </a:p>
              <a:p>
                <a:pPr marL="514350" indent="-514350">
                  <a:buAutoNum type="arabicParenBoth" startAt="12"/>
                </a:pPr>
                <a:r>
                  <a:rPr lang="en-US" sz="2800" b="1" dirty="0">
                    <a:solidFill>
                      <a:schemeClr val="tx2"/>
                    </a:solidFill>
                    <a:latin typeface="+mj-lt"/>
                    <a:cs typeface="Arial" panose="020B0604020202020204" pitchFamily="34" charset="0"/>
                  </a:rPr>
                  <a:t>     100</a:t>
                </a:r>
              </a:p>
              <a:p>
                <a:pPr marL="514350" indent="-514350">
                  <a:buAutoNum type="arabicParenBoth" startAt="12"/>
                </a:pPr>
                <a:endParaRPr lang="en-US" sz="2800" b="1" dirty="0">
                  <a:solidFill>
                    <a:schemeClr val="tx2"/>
                  </a:solidFill>
                  <a:latin typeface="+mj-lt"/>
                  <a:cs typeface="Arial" panose="020B0604020202020204" pitchFamily="34" charset="0"/>
                </a:endParaRPr>
              </a:p>
              <a:p>
                <a:r>
                  <a:rPr lang="en-US" sz="2800" b="1" dirty="0">
                    <a:solidFill>
                      <a:schemeClr val="bg1">
                        <a:lumMod val="75000"/>
                      </a:schemeClr>
                    </a:solidFill>
                    <a:latin typeface="+mj-lt"/>
                    <a:cs typeface="Arial" panose="020B0604020202020204" pitchFamily="34" charset="0"/>
                  </a:rPr>
                  <a:t>  DRs 3,400</a:t>
                </a:r>
              </a:p>
              <a:p>
                <a:r>
                  <a:rPr lang="en-US" sz="3600" b="1" dirty="0">
                    <a:solidFill>
                      <a:schemeClr val="tx2"/>
                    </a:solidFill>
                    <a:latin typeface="+mj-lt"/>
                    <a:cs typeface="Arial" panose="020B0604020202020204" pitchFamily="34" charset="0"/>
                  </a:rPr>
                  <a:t> $2,755</a:t>
                </a:r>
              </a:p>
              <a:p>
                <a:endParaRPr lang="en-US" sz="2800" b="1" dirty="0">
                  <a:solidFill>
                    <a:schemeClr val="tx2"/>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p:txBody>
          </p:sp>
          <p:sp>
            <p:nvSpPr>
              <p:cNvPr id="23" name="TextBox 22">
                <a:extLst>
                  <a:ext uri="{FF2B5EF4-FFF2-40B4-BE49-F238E27FC236}">
                    <a16:creationId xmlns:a16="http://schemas.microsoft.com/office/drawing/2014/main" id="{26C6D73B-318B-03F4-52F5-FD86516295F5}"/>
                  </a:ext>
                </a:extLst>
              </p:cNvPr>
              <p:cNvSpPr txBox="1"/>
              <p:nvPr/>
            </p:nvSpPr>
            <p:spPr>
              <a:xfrm>
                <a:off x="2632799" y="3319426"/>
                <a:ext cx="2432311" cy="3539430"/>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160     (2)</a:t>
                </a:r>
              </a:p>
              <a:p>
                <a:pPr algn="r"/>
                <a:r>
                  <a:rPr lang="en-US" sz="2800" b="1" dirty="0">
                    <a:solidFill>
                      <a:schemeClr val="tx2"/>
                    </a:solidFill>
                    <a:latin typeface="+mj-lt"/>
                    <a:cs typeface="Arial" panose="020B0604020202020204" pitchFamily="34" charset="0"/>
                  </a:rPr>
                  <a:t>75     (4)</a:t>
                </a:r>
              </a:p>
              <a:p>
                <a:pPr algn="r"/>
                <a:r>
                  <a:rPr lang="en-US" sz="2800" b="1" dirty="0">
                    <a:solidFill>
                      <a:schemeClr val="tx2"/>
                    </a:solidFill>
                    <a:latin typeface="+mj-lt"/>
                    <a:cs typeface="Arial" panose="020B0604020202020204" pitchFamily="34" charset="0"/>
                  </a:rPr>
                  <a:t>50     (6)</a:t>
                </a:r>
              </a:p>
              <a:p>
                <a:pPr algn="r"/>
                <a:r>
                  <a:rPr lang="en-US" sz="2800" b="1" dirty="0">
                    <a:solidFill>
                      <a:schemeClr val="tx2"/>
                    </a:solidFill>
                    <a:latin typeface="+mj-lt"/>
                    <a:cs typeface="Arial" panose="020B0604020202020204" pitchFamily="34" charset="0"/>
                  </a:rPr>
                  <a:t>100     (7)</a:t>
                </a:r>
              </a:p>
              <a:p>
                <a:pPr algn="r"/>
                <a:r>
                  <a:rPr lang="en-US" sz="2800" b="1" dirty="0">
                    <a:solidFill>
                      <a:schemeClr val="tx2"/>
                    </a:solidFill>
                    <a:latin typeface="+mj-lt"/>
                    <a:cs typeface="Arial" panose="020B0604020202020204" pitchFamily="34" charset="0"/>
                  </a:rPr>
                  <a:t>35     (8)</a:t>
                </a:r>
              </a:p>
              <a:p>
                <a:pPr algn="r"/>
                <a:r>
                  <a:rPr lang="en-US" sz="2800" b="1" dirty="0">
                    <a:solidFill>
                      <a:schemeClr val="tx2"/>
                    </a:solidFill>
                    <a:latin typeface="+mj-lt"/>
                    <a:cs typeface="Arial" panose="020B0604020202020204" pitchFamily="34" charset="0"/>
                  </a:rPr>
                  <a:t>25     (9)</a:t>
                </a:r>
              </a:p>
              <a:p>
                <a:pPr algn="r"/>
                <a:r>
                  <a:rPr lang="en-US" sz="2800" b="1" dirty="0">
                    <a:solidFill>
                      <a:schemeClr val="tx2"/>
                    </a:solidFill>
                    <a:latin typeface="+mj-lt"/>
                    <a:cs typeface="Arial" panose="020B0604020202020204" pitchFamily="34" charset="0"/>
                  </a:rPr>
                  <a:t>200   (13)</a:t>
                </a:r>
              </a:p>
              <a:p>
                <a:pPr algn="r"/>
                <a:r>
                  <a:rPr lang="en-US" sz="2800" b="1" dirty="0">
                    <a:solidFill>
                      <a:schemeClr val="bg1">
                        <a:lumMod val="75000"/>
                      </a:schemeClr>
                    </a:solidFill>
                    <a:latin typeface="+mj-lt"/>
                    <a:cs typeface="Arial" panose="020B0604020202020204" pitchFamily="34" charset="0"/>
                  </a:rPr>
                  <a:t>645  CRs</a:t>
                </a:r>
              </a:p>
            </p:txBody>
          </p:sp>
        </p:grpSp>
      </p:grpSp>
      <p:cxnSp>
        <p:nvCxnSpPr>
          <p:cNvPr id="11" name="Straight Connector 10">
            <a:extLst>
              <a:ext uri="{FF2B5EF4-FFF2-40B4-BE49-F238E27FC236}">
                <a16:creationId xmlns:a16="http://schemas.microsoft.com/office/drawing/2014/main" id="{F51EBDBB-E4F2-52CB-BE01-CAD5AD384419}"/>
              </a:ext>
            </a:extLst>
          </p:cNvPr>
          <p:cNvCxnSpPr>
            <a:cxnSpLocks/>
          </p:cNvCxnSpPr>
          <p:nvPr/>
        </p:nvCxnSpPr>
        <p:spPr>
          <a:xfrm>
            <a:off x="3903399" y="5185458"/>
            <a:ext cx="200006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CC32AFA-69FE-2AA2-7C0A-4969E9263D0A}"/>
              </a:ext>
            </a:extLst>
          </p:cNvPr>
          <p:cNvGrpSpPr/>
          <p:nvPr/>
        </p:nvGrpSpPr>
        <p:grpSpPr>
          <a:xfrm>
            <a:off x="3903399" y="6292516"/>
            <a:ext cx="1719776" cy="68176"/>
            <a:chOff x="3903399" y="6292516"/>
            <a:chExt cx="1719776" cy="68176"/>
          </a:xfrm>
        </p:grpSpPr>
        <p:cxnSp>
          <p:nvCxnSpPr>
            <p:cNvPr id="16" name="Straight Connector 15">
              <a:extLst>
                <a:ext uri="{FF2B5EF4-FFF2-40B4-BE49-F238E27FC236}">
                  <a16:creationId xmlns:a16="http://schemas.microsoft.com/office/drawing/2014/main" id="{3B80AC16-7137-83B8-C185-F0CEC1FB9086}"/>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E763FEC-4D96-7CCF-90C1-AAA4A9D72DB0}"/>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6916070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60</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77772" y="7578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 </a:t>
            </a:r>
            <a:r>
              <a:rPr lang="en-US" b="1" spc="200" dirty="0">
                <a:effectLst/>
                <a:ea typeface="Times New Roman" panose="02020603050405020304" pitchFamily="18" charset="0"/>
                <a:cs typeface="Times New Roman" panose="02020603050405020304" pitchFamily="18" charset="0"/>
              </a:rPr>
              <a:t>Write the balance of each account </a:t>
            </a:r>
            <a:br>
              <a:rPr lang="en-US" b="1" spc="200" dirty="0">
                <a:effectLst/>
                <a:ea typeface="Times New Roman" panose="02020603050405020304" pitchFamily="18" charset="0"/>
                <a:cs typeface="Times New Roman" panose="02020603050405020304" pitchFamily="18" charset="0"/>
              </a:rPr>
            </a:br>
            <a:r>
              <a:rPr lang="en-US" b="1" spc="200" dirty="0">
                <a:effectLst/>
                <a:ea typeface="Times New Roman" panose="02020603050405020304" pitchFamily="18" charset="0"/>
                <a:cs typeface="Times New Roman" panose="02020603050405020304" pitchFamily="18" charset="0"/>
              </a:rPr>
              <a:t>at the bottom on its B+ side.</a:t>
            </a:r>
            <a:endParaRPr lang="en-US" b="1" spc="200" dirty="0">
              <a:cs typeface="Times New Roman" panose="02020603050405020304" pitchFamily="18" charset="0"/>
            </a:endParaRPr>
          </a:p>
        </p:txBody>
      </p:sp>
      <p:grpSp>
        <p:nvGrpSpPr>
          <p:cNvPr id="22" name="Group 21">
            <a:extLst>
              <a:ext uri="{FF2B5EF4-FFF2-40B4-BE49-F238E27FC236}">
                <a16:creationId xmlns:a16="http://schemas.microsoft.com/office/drawing/2014/main" id="{B064414B-728F-B7F5-D77E-7A3FCEB6C11B}"/>
              </a:ext>
            </a:extLst>
          </p:cNvPr>
          <p:cNvGrpSpPr/>
          <p:nvPr/>
        </p:nvGrpSpPr>
        <p:grpSpPr>
          <a:xfrm>
            <a:off x="3276071" y="2630934"/>
            <a:ext cx="5944953" cy="3632931"/>
            <a:chOff x="5718478" y="2630934"/>
            <a:chExt cx="5944953" cy="3632931"/>
          </a:xfrm>
        </p:grpSpPr>
        <p:grpSp>
          <p:nvGrpSpPr>
            <p:cNvPr id="27" name="Group 26">
              <a:extLst>
                <a:ext uri="{FF2B5EF4-FFF2-40B4-BE49-F238E27FC236}">
                  <a16:creationId xmlns:a16="http://schemas.microsoft.com/office/drawing/2014/main" id="{75851C95-7F13-9FBE-8FF8-E071402F749B}"/>
                </a:ext>
              </a:extLst>
            </p:cNvPr>
            <p:cNvGrpSpPr/>
            <p:nvPr/>
          </p:nvGrpSpPr>
          <p:grpSpPr>
            <a:xfrm>
              <a:off x="5718478" y="2630934"/>
              <a:ext cx="5944953" cy="3632931"/>
              <a:chOff x="151047" y="2723534"/>
              <a:chExt cx="5944953" cy="3632931"/>
            </a:xfrm>
          </p:grpSpPr>
          <p:grpSp>
            <p:nvGrpSpPr>
              <p:cNvPr id="30" name="Group 29">
                <a:extLst>
                  <a:ext uri="{FF2B5EF4-FFF2-40B4-BE49-F238E27FC236}">
                    <a16:creationId xmlns:a16="http://schemas.microsoft.com/office/drawing/2014/main" id="{220ADE2E-CF0A-B2B5-A92A-21228B8E35FA}"/>
                  </a:ext>
                </a:extLst>
              </p:cNvPr>
              <p:cNvGrpSpPr/>
              <p:nvPr/>
            </p:nvGrpSpPr>
            <p:grpSpPr>
              <a:xfrm>
                <a:off x="151047" y="2723534"/>
                <a:ext cx="5944953" cy="3295302"/>
                <a:chOff x="5984691" y="2688809"/>
                <a:chExt cx="5944953" cy="3295302"/>
              </a:xfrm>
            </p:grpSpPr>
            <p:grpSp>
              <p:nvGrpSpPr>
                <p:cNvPr id="32" name="Group 31">
                  <a:extLst>
                    <a:ext uri="{FF2B5EF4-FFF2-40B4-BE49-F238E27FC236}">
                      <a16:creationId xmlns:a16="http://schemas.microsoft.com/office/drawing/2014/main" id="{311537F6-B13E-9A12-AEC4-59640BC70853}"/>
                    </a:ext>
                  </a:extLst>
                </p:cNvPr>
                <p:cNvGrpSpPr/>
                <p:nvPr/>
              </p:nvGrpSpPr>
              <p:grpSpPr>
                <a:xfrm>
                  <a:off x="6854493" y="3626377"/>
                  <a:ext cx="4499172" cy="2357734"/>
                  <a:chOff x="254993" y="3546479"/>
                  <a:chExt cx="2441915" cy="2397889"/>
                </a:xfrm>
              </p:grpSpPr>
              <p:cxnSp>
                <p:nvCxnSpPr>
                  <p:cNvPr id="35" name="Straight Connector 34">
                    <a:extLst>
                      <a:ext uri="{FF2B5EF4-FFF2-40B4-BE49-F238E27FC236}">
                        <a16:creationId xmlns:a16="http://schemas.microsoft.com/office/drawing/2014/main" id="{CD868509-7785-19A2-D94F-AB318EDDC88B}"/>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AFBFC3-5312-44E0-34C0-FF06D660C34D}"/>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78E64DE1-EC0E-BA5A-1521-8F9DE0FF2F23}"/>
                    </a:ext>
                  </a:extLst>
                </p:cNvPr>
                <p:cNvSpPr txBox="1"/>
                <p:nvPr/>
              </p:nvSpPr>
              <p:spPr>
                <a:xfrm>
                  <a:off x="8557286" y="3538542"/>
                  <a:ext cx="2289857" cy="461665"/>
                </a:xfrm>
                <a:prstGeom prst="rect">
                  <a:avLst/>
                </a:prstGeom>
                <a:noFill/>
              </p:spPr>
              <p:txBody>
                <a:bodyPr wrap="square">
                  <a:spAutoFit/>
                </a:bodyPr>
                <a:lstStyle/>
                <a:p>
                  <a:r>
                    <a:rPr lang="en-US" sz="2400" b="1" dirty="0">
                      <a:solidFill>
                        <a:schemeClr val="tx2"/>
                      </a:solidFill>
                    </a:rPr>
                    <a:t>B+        -</a:t>
                  </a:r>
                  <a:endParaRPr lang="en-US" sz="2400" dirty="0"/>
                </a:p>
              </p:txBody>
            </p:sp>
            <p:sp>
              <p:nvSpPr>
                <p:cNvPr id="34" name="Title 1">
                  <a:extLst>
                    <a:ext uri="{FF2B5EF4-FFF2-40B4-BE49-F238E27FC236}">
                      <a16:creationId xmlns:a16="http://schemas.microsoft.com/office/drawing/2014/main" id="{F4EA59FB-2EA6-1D79-A163-9DA5812E160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105 Accts/Rec. - A</a:t>
                  </a:r>
                </a:p>
              </p:txBody>
            </p:sp>
          </p:grpSp>
          <p:sp>
            <p:nvSpPr>
              <p:cNvPr id="31" name="TextBox 30">
                <a:extLst>
                  <a:ext uri="{FF2B5EF4-FFF2-40B4-BE49-F238E27FC236}">
                    <a16:creationId xmlns:a16="http://schemas.microsoft.com/office/drawing/2014/main" id="{C4A722B3-CDDA-FCC5-F699-0A53AE188498}"/>
                  </a:ext>
                </a:extLst>
              </p:cNvPr>
              <p:cNvSpPr txBox="1"/>
              <p:nvPr/>
            </p:nvSpPr>
            <p:spPr>
              <a:xfrm>
                <a:off x="723537" y="3863475"/>
                <a:ext cx="2456432" cy="2492990"/>
              </a:xfrm>
              <a:prstGeom prst="rect">
                <a:avLst/>
              </a:prstGeom>
              <a:noFill/>
            </p:spPr>
            <p:txBody>
              <a:bodyPr wrap="square">
                <a:spAutoFit/>
              </a:bodyPr>
              <a:lstStyle/>
              <a:p>
                <a:pPr marL="514350" indent="-514350">
                  <a:buAutoNum type="arabicParenBoth" startAt="10"/>
                </a:pPr>
                <a:r>
                  <a:rPr lang="en-US" sz="3200" b="1" dirty="0">
                    <a:solidFill>
                      <a:schemeClr val="tx2"/>
                    </a:solidFill>
                    <a:latin typeface="+mj-lt"/>
                    <a:cs typeface="Arial" panose="020B0604020202020204" pitchFamily="34" charset="0"/>
                  </a:rPr>
                  <a:t>     100</a:t>
                </a:r>
              </a:p>
              <a:p>
                <a:endParaRPr lang="en-US" sz="3200" b="1" dirty="0">
                  <a:solidFill>
                    <a:schemeClr val="tx2"/>
                  </a:solidFill>
                  <a:latin typeface="+mj-lt"/>
                  <a:cs typeface="Arial" panose="020B0604020202020204" pitchFamily="34" charset="0"/>
                </a:endParaRPr>
              </a:p>
              <a:p>
                <a:r>
                  <a:rPr lang="en-US" sz="3200" b="1" dirty="0">
                    <a:solidFill>
                      <a:schemeClr val="tx2"/>
                    </a:solidFill>
                    <a:latin typeface="+mj-lt"/>
                    <a:cs typeface="Arial" panose="020B0604020202020204" pitchFamily="34" charset="0"/>
                  </a:rPr>
                  <a:t>         </a:t>
                </a:r>
              </a:p>
              <a:p>
                <a:r>
                  <a:rPr lang="en-US" sz="3200" b="1" dirty="0">
                    <a:solidFill>
                      <a:schemeClr val="tx2"/>
                    </a:solidFill>
                    <a:latin typeface="+mj-lt"/>
                    <a:cs typeface="Arial" panose="020B0604020202020204" pitchFamily="34" charset="0"/>
                  </a:rPr>
                  <a:t>         0</a:t>
                </a:r>
              </a:p>
              <a:p>
                <a:endParaRPr lang="en-US" sz="2800" b="1" dirty="0">
                  <a:solidFill>
                    <a:schemeClr val="tx2"/>
                  </a:solidFill>
                  <a:latin typeface="+mj-lt"/>
                  <a:cs typeface="Arial" panose="020B0604020202020204" pitchFamily="34" charset="0"/>
                </a:endParaRPr>
              </a:p>
            </p:txBody>
          </p:sp>
        </p:grpSp>
        <p:sp>
          <p:nvSpPr>
            <p:cNvPr id="29" name="TextBox 28">
              <a:extLst>
                <a:ext uri="{FF2B5EF4-FFF2-40B4-BE49-F238E27FC236}">
                  <a16:creationId xmlns:a16="http://schemas.microsoft.com/office/drawing/2014/main" id="{8DE7002B-B492-3CCA-8866-2680816351C5}"/>
                </a:ext>
              </a:extLst>
            </p:cNvPr>
            <p:cNvSpPr txBox="1"/>
            <p:nvPr/>
          </p:nvSpPr>
          <p:spPr>
            <a:xfrm>
              <a:off x="8747400" y="3770875"/>
              <a:ext cx="2518465" cy="1077218"/>
            </a:xfrm>
            <a:prstGeom prst="rect">
              <a:avLst/>
            </a:prstGeom>
            <a:noFill/>
          </p:spPr>
          <p:txBody>
            <a:bodyPr wrap="square">
              <a:spAutoFit/>
            </a:bodyPr>
            <a:lstStyle/>
            <a:p>
              <a:pPr algn="r"/>
              <a:r>
                <a:rPr lang="en-US" sz="3200" b="1" dirty="0">
                  <a:solidFill>
                    <a:schemeClr val="tx2"/>
                  </a:solidFill>
                  <a:latin typeface="+mj-lt"/>
                  <a:cs typeface="Arial" panose="020B0604020202020204" pitchFamily="34" charset="0"/>
                </a:rPr>
                <a:t>100 (12)</a:t>
              </a:r>
            </a:p>
            <a:p>
              <a:pPr algn="r"/>
              <a:endParaRPr lang="en-US" sz="3200" b="1" dirty="0">
                <a:solidFill>
                  <a:schemeClr val="tx2"/>
                </a:solidFill>
                <a:latin typeface="+mj-lt"/>
                <a:cs typeface="Arial" panose="020B0604020202020204" pitchFamily="34" charset="0"/>
              </a:endParaRPr>
            </a:p>
          </p:txBody>
        </p:sp>
      </p:grpSp>
      <p:grpSp>
        <p:nvGrpSpPr>
          <p:cNvPr id="37" name="Group 36">
            <a:extLst>
              <a:ext uri="{FF2B5EF4-FFF2-40B4-BE49-F238E27FC236}">
                <a16:creationId xmlns:a16="http://schemas.microsoft.com/office/drawing/2014/main" id="{E1ACB6F4-FDE3-7DB4-E5AA-3948432024B9}"/>
              </a:ext>
            </a:extLst>
          </p:cNvPr>
          <p:cNvGrpSpPr/>
          <p:nvPr/>
        </p:nvGrpSpPr>
        <p:grpSpPr>
          <a:xfrm>
            <a:off x="4136906" y="4712762"/>
            <a:ext cx="2000060" cy="1175234"/>
            <a:chOff x="3903399" y="5185458"/>
            <a:chExt cx="2000060" cy="1175234"/>
          </a:xfrm>
        </p:grpSpPr>
        <p:cxnSp>
          <p:nvCxnSpPr>
            <p:cNvPr id="38" name="Straight Connector 37">
              <a:extLst>
                <a:ext uri="{FF2B5EF4-FFF2-40B4-BE49-F238E27FC236}">
                  <a16:creationId xmlns:a16="http://schemas.microsoft.com/office/drawing/2014/main" id="{5D62B50A-4617-94F0-0180-82408AFD40C0}"/>
                </a:ext>
              </a:extLst>
            </p:cNvPr>
            <p:cNvCxnSpPr>
              <a:cxnSpLocks/>
            </p:cNvCxnSpPr>
            <p:nvPr/>
          </p:nvCxnSpPr>
          <p:spPr>
            <a:xfrm>
              <a:off x="3903399" y="5185458"/>
              <a:ext cx="200006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A68EC399-1F91-FDD0-9230-93F2700318B2}"/>
                </a:ext>
              </a:extLst>
            </p:cNvPr>
            <p:cNvGrpSpPr/>
            <p:nvPr/>
          </p:nvGrpSpPr>
          <p:grpSpPr>
            <a:xfrm>
              <a:off x="3903399" y="6292516"/>
              <a:ext cx="1719776" cy="68176"/>
              <a:chOff x="3903399" y="6292516"/>
              <a:chExt cx="1719776" cy="68176"/>
            </a:xfrm>
          </p:grpSpPr>
          <p:cxnSp>
            <p:nvCxnSpPr>
              <p:cNvPr id="40" name="Straight Connector 39">
                <a:extLst>
                  <a:ext uri="{FF2B5EF4-FFF2-40B4-BE49-F238E27FC236}">
                    <a16:creationId xmlns:a16="http://schemas.microsoft.com/office/drawing/2014/main" id="{782FD5F0-30F2-DB74-A76E-2927F9C6560C}"/>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F4578BD6-DCE9-83D2-294B-CDB6C170B14F}"/>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4311850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61</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77772" y="7578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For T-accounts with only one entry, draw</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a double line to show that is the balance</a:t>
            </a:r>
            <a:endParaRPr lang="en-US" b="1" spc="200" dirty="0">
              <a:cs typeface="Times New Roman" panose="02020603050405020304" pitchFamily="18" charset="0"/>
            </a:endParaRPr>
          </a:p>
        </p:txBody>
      </p:sp>
      <p:grpSp>
        <p:nvGrpSpPr>
          <p:cNvPr id="3" name="Group 2">
            <a:extLst>
              <a:ext uri="{FF2B5EF4-FFF2-40B4-BE49-F238E27FC236}">
                <a16:creationId xmlns:a16="http://schemas.microsoft.com/office/drawing/2014/main" id="{0FC7457E-9C0E-F603-2EE5-239B4E70ECA4}"/>
              </a:ext>
            </a:extLst>
          </p:cNvPr>
          <p:cNvGrpSpPr/>
          <p:nvPr/>
        </p:nvGrpSpPr>
        <p:grpSpPr>
          <a:xfrm>
            <a:off x="385658" y="2664588"/>
            <a:ext cx="5944953" cy="2837413"/>
            <a:chOff x="860958" y="2714148"/>
            <a:chExt cx="5944953" cy="2837413"/>
          </a:xfrm>
        </p:grpSpPr>
        <p:grpSp>
          <p:nvGrpSpPr>
            <p:cNvPr id="5" name="Group 4">
              <a:extLst>
                <a:ext uri="{FF2B5EF4-FFF2-40B4-BE49-F238E27FC236}">
                  <a16:creationId xmlns:a16="http://schemas.microsoft.com/office/drawing/2014/main" id="{0F64577C-A118-0696-D351-BBBECBE95139}"/>
                </a:ext>
              </a:extLst>
            </p:cNvPr>
            <p:cNvGrpSpPr/>
            <p:nvPr/>
          </p:nvGrpSpPr>
          <p:grpSpPr>
            <a:xfrm>
              <a:off x="1163389" y="3704241"/>
              <a:ext cx="5549925" cy="1847320"/>
              <a:chOff x="254993" y="3546479"/>
              <a:chExt cx="2441915" cy="2397889"/>
            </a:xfrm>
          </p:grpSpPr>
          <p:cxnSp>
            <p:nvCxnSpPr>
              <p:cNvPr id="10" name="Straight Connector 9">
                <a:extLst>
                  <a:ext uri="{FF2B5EF4-FFF2-40B4-BE49-F238E27FC236}">
                    <a16:creationId xmlns:a16="http://schemas.microsoft.com/office/drawing/2014/main" id="{3F92B269-2A27-189D-D817-8140F5236214}"/>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CC88541-F0B1-EFBD-C130-6F41F7EA1B33}"/>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 name="Title 1">
              <a:extLst>
                <a:ext uri="{FF2B5EF4-FFF2-40B4-BE49-F238E27FC236}">
                  <a16:creationId xmlns:a16="http://schemas.microsoft.com/office/drawing/2014/main" id="{35D6989D-81B6-5EEC-FAB8-44C0BA27C395}"/>
                </a:ext>
              </a:extLst>
            </p:cNvPr>
            <p:cNvSpPr txBox="1">
              <a:spLocks/>
            </p:cNvSpPr>
            <p:nvPr/>
          </p:nvSpPr>
          <p:spPr bwMode="gray">
            <a:xfrm>
              <a:off x="860958" y="2714148"/>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110 Ofc/Comp Sup. -A</a:t>
              </a:r>
            </a:p>
          </p:txBody>
        </p:sp>
        <p:sp>
          <p:nvSpPr>
            <p:cNvPr id="8" name="TextBox 7">
              <a:extLst>
                <a:ext uri="{FF2B5EF4-FFF2-40B4-BE49-F238E27FC236}">
                  <a16:creationId xmlns:a16="http://schemas.microsoft.com/office/drawing/2014/main" id="{8DFF4384-81DC-7645-94B3-DDF7A609092B}"/>
                </a:ext>
              </a:extLst>
            </p:cNvPr>
            <p:cNvSpPr txBox="1"/>
            <p:nvPr/>
          </p:nvSpPr>
          <p:spPr>
            <a:xfrm>
              <a:off x="2969078" y="3645674"/>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       -</a:t>
              </a:r>
              <a:endParaRPr lang="en-US" dirty="0"/>
            </a:p>
          </p:txBody>
        </p:sp>
        <p:sp>
          <p:nvSpPr>
            <p:cNvPr id="9" name="TextBox 8">
              <a:extLst>
                <a:ext uri="{FF2B5EF4-FFF2-40B4-BE49-F238E27FC236}">
                  <a16:creationId xmlns:a16="http://schemas.microsoft.com/office/drawing/2014/main" id="{98629D6E-0C9F-17BC-8B15-CE55CC38AF32}"/>
                </a:ext>
              </a:extLst>
            </p:cNvPr>
            <p:cNvSpPr txBox="1"/>
            <p:nvPr/>
          </p:nvSpPr>
          <p:spPr>
            <a:xfrm>
              <a:off x="1354577" y="3946966"/>
              <a:ext cx="2691760" cy="1015663"/>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(2)     160</a:t>
              </a:r>
            </a:p>
            <a:p>
              <a:endParaRPr lang="en-US" sz="2800" b="1" dirty="0">
                <a:solidFill>
                  <a:schemeClr val="tx2"/>
                </a:solidFill>
                <a:latin typeface="+mj-lt"/>
                <a:cs typeface="Arial" panose="020B0604020202020204" pitchFamily="34" charset="0"/>
              </a:endParaRPr>
            </a:p>
          </p:txBody>
        </p:sp>
      </p:grpSp>
      <p:grpSp>
        <p:nvGrpSpPr>
          <p:cNvPr id="12" name="Group 11">
            <a:extLst>
              <a:ext uri="{FF2B5EF4-FFF2-40B4-BE49-F238E27FC236}">
                <a16:creationId xmlns:a16="http://schemas.microsoft.com/office/drawing/2014/main" id="{990BCDF9-8180-41D8-84DE-741ED4006776}"/>
              </a:ext>
            </a:extLst>
          </p:cNvPr>
          <p:cNvGrpSpPr/>
          <p:nvPr/>
        </p:nvGrpSpPr>
        <p:grpSpPr>
          <a:xfrm>
            <a:off x="1394949" y="4537196"/>
            <a:ext cx="1719776" cy="68176"/>
            <a:chOff x="3903399" y="6292516"/>
            <a:chExt cx="1719776" cy="68176"/>
          </a:xfrm>
        </p:grpSpPr>
        <p:cxnSp>
          <p:nvCxnSpPr>
            <p:cNvPr id="13" name="Straight Connector 12">
              <a:extLst>
                <a:ext uri="{FF2B5EF4-FFF2-40B4-BE49-F238E27FC236}">
                  <a16:creationId xmlns:a16="http://schemas.microsoft.com/office/drawing/2014/main" id="{28DB9009-CF48-94C5-017D-71A55B510E0B}"/>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66940947-0C3C-00F0-556D-401569F678B3}"/>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5" name="Group 14">
            <a:extLst>
              <a:ext uri="{FF2B5EF4-FFF2-40B4-BE49-F238E27FC236}">
                <a16:creationId xmlns:a16="http://schemas.microsoft.com/office/drawing/2014/main" id="{497B7F5E-4D40-D991-8124-8841EF1BAAA2}"/>
              </a:ext>
            </a:extLst>
          </p:cNvPr>
          <p:cNvGrpSpPr/>
          <p:nvPr/>
        </p:nvGrpSpPr>
        <p:grpSpPr>
          <a:xfrm>
            <a:off x="7341302" y="4655088"/>
            <a:ext cx="1719776" cy="68176"/>
            <a:chOff x="3903399" y="6292516"/>
            <a:chExt cx="1719776" cy="68176"/>
          </a:xfrm>
        </p:grpSpPr>
        <p:cxnSp>
          <p:nvCxnSpPr>
            <p:cNvPr id="16" name="Straight Connector 15">
              <a:extLst>
                <a:ext uri="{FF2B5EF4-FFF2-40B4-BE49-F238E27FC236}">
                  <a16:creationId xmlns:a16="http://schemas.microsoft.com/office/drawing/2014/main" id="{625524AF-9C98-0A00-B86B-1D8A59FC867A}"/>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67AC06-E5DE-04B3-B5EE-6D5DF69DD34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8" name="Group 17">
            <a:extLst>
              <a:ext uri="{FF2B5EF4-FFF2-40B4-BE49-F238E27FC236}">
                <a16:creationId xmlns:a16="http://schemas.microsoft.com/office/drawing/2014/main" id="{AAB02D65-E8EE-144D-429A-F3436A54720D}"/>
              </a:ext>
            </a:extLst>
          </p:cNvPr>
          <p:cNvGrpSpPr/>
          <p:nvPr/>
        </p:nvGrpSpPr>
        <p:grpSpPr>
          <a:xfrm>
            <a:off x="6251062" y="2723534"/>
            <a:ext cx="5944953" cy="3295302"/>
            <a:chOff x="151047" y="2723534"/>
            <a:chExt cx="5944953" cy="3295302"/>
          </a:xfrm>
        </p:grpSpPr>
        <p:grpSp>
          <p:nvGrpSpPr>
            <p:cNvPr id="19" name="Group 18">
              <a:extLst>
                <a:ext uri="{FF2B5EF4-FFF2-40B4-BE49-F238E27FC236}">
                  <a16:creationId xmlns:a16="http://schemas.microsoft.com/office/drawing/2014/main" id="{321C3FAB-510B-3918-5C8F-486671793888}"/>
                </a:ext>
              </a:extLst>
            </p:cNvPr>
            <p:cNvGrpSpPr/>
            <p:nvPr/>
          </p:nvGrpSpPr>
          <p:grpSpPr>
            <a:xfrm>
              <a:off x="151047" y="2723534"/>
              <a:ext cx="5944953" cy="3295302"/>
              <a:chOff x="5984691" y="2688809"/>
              <a:chExt cx="5944953" cy="3295302"/>
            </a:xfrm>
          </p:grpSpPr>
          <p:grpSp>
            <p:nvGrpSpPr>
              <p:cNvPr id="21" name="Group 20">
                <a:extLst>
                  <a:ext uri="{FF2B5EF4-FFF2-40B4-BE49-F238E27FC236}">
                    <a16:creationId xmlns:a16="http://schemas.microsoft.com/office/drawing/2014/main" id="{152C619E-CEE6-6F5F-6501-E96FA8E48097}"/>
                  </a:ext>
                </a:extLst>
              </p:cNvPr>
              <p:cNvGrpSpPr/>
              <p:nvPr/>
            </p:nvGrpSpPr>
            <p:grpSpPr>
              <a:xfrm>
                <a:off x="6854493" y="3626377"/>
                <a:ext cx="4499172" cy="2357734"/>
                <a:chOff x="254993" y="3546479"/>
                <a:chExt cx="2441915" cy="2397889"/>
              </a:xfrm>
            </p:grpSpPr>
            <p:cxnSp>
              <p:nvCxnSpPr>
                <p:cNvPr id="25" name="Straight Connector 24">
                  <a:extLst>
                    <a:ext uri="{FF2B5EF4-FFF2-40B4-BE49-F238E27FC236}">
                      <a16:creationId xmlns:a16="http://schemas.microsoft.com/office/drawing/2014/main" id="{C08F145B-B2BB-2931-9850-683A5633C8F8}"/>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8EA527-69ED-37C5-A814-F7C81D486455}"/>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75C17E67-6147-9D47-807F-66187DE9E2F5}"/>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24" name="Title 1">
                <a:extLst>
                  <a:ext uri="{FF2B5EF4-FFF2-40B4-BE49-F238E27FC236}">
                    <a16:creationId xmlns:a16="http://schemas.microsoft.com/office/drawing/2014/main" id="{9674F933-E3BE-3233-D4C7-394BE9357261}"/>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115 Prepaid Ins. -A</a:t>
                </a:r>
              </a:p>
            </p:txBody>
          </p:sp>
        </p:grpSp>
        <p:sp>
          <p:nvSpPr>
            <p:cNvPr id="20" name="TextBox 19">
              <a:extLst>
                <a:ext uri="{FF2B5EF4-FFF2-40B4-BE49-F238E27FC236}">
                  <a16:creationId xmlns:a16="http://schemas.microsoft.com/office/drawing/2014/main" id="{07E0BB43-A0C2-8685-DCB0-53FE8AF2D8A3}"/>
                </a:ext>
              </a:extLst>
            </p:cNvPr>
            <p:cNvSpPr txBox="1"/>
            <p:nvPr/>
          </p:nvSpPr>
          <p:spPr>
            <a:xfrm>
              <a:off x="849956" y="3913106"/>
              <a:ext cx="2432311" cy="1015663"/>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(13)    200</a:t>
              </a:r>
            </a:p>
            <a:p>
              <a:endParaRPr lang="en-US" sz="2800" b="1" dirty="0">
                <a:solidFill>
                  <a:schemeClr val="tx2"/>
                </a:solidFill>
                <a:latin typeface="+mj-lt"/>
                <a:cs typeface="Arial" panose="020B0604020202020204" pitchFamily="34" charset="0"/>
              </a:endParaRPr>
            </a:p>
          </p:txBody>
        </p:sp>
      </p:grpSp>
    </p:spTree>
    <p:extLst>
      <p:ext uri="{BB962C8B-B14F-4D97-AF65-F5344CB8AC3E}">
        <p14:creationId xmlns:p14="http://schemas.microsoft.com/office/powerpoint/2010/main" val="30553482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62</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77772" y="7578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Debit balances are written on the left…</a:t>
            </a:r>
            <a:endParaRPr lang="en-US" b="1" spc="200" dirty="0">
              <a:cs typeface="Times New Roman" panose="02020603050405020304" pitchFamily="18" charset="0"/>
            </a:endParaRPr>
          </a:p>
        </p:txBody>
      </p:sp>
      <p:grpSp>
        <p:nvGrpSpPr>
          <p:cNvPr id="12" name="Group 11">
            <a:extLst>
              <a:ext uri="{FF2B5EF4-FFF2-40B4-BE49-F238E27FC236}">
                <a16:creationId xmlns:a16="http://schemas.microsoft.com/office/drawing/2014/main" id="{990BCDF9-8180-41D8-84DE-741ED4006776}"/>
              </a:ext>
            </a:extLst>
          </p:cNvPr>
          <p:cNvGrpSpPr/>
          <p:nvPr/>
        </p:nvGrpSpPr>
        <p:grpSpPr>
          <a:xfrm>
            <a:off x="1406981" y="4549224"/>
            <a:ext cx="1719776" cy="68176"/>
            <a:chOff x="3903399" y="6292516"/>
            <a:chExt cx="1719776" cy="68176"/>
          </a:xfrm>
        </p:grpSpPr>
        <p:cxnSp>
          <p:nvCxnSpPr>
            <p:cNvPr id="13" name="Straight Connector 12">
              <a:extLst>
                <a:ext uri="{FF2B5EF4-FFF2-40B4-BE49-F238E27FC236}">
                  <a16:creationId xmlns:a16="http://schemas.microsoft.com/office/drawing/2014/main" id="{28DB9009-CF48-94C5-017D-71A55B510E0B}"/>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66940947-0C3C-00F0-556D-401569F678B3}"/>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5" name="Group 14">
            <a:extLst>
              <a:ext uri="{FF2B5EF4-FFF2-40B4-BE49-F238E27FC236}">
                <a16:creationId xmlns:a16="http://schemas.microsoft.com/office/drawing/2014/main" id="{497B7F5E-4D40-D991-8124-8841EF1BAAA2}"/>
              </a:ext>
            </a:extLst>
          </p:cNvPr>
          <p:cNvGrpSpPr/>
          <p:nvPr/>
        </p:nvGrpSpPr>
        <p:grpSpPr>
          <a:xfrm>
            <a:off x="6883189" y="5605580"/>
            <a:ext cx="1719776" cy="68176"/>
            <a:chOff x="3903399" y="6292516"/>
            <a:chExt cx="1719776" cy="68176"/>
          </a:xfrm>
        </p:grpSpPr>
        <p:cxnSp>
          <p:nvCxnSpPr>
            <p:cNvPr id="16" name="Straight Connector 15">
              <a:extLst>
                <a:ext uri="{FF2B5EF4-FFF2-40B4-BE49-F238E27FC236}">
                  <a16:creationId xmlns:a16="http://schemas.microsoft.com/office/drawing/2014/main" id="{625524AF-9C98-0A00-B86B-1D8A59FC867A}"/>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67AC06-E5DE-04B3-B5EE-6D5DF69DD34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
        <p:nvSpPr>
          <p:cNvPr id="22" name="Title 1">
            <a:extLst>
              <a:ext uri="{FF2B5EF4-FFF2-40B4-BE49-F238E27FC236}">
                <a16:creationId xmlns:a16="http://schemas.microsoft.com/office/drawing/2014/main" id="{8096D8D0-9043-453A-73B5-B173501A0C35}"/>
              </a:ext>
            </a:extLst>
          </p:cNvPr>
          <p:cNvSpPr txBox="1">
            <a:spLocks/>
          </p:cNvSpPr>
          <p:nvPr/>
        </p:nvSpPr>
        <p:spPr bwMode="gray">
          <a:xfrm>
            <a:off x="6096000" y="2419250"/>
            <a:ext cx="5349630"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125 Comp. Eqp-A</a:t>
            </a:r>
          </a:p>
        </p:txBody>
      </p:sp>
      <p:grpSp>
        <p:nvGrpSpPr>
          <p:cNvPr id="27" name="Group 26">
            <a:extLst>
              <a:ext uri="{FF2B5EF4-FFF2-40B4-BE49-F238E27FC236}">
                <a16:creationId xmlns:a16="http://schemas.microsoft.com/office/drawing/2014/main" id="{D2C47220-DFBE-CEAB-BAA3-343857E45420}"/>
              </a:ext>
            </a:extLst>
          </p:cNvPr>
          <p:cNvGrpSpPr/>
          <p:nvPr/>
        </p:nvGrpSpPr>
        <p:grpSpPr>
          <a:xfrm>
            <a:off x="6495819" y="3334200"/>
            <a:ext cx="4843179" cy="2597359"/>
            <a:chOff x="532786" y="3560769"/>
            <a:chExt cx="3668825" cy="1912926"/>
          </a:xfrm>
        </p:grpSpPr>
        <p:grpSp>
          <p:nvGrpSpPr>
            <p:cNvPr id="29" name="Group 28">
              <a:extLst>
                <a:ext uri="{FF2B5EF4-FFF2-40B4-BE49-F238E27FC236}">
                  <a16:creationId xmlns:a16="http://schemas.microsoft.com/office/drawing/2014/main" id="{4194A711-309F-F31C-2065-6251CCEFAB22}"/>
                </a:ext>
              </a:extLst>
            </p:cNvPr>
            <p:cNvGrpSpPr/>
            <p:nvPr/>
          </p:nvGrpSpPr>
          <p:grpSpPr>
            <a:xfrm>
              <a:off x="532786" y="3626377"/>
              <a:ext cx="3668825" cy="1847318"/>
              <a:chOff x="254993" y="3546481"/>
              <a:chExt cx="2441915" cy="2397887"/>
            </a:xfrm>
          </p:grpSpPr>
          <p:cxnSp>
            <p:nvCxnSpPr>
              <p:cNvPr id="31" name="Straight Connector 30">
                <a:extLst>
                  <a:ext uri="{FF2B5EF4-FFF2-40B4-BE49-F238E27FC236}">
                    <a16:creationId xmlns:a16="http://schemas.microsoft.com/office/drawing/2014/main" id="{3EDD1CBA-23CB-DC67-E384-F42032BA0417}"/>
                  </a:ext>
                </a:extLst>
              </p:cNvPr>
              <p:cNvCxnSpPr>
                <a:cxnSpLocks/>
              </p:cNvCxnSpPr>
              <p:nvPr/>
            </p:nvCxnSpPr>
            <p:spPr>
              <a:xfrm>
                <a:off x="254993" y="3546481"/>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9FEB637-7399-53CA-452B-FF4AABA19839}"/>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48E771D2-5F8F-41D6-A0F4-EA027738777B}"/>
                </a:ext>
              </a:extLst>
            </p:cNvPr>
            <p:cNvSpPr txBox="1"/>
            <p:nvPr/>
          </p:nvSpPr>
          <p:spPr>
            <a:xfrm>
              <a:off x="1796223" y="3560769"/>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8" name="TextBox 27">
            <a:extLst>
              <a:ext uri="{FF2B5EF4-FFF2-40B4-BE49-F238E27FC236}">
                <a16:creationId xmlns:a16="http://schemas.microsoft.com/office/drawing/2014/main" id="{88EB26D4-52AA-E3C2-97E0-F818CCE77F0D}"/>
              </a:ext>
            </a:extLst>
          </p:cNvPr>
          <p:cNvSpPr txBox="1"/>
          <p:nvPr/>
        </p:nvSpPr>
        <p:spPr>
          <a:xfrm>
            <a:off x="6851138" y="3845949"/>
            <a:ext cx="1914928" cy="1815882"/>
          </a:xfrm>
          <a:prstGeom prst="rect">
            <a:avLst/>
          </a:prstGeom>
          <a:noFill/>
        </p:spPr>
        <p:txBody>
          <a:bodyPr wrap="square">
            <a:spAutoFit/>
          </a:bodyPr>
          <a:lstStyle/>
          <a:p>
            <a:pPr marL="514350" indent="-514350">
              <a:buAutoNum type="arabicParenBoth" startAt="3"/>
            </a:pPr>
            <a:r>
              <a:rPr lang="en-US" sz="2800" b="1" dirty="0">
                <a:solidFill>
                  <a:schemeClr val="tx2"/>
                </a:solidFill>
                <a:latin typeface="+mj-lt"/>
                <a:cs typeface="Arial" panose="020B0604020202020204" pitchFamily="34" charset="0"/>
              </a:rPr>
              <a:t> 1,800</a:t>
            </a:r>
          </a:p>
          <a:p>
            <a:r>
              <a:rPr lang="en-US" sz="2800" b="1" dirty="0">
                <a:solidFill>
                  <a:schemeClr val="tx2"/>
                </a:solidFill>
                <a:latin typeface="+mj-lt"/>
                <a:cs typeface="Arial" panose="020B0604020202020204" pitchFamily="34" charset="0"/>
              </a:rPr>
              <a:t>(5) 1,200</a:t>
            </a: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      3,000</a:t>
            </a:r>
          </a:p>
        </p:txBody>
      </p:sp>
      <p:cxnSp>
        <p:nvCxnSpPr>
          <p:cNvPr id="33" name="Straight Connector 32">
            <a:extLst>
              <a:ext uri="{FF2B5EF4-FFF2-40B4-BE49-F238E27FC236}">
                <a16:creationId xmlns:a16="http://schemas.microsoft.com/office/drawing/2014/main" id="{55AECFA5-AFC1-88A6-318D-85E9CD28B8C5}"/>
              </a:ext>
            </a:extLst>
          </p:cNvPr>
          <p:cNvCxnSpPr>
            <a:cxnSpLocks/>
          </p:cNvCxnSpPr>
          <p:nvPr/>
        </p:nvCxnSpPr>
        <p:spPr>
          <a:xfrm>
            <a:off x="6851138" y="4884658"/>
            <a:ext cx="200006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598C1D6C-6352-CBBD-2C26-BB7B482D4A37}"/>
              </a:ext>
            </a:extLst>
          </p:cNvPr>
          <p:cNvGrpSpPr/>
          <p:nvPr/>
        </p:nvGrpSpPr>
        <p:grpSpPr>
          <a:xfrm>
            <a:off x="513822" y="2507405"/>
            <a:ext cx="5263173" cy="2785999"/>
            <a:chOff x="116778" y="2808193"/>
            <a:chExt cx="5263173" cy="2785999"/>
          </a:xfrm>
        </p:grpSpPr>
        <p:sp>
          <p:nvSpPr>
            <p:cNvPr id="35" name="Title 1">
              <a:extLst>
                <a:ext uri="{FF2B5EF4-FFF2-40B4-BE49-F238E27FC236}">
                  <a16:creationId xmlns:a16="http://schemas.microsoft.com/office/drawing/2014/main" id="{1F4B84D2-A2C5-60BB-7D30-11FE3931CF8E}"/>
                </a:ext>
              </a:extLst>
            </p:cNvPr>
            <p:cNvSpPr txBox="1">
              <a:spLocks/>
            </p:cNvSpPr>
            <p:nvPr/>
          </p:nvSpPr>
          <p:spPr bwMode="gray">
            <a:xfrm>
              <a:off x="116778" y="2808193"/>
              <a:ext cx="526317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120 Office Furn. -A</a:t>
              </a:r>
            </a:p>
          </p:txBody>
        </p:sp>
        <p:grpSp>
          <p:nvGrpSpPr>
            <p:cNvPr id="36" name="Group 35">
              <a:extLst>
                <a:ext uri="{FF2B5EF4-FFF2-40B4-BE49-F238E27FC236}">
                  <a16:creationId xmlns:a16="http://schemas.microsoft.com/office/drawing/2014/main" id="{38071341-020B-2082-BA48-BF3D6A688C14}"/>
                </a:ext>
              </a:extLst>
            </p:cNvPr>
            <p:cNvGrpSpPr/>
            <p:nvPr/>
          </p:nvGrpSpPr>
          <p:grpSpPr>
            <a:xfrm>
              <a:off x="497855" y="3681264"/>
              <a:ext cx="4652879" cy="1912928"/>
              <a:chOff x="497855" y="3681264"/>
              <a:chExt cx="4652879" cy="1912928"/>
            </a:xfrm>
          </p:grpSpPr>
          <p:grpSp>
            <p:nvGrpSpPr>
              <p:cNvPr id="38" name="Group 37">
                <a:extLst>
                  <a:ext uri="{FF2B5EF4-FFF2-40B4-BE49-F238E27FC236}">
                    <a16:creationId xmlns:a16="http://schemas.microsoft.com/office/drawing/2014/main" id="{5214C3B3-5327-795E-ADD0-7DB9BCB4A97C}"/>
                  </a:ext>
                </a:extLst>
              </p:cNvPr>
              <p:cNvGrpSpPr/>
              <p:nvPr/>
            </p:nvGrpSpPr>
            <p:grpSpPr>
              <a:xfrm>
                <a:off x="497855" y="3746872"/>
                <a:ext cx="4652879" cy="1847320"/>
                <a:chOff x="497855" y="3746872"/>
                <a:chExt cx="4652879" cy="1847320"/>
              </a:xfrm>
            </p:grpSpPr>
            <p:cxnSp>
              <p:nvCxnSpPr>
                <p:cNvPr id="40" name="Straight Connector 39">
                  <a:extLst>
                    <a:ext uri="{FF2B5EF4-FFF2-40B4-BE49-F238E27FC236}">
                      <a16:creationId xmlns:a16="http://schemas.microsoft.com/office/drawing/2014/main" id="{9C18B4CF-C194-56A8-F6A8-5FE72691F7D5}"/>
                    </a:ext>
                  </a:extLst>
                </p:cNvPr>
                <p:cNvCxnSpPr>
                  <a:cxnSpLocks/>
                </p:cNvCxnSpPr>
                <p:nvPr/>
              </p:nvCxnSpPr>
              <p:spPr>
                <a:xfrm>
                  <a:off x="497855" y="3746872"/>
                  <a:ext cx="465287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2D389A-B514-F023-BC0B-8288250325B5}"/>
                    </a:ext>
                  </a:extLst>
                </p:cNvPr>
                <p:cNvCxnSpPr>
                  <a:cxnSpLocks/>
                </p:cNvCxnSpPr>
                <p:nvPr/>
              </p:nvCxnSpPr>
              <p:spPr>
                <a:xfrm>
                  <a:off x="2925496" y="3773623"/>
                  <a:ext cx="0" cy="1820569"/>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18B0A1F3-EC20-5ACD-A4D6-D6B7482D324B}"/>
                  </a:ext>
                </a:extLst>
              </p:cNvPr>
              <p:cNvSpPr txBox="1"/>
              <p:nvPr/>
            </p:nvSpPr>
            <p:spPr>
              <a:xfrm>
                <a:off x="2135825" y="3681264"/>
                <a:ext cx="1988175"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37" name="TextBox 36">
              <a:extLst>
                <a:ext uri="{FF2B5EF4-FFF2-40B4-BE49-F238E27FC236}">
                  <a16:creationId xmlns:a16="http://schemas.microsoft.com/office/drawing/2014/main" id="{9B25023A-0242-C93A-9751-EE12C55B9519}"/>
                </a:ext>
              </a:extLst>
            </p:cNvPr>
            <p:cNvSpPr txBox="1"/>
            <p:nvPr/>
          </p:nvSpPr>
          <p:spPr>
            <a:xfrm>
              <a:off x="320807" y="4282729"/>
              <a:ext cx="2648258" cy="954107"/>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(4)           75</a:t>
              </a:r>
            </a:p>
            <a:p>
              <a:endParaRPr lang="en-US" sz="2800" b="1" dirty="0">
                <a:solidFill>
                  <a:schemeClr val="tx2"/>
                </a:solidFill>
                <a:latin typeface="+mj-lt"/>
                <a:cs typeface="Arial" panose="020B0604020202020204" pitchFamily="34" charset="0"/>
              </a:endParaRPr>
            </a:p>
          </p:txBody>
        </p:sp>
      </p:grpSp>
    </p:spTree>
    <p:extLst>
      <p:ext uri="{BB962C8B-B14F-4D97-AF65-F5344CB8AC3E}">
        <p14:creationId xmlns:p14="http://schemas.microsoft.com/office/powerpoint/2010/main" val="30130836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63</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77772" y="7578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Credit balances are written on the right…</a:t>
            </a:r>
            <a:endParaRPr lang="en-US" b="1" spc="200" dirty="0">
              <a:cs typeface="Times New Roman" panose="02020603050405020304" pitchFamily="18" charset="0"/>
            </a:endParaRPr>
          </a:p>
        </p:txBody>
      </p:sp>
      <p:grpSp>
        <p:nvGrpSpPr>
          <p:cNvPr id="15" name="Group 14">
            <a:extLst>
              <a:ext uri="{FF2B5EF4-FFF2-40B4-BE49-F238E27FC236}">
                <a16:creationId xmlns:a16="http://schemas.microsoft.com/office/drawing/2014/main" id="{497B7F5E-4D40-D991-8124-8841EF1BAAA2}"/>
              </a:ext>
            </a:extLst>
          </p:cNvPr>
          <p:cNvGrpSpPr/>
          <p:nvPr/>
        </p:nvGrpSpPr>
        <p:grpSpPr>
          <a:xfrm>
            <a:off x="9425134" y="5626831"/>
            <a:ext cx="1719776" cy="68176"/>
            <a:chOff x="3903399" y="6292516"/>
            <a:chExt cx="1719776" cy="68176"/>
          </a:xfrm>
        </p:grpSpPr>
        <p:cxnSp>
          <p:nvCxnSpPr>
            <p:cNvPr id="16" name="Straight Connector 15">
              <a:extLst>
                <a:ext uri="{FF2B5EF4-FFF2-40B4-BE49-F238E27FC236}">
                  <a16:creationId xmlns:a16="http://schemas.microsoft.com/office/drawing/2014/main" id="{625524AF-9C98-0A00-B86B-1D8A59FC867A}"/>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67AC06-E5DE-04B3-B5EE-6D5DF69DD34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51" name="Group 50">
            <a:extLst>
              <a:ext uri="{FF2B5EF4-FFF2-40B4-BE49-F238E27FC236}">
                <a16:creationId xmlns:a16="http://schemas.microsoft.com/office/drawing/2014/main" id="{C40226AC-8832-F65B-79EA-D94971D74479}"/>
              </a:ext>
            </a:extLst>
          </p:cNvPr>
          <p:cNvGrpSpPr/>
          <p:nvPr/>
        </p:nvGrpSpPr>
        <p:grpSpPr>
          <a:xfrm>
            <a:off x="3893225" y="5243256"/>
            <a:ext cx="1719776" cy="68176"/>
            <a:chOff x="1394949" y="4884438"/>
            <a:chExt cx="1719776" cy="68176"/>
          </a:xfrm>
        </p:grpSpPr>
        <p:cxnSp>
          <p:nvCxnSpPr>
            <p:cNvPr id="48" name="Straight Connector 47">
              <a:extLst>
                <a:ext uri="{FF2B5EF4-FFF2-40B4-BE49-F238E27FC236}">
                  <a16:creationId xmlns:a16="http://schemas.microsoft.com/office/drawing/2014/main" id="{C3FCF7DE-FAEC-4D0B-5DB6-48828970DD49}"/>
                </a:ext>
              </a:extLst>
            </p:cNvPr>
            <p:cNvCxnSpPr/>
            <p:nvPr/>
          </p:nvCxnSpPr>
          <p:spPr>
            <a:xfrm>
              <a:off x="1394949" y="4884438"/>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9A71B949-989D-8109-7A2D-51A461B4078B}"/>
                </a:ext>
              </a:extLst>
            </p:cNvPr>
            <p:cNvCxnSpPr/>
            <p:nvPr/>
          </p:nvCxnSpPr>
          <p:spPr>
            <a:xfrm>
              <a:off x="1402965" y="4952614"/>
              <a:ext cx="1711760" cy="0"/>
            </a:xfrm>
            <a:prstGeom prst="line">
              <a:avLst/>
            </a:prstGeom>
          </p:spPr>
          <p:style>
            <a:lnRef idx="1">
              <a:schemeClr val="dk1"/>
            </a:lnRef>
            <a:fillRef idx="0">
              <a:schemeClr val="dk1"/>
            </a:fillRef>
            <a:effectRef idx="0">
              <a:schemeClr val="dk1"/>
            </a:effectRef>
            <a:fontRef idx="minor">
              <a:schemeClr val="tx1"/>
            </a:fontRef>
          </p:style>
        </p:cxnSp>
      </p:grpSp>
      <p:cxnSp>
        <p:nvCxnSpPr>
          <p:cNvPr id="50" name="Straight Connector 49">
            <a:extLst>
              <a:ext uri="{FF2B5EF4-FFF2-40B4-BE49-F238E27FC236}">
                <a16:creationId xmlns:a16="http://schemas.microsoft.com/office/drawing/2014/main" id="{B21BBDD5-E9DD-63CE-A8BE-115E8CE96220}"/>
              </a:ext>
            </a:extLst>
          </p:cNvPr>
          <p:cNvCxnSpPr/>
          <p:nvPr/>
        </p:nvCxnSpPr>
        <p:spPr>
          <a:xfrm>
            <a:off x="9448283" y="4803994"/>
            <a:ext cx="1711760" cy="0"/>
          </a:xfrm>
          <a:prstGeom prst="line">
            <a:avLst/>
          </a:prstGeom>
        </p:spPr>
        <p:style>
          <a:lnRef idx="1">
            <a:schemeClr val="dk1"/>
          </a:lnRef>
          <a:fillRef idx="0">
            <a:schemeClr val="dk1"/>
          </a:fillRef>
          <a:effectRef idx="0">
            <a:schemeClr val="dk1"/>
          </a:effectRef>
          <a:fontRef idx="minor">
            <a:schemeClr val="tx1"/>
          </a:fontRef>
        </p:style>
      </p:cxnSp>
      <p:grpSp>
        <p:nvGrpSpPr>
          <p:cNvPr id="52" name="Group 51">
            <a:extLst>
              <a:ext uri="{FF2B5EF4-FFF2-40B4-BE49-F238E27FC236}">
                <a16:creationId xmlns:a16="http://schemas.microsoft.com/office/drawing/2014/main" id="{98D6E1A6-B0F4-D400-0219-0B51AE132FD7}"/>
              </a:ext>
            </a:extLst>
          </p:cNvPr>
          <p:cNvGrpSpPr/>
          <p:nvPr/>
        </p:nvGrpSpPr>
        <p:grpSpPr>
          <a:xfrm>
            <a:off x="251206" y="2365618"/>
            <a:ext cx="5944953" cy="3295302"/>
            <a:chOff x="151047" y="2723534"/>
            <a:chExt cx="5944953" cy="3295302"/>
          </a:xfrm>
        </p:grpSpPr>
        <p:grpSp>
          <p:nvGrpSpPr>
            <p:cNvPr id="53" name="Group 52">
              <a:extLst>
                <a:ext uri="{FF2B5EF4-FFF2-40B4-BE49-F238E27FC236}">
                  <a16:creationId xmlns:a16="http://schemas.microsoft.com/office/drawing/2014/main" id="{652454E3-B212-57B7-C52D-C6B867B4BC3E}"/>
                </a:ext>
              </a:extLst>
            </p:cNvPr>
            <p:cNvGrpSpPr/>
            <p:nvPr/>
          </p:nvGrpSpPr>
          <p:grpSpPr>
            <a:xfrm>
              <a:off x="151047" y="2723534"/>
              <a:ext cx="5944953" cy="3295302"/>
              <a:chOff x="5984691" y="2688809"/>
              <a:chExt cx="5944953" cy="3295302"/>
            </a:xfrm>
          </p:grpSpPr>
          <p:grpSp>
            <p:nvGrpSpPr>
              <p:cNvPr id="55" name="Group 54">
                <a:extLst>
                  <a:ext uri="{FF2B5EF4-FFF2-40B4-BE49-F238E27FC236}">
                    <a16:creationId xmlns:a16="http://schemas.microsoft.com/office/drawing/2014/main" id="{18921F0B-F476-7700-95F6-23775B551249}"/>
                  </a:ext>
                </a:extLst>
              </p:cNvPr>
              <p:cNvGrpSpPr/>
              <p:nvPr/>
            </p:nvGrpSpPr>
            <p:grpSpPr>
              <a:xfrm>
                <a:off x="6854493" y="3626377"/>
                <a:ext cx="4499172" cy="2357734"/>
                <a:chOff x="254993" y="3546479"/>
                <a:chExt cx="2441915" cy="2397889"/>
              </a:xfrm>
            </p:grpSpPr>
            <p:cxnSp>
              <p:nvCxnSpPr>
                <p:cNvPr id="59" name="Straight Connector 58">
                  <a:extLst>
                    <a:ext uri="{FF2B5EF4-FFF2-40B4-BE49-F238E27FC236}">
                      <a16:creationId xmlns:a16="http://schemas.microsoft.com/office/drawing/2014/main" id="{4AA10ECC-03F6-7AB4-09D3-E0070B38E850}"/>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3222CDB-39E7-F7FF-424D-808F82BCEB40}"/>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6" name="TextBox 55">
                <a:extLst>
                  <a:ext uri="{FF2B5EF4-FFF2-40B4-BE49-F238E27FC236}">
                    <a16:creationId xmlns:a16="http://schemas.microsoft.com/office/drawing/2014/main" id="{94359EA3-6FCD-C2FD-B58E-02E84020FD70}"/>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a:t>
                </a:r>
                <a:endParaRPr lang="en-US" dirty="0"/>
              </a:p>
            </p:txBody>
          </p:sp>
          <p:sp>
            <p:nvSpPr>
              <p:cNvPr id="57" name="Title 1">
                <a:extLst>
                  <a:ext uri="{FF2B5EF4-FFF2-40B4-BE49-F238E27FC236}">
                    <a16:creationId xmlns:a16="http://schemas.microsoft.com/office/drawing/2014/main" id="{423B72B8-B204-4867-03F3-F40DAD1E30FD}"/>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201 A/P - BJ’s - L</a:t>
                </a:r>
              </a:p>
            </p:txBody>
          </p:sp>
          <p:sp>
            <p:nvSpPr>
              <p:cNvPr id="58" name="TextBox 57">
                <a:extLst>
                  <a:ext uri="{FF2B5EF4-FFF2-40B4-BE49-F238E27FC236}">
                    <a16:creationId xmlns:a16="http://schemas.microsoft.com/office/drawing/2014/main" id="{FE25BF50-DFDD-31FA-FA32-256CBA81AA4D}"/>
                  </a:ext>
                </a:extLst>
              </p:cNvPr>
              <p:cNvSpPr txBox="1"/>
              <p:nvPr/>
            </p:nvSpPr>
            <p:spPr>
              <a:xfrm>
                <a:off x="9214227" y="4058392"/>
                <a:ext cx="2092797" cy="1815882"/>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1,200  </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1,100</a:t>
                </a:r>
              </a:p>
              <a:p>
                <a:pPr algn="r"/>
                <a:endParaRPr lang="en-US" sz="2800" b="1" dirty="0">
                  <a:solidFill>
                    <a:schemeClr val="tx2"/>
                  </a:solidFill>
                  <a:latin typeface="+mj-lt"/>
                  <a:cs typeface="Arial" panose="020B0604020202020204" pitchFamily="34" charset="0"/>
                </a:endParaRPr>
              </a:p>
            </p:txBody>
          </p:sp>
        </p:grpSp>
        <p:sp>
          <p:nvSpPr>
            <p:cNvPr id="54" name="TextBox 53">
              <a:extLst>
                <a:ext uri="{FF2B5EF4-FFF2-40B4-BE49-F238E27FC236}">
                  <a16:creationId xmlns:a16="http://schemas.microsoft.com/office/drawing/2014/main" id="{16C22EE0-DEA4-B715-6B09-8481B2DDE7D0}"/>
                </a:ext>
              </a:extLst>
            </p:cNvPr>
            <p:cNvSpPr txBox="1"/>
            <p:nvPr/>
          </p:nvSpPr>
          <p:spPr>
            <a:xfrm>
              <a:off x="1183789" y="4091301"/>
              <a:ext cx="2184736" cy="1384995"/>
            </a:xfrm>
            <a:prstGeom prst="rect">
              <a:avLst/>
            </a:prstGeom>
            <a:noFill/>
          </p:spPr>
          <p:txBody>
            <a:bodyPr wrap="square">
              <a:spAutoFit/>
            </a:bodyPr>
            <a:lstStyle/>
            <a:p>
              <a:pPr marL="514350" indent="-514350">
                <a:buAutoNum type="arabicParenBoth" startAt="7"/>
              </a:pPr>
              <a:r>
                <a:rPr lang="en-US" sz="2800" b="1" dirty="0">
                  <a:solidFill>
                    <a:schemeClr val="tx2"/>
                  </a:solidFill>
                  <a:latin typeface="+mj-lt"/>
                  <a:cs typeface="Arial" panose="020B0604020202020204" pitchFamily="34" charset="0"/>
                </a:rPr>
                <a:t>   100</a:t>
              </a:r>
            </a:p>
            <a:p>
              <a:pPr marL="514350" indent="-514350">
                <a:buAutoNum type="arabicParenBoth" startAt="7"/>
              </a:pP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     </a:t>
              </a:r>
            </a:p>
          </p:txBody>
        </p:sp>
      </p:grpSp>
      <p:cxnSp>
        <p:nvCxnSpPr>
          <p:cNvPr id="61" name="Straight Connector 60">
            <a:extLst>
              <a:ext uri="{FF2B5EF4-FFF2-40B4-BE49-F238E27FC236}">
                <a16:creationId xmlns:a16="http://schemas.microsoft.com/office/drawing/2014/main" id="{DD693274-1ABB-3BF1-94BA-89FF053B4463}"/>
              </a:ext>
            </a:extLst>
          </p:cNvPr>
          <p:cNvCxnSpPr/>
          <p:nvPr/>
        </p:nvCxnSpPr>
        <p:spPr>
          <a:xfrm>
            <a:off x="3908420" y="4566833"/>
            <a:ext cx="1711760" cy="0"/>
          </a:xfrm>
          <a:prstGeom prst="line">
            <a:avLst/>
          </a:prstGeom>
        </p:spPr>
        <p:style>
          <a:lnRef idx="1">
            <a:schemeClr val="dk1"/>
          </a:lnRef>
          <a:fillRef idx="0">
            <a:schemeClr val="dk1"/>
          </a:fillRef>
          <a:effectRef idx="0">
            <a:schemeClr val="dk1"/>
          </a:effectRef>
          <a:fontRef idx="minor">
            <a:schemeClr val="tx1"/>
          </a:fontRef>
        </p:style>
      </p:cxnSp>
      <p:grpSp>
        <p:nvGrpSpPr>
          <p:cNvPr id="62" name="Group 61">
            <a:extLst>
              <a:ext uri="{FF2B5EF4-FFF2-40B4-BE49-F238E27FC236}">
                <a16:creationId xmlns:a16="http://schemas.microsoft.com/office/drawing/2014/main" id="{6CDB84CA-5CA5-48B3-CE67-8F834EF2054E}"/>
              </a:ext>
            </a:extLst>
          </p:cNvPr>
          <p:cNvGrpSpPr/>
          <p:nvPr/>
        </p:nvGrpSpPr>
        <p:grpSpPr>
          <a:xfrm>
            <a:off x="5975285" y="2393447"/>
            <a:ext cx="5944953" cy="3254989"/>
            <a:chOff x="5975285" y="2729122"/>
            <a:chExt cx="5944953" cy="3254989"/>
          </a:xfrm>
        </p:grpSpPr>
        <p:sp>
          <p:nvSpPr>
            <p:cNvPr id="63" name="Title 1">
              <a:extLst>
                <a:ext uri="{FF2B5EF4-FFF2-40B4-BE49-F238E27FC236}">
                  <a16:creationId xmlns:a16="http://schemas.microsoft.com/office/drawing/2014/main" id="{294D8A37-2B93-063E-16C4-9B5338B8B648}"/>
                </a:ext>
              </a:extLst>
            </p:cNvPr>
            <p:cNvSpPr txBox="1">
              <a:spLocks/>
            </p:cNvSpPr>
            <p:nvPr/>
          </p:nvSpPr>
          <p:spPr bwMode="gray">
            <a:xfrm>
              <a:off x="5975285" y="27291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300 K.M., Capital - OE</a:t>
              </a:r>
            </a:p>
          </p:txBody>
        </p:sp>
        <p:grpSp>
          <p:nvGrpSpPr>
            <p:cNvPr id="64" name="Group 63">
              <a:extLst>
                <a:ext uri="{FF2B5EF4-FFF2-40B4-BE49-F238E27FC236}">
                  <a16:creationId xmlns:a16="http://schemas.microsoft.com/office/drawing/2014/main" id="{9DA298A8-43CE-A588-6D97-252168497281}"/>
                </a:ext>
              </a:extLst>
            </p:cNvPr>
            <p:cNvGrpSpPr/>
            <p:nvPr/>
          </p:nvGrpSpPr>
          <p:grpSpPr>
            <a:xfrm>
              <a:off x="6854493" y="3560094"/>
              <a:ext cx="4724956" cy="2424017"/>
              <a:chOff x="6854493" y="3560094"/>
              <a:chExt cx="4724956" cy="2424017"/>
            </a:xfrm>
          </p:grpSpPr>
          <p:grpSp>
            <p:nvGrpSpPr>
              <p:cNvPr id="65" name="Group 64">
                <a:extLst>
                  <a:ext uri="{FF2B5EF4-FFF2-40B4-BE49-F238E27FC236}">
                    <a16:creationId xmlns:a16="http://schemas.microsoft.com/office/drawing/2014/main" id="{576BE91B-4E4A-E1FA-FE60-CD005D1576EF}"/>
                  </a:ext>
                </a:extLst>
              </p:cNvPr>
              <p:cNvGrpSpPr/>
              <p:nvPr/>
            </p:nvGrpSpPr>
            <p:grpSpPr>
              <a:xfrm>
                <a:off x="6854493" y="3626377"/>
                <a:ext cx="4499172" cy="2357734"/>
                <a:chOff x="254993" y="3546479"/>
                <a:chExt cx="2441915" cy="2397889"/>
              </a:xfrm>
            </p:grpSpPr>
            <p:cxnSp>
              <p:nvCxnSpPr>
                <p:cNvPr id="68" name="Straight Connector 67">
                  <a:extLst>
                    <a:ext uri="{FF2B5EF4-FFF2-40B4-BE49-F238E27FC236}">
                      <a16:creationId xmlns:a16="http://schemas.microsoft.com/office/drawing/2014/main" id="{37267012-2B53-19B1-3C68-A4BAE5D45377}"/>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1FD3500-9C2F-7589-1614-22C5FB702BFD}"/>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96B1B37C-F788-722F-A2E3-BB172773770B}"/>
                  </a:ext>
                </a:extLst>
              </p:cNvPr>
              <p:cNvSpPr txBox="1"/>
              <p:nvPr/>
            </p:nvSpPr>
            <p:spPr>
              <a:xfrm>
                <a:off x="8298774" y="3560094"/>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67" name="TextBox 66">
                <a:extLst>
                  <a:ext uri="{FF2B5EF4-FFF2-40B4-BE49-F238E27FC236}">
                    <a16:creationId xmlns:a16="http://schemas.microsoft.com/office/drawing/2014/main" id="{9641535A-E9AC-D6E4-B588-2DCBA5D7DCE5}"/>
                  </a:ext>
                </a:extLst>
              </p:cNvPr>
              <p:cNvSpPr txBox="1"/>
              <p:nvPr/>
            </p:nvSpPr>
            <p:spPr>
              <a:xfrm>
                <a:off x="9147138" y="4131961"/>
                <a:ext cx="2432311" cy="1815882"/>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3,000   (1)</a:t>
                </a:r>
              </a:p>
              <a:p>
                <a:pPr algn="r"/>
                <a:r>
                  <a:rPr lang="en-US" sz="2800" b="1" dirty="0">
                    <a:solidFill>
                      <a:schemeClr val="tx2"/>
                    </a:solidFill>
                    <a:latin typeface="+mj-lt"/>
                    <a:cs typeface="Arial" panose="020B0604020202020204" pitchFamily="34" charset="0"/>
                  </a:rPr>
                  <a:t>1,800   (3)</a:t>
                </a:r>
              </a:p>
              <a:p>
                <a:pPr algn="r"/>
                <a:endParaRPr lang="en-US" sz="2800" b="1" dirty="0">
                  <a:solidFill>
                    <a:schemeClr val="tx2"/>
                  </a:solidFill>
                  <a:latin typeface="+mj-lt"/>
                  <a:cs typeface="Arial" panose="020B0604020202020204" pitchFamily="34" charset="0"/>
                </a:endParaRPr>
              </a:p>
              <a:p>
                <a:pPr algn="ctr"/>
                <a:r>
                  <a:rPr lang="en-US" sz="2800" b="1" dirty="0">
                    <a:solidFill>
                      <a:schemeClr val="tx2"/>
                    </a:solidFill>
                    <a:latin typeface="+mj-lt"/>
                  </a:rPr>
                  <a:t>4,800  </a:t>
                </a:r>
                <a:r>
                  <a:rPr lang="en-US" sz="2800" b="1" dirty="0">
                    <a:latin typeface="+mj-lt"/>
                  </a:rPr>
                  <a:t>  </a:t>
                </a:r>
              </a:p>
            </p:txBody>
          </p:sp>
        </p:grpSp>
      </p:grpSp>
    </p:spTree>
    <p:extLst>
      <p:ext uri="{BB962C8B-B14F-4D97-AF65-F5344CB8AC3E}">
        <p14:creationId xmlns:p14="http://schemas.microsoft.com/office/powerpoint/2010/main" val="28383995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64</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55537" y="679572"/>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Temporary capital accounts </a:t>
            </a:r>
            <a:r>
              <a:rPr lang="en-US" b="1" dirty="0">
                <a:solidFill>
                  <a:srgbClr val="FF0000"/>
                </a:solidFill>
                <a:effectLst/>
                <a:ea typeface="Times New Roman" panose="02020603050405020304" pitchFamily="18" charset="0"/>
                <a:cs typeface="Times New Roman" panose="02020603050405020304" pitchFamily="18" charset="0"/>
              </a:rPr>
              <a:t>(RED) </a:t>
            </a:r>
            <a:r>
              <a:rPr lang="en-US" b="1" dirty="0">
                <a:effectLst/>
                <a:ea typeface="Times New Roman" panose="02020603050405020304" pitchFamily="18" charset="0"/>
                <a:cs typeface="Times New Roman" panose="02020603050405020304" pitchFamily="18" charset="0"/>
              </a:rPr>
              <a:t>only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increase during the year so they should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have amounts only on their B+ side…</a:t>
            </a:r>
            <a:endParaRPr lang="en-US" b="1" spc="200" dirty="0">
              <a:cs typeface="Times New Roman" panose="02020603050405020304" pitchFamily="18" charset="0"/>
            </a:endParaRPr>
          </a:p>
        </p:txBody>
      </p:sp>
      <p:grpSp>
        <p:nvGrpSpPr>
          <p:cNvPr id="12" name="Group 11">
            <a:extLst>
              <a:ext uri="{FF2B5EF4-FFF2-40B4-BE49-F238E27FC236}">
                <a16:creationId xmlns:a16="http://schemas.microsoft.com/office/drawing/2014/main" id="{990BCDF9-8180-41D8-84DE-741ED4006776}"/>
              </a:ext>
            </a:extLst>
          </p:cNvPr>
          <p:cNvGrpSpPr/>
          <p:nvPr/>
        </p:nvGrpSpPr>
        <p:grpSpPr>
          <a:xfrm>
            <a:off x="1394949" y="4537196"/>
            <a:ext cx="1719776" cy="68176"/>
            <a:chOff x="3903399" y="6292516"/>
            <a:chExt cx="1719776" cy="68176"/>
          </a:xfrm>
        </p:grpSpPr>
        <p:cxnSp>
          <p:nvCxnSpPr>
            <p:cNvPr id="13" name="Straight Connector 12">
              <a:extLst>
                <a:ext uri="{FF2B5EF4-FFF2-40B4-BE49-F238E27FC236}">
                  <a16:creationId xmlns:a16="http://schemas.microsoft.com/office/drawing/2014/main" id="{28DB9009-CF48-94C5-017D-71A55B510E0B}"/>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66940947-0C3C-00F0-556D-401569F678B3}"/>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5" name="Group 14">
            <a:extLst>
              <a:ext uri="{FF2B5EF4-FFF2-40B4-BE49-F238E27FC236}">
                <a16:creationId xmlns:a16="http://schemas.microsoft.com/office/drawing/2014/main" id="{497B7F5E-4D40-D991-8124-8841EF1BAAA2}"/>
              </a:ext>
            </a:extLst>
          </p:cNvPr>
          <p:cNvGrpSpPr/>
          <p:nvPr/>
        </p:nvGrpSpPr>
        <p:grpSpPr>
          <a:xfrm>
            <a:off x="9320575" y="5928305"/>
            <a:ext cx="1719776" cy="68176"/>
            <a:chOff x="3903399" y="6292516"/>
            <a:chExt cx="1719776" cy="68176"/>
          </a:xfrm>
        </p:grpSpPr>
        <p:cxnSp>
          <p:nvCxnSpPr>
            <p:cNvPr id="16" name="Straight Connector 15">
              <a:extLst>
                <a:ext uri="{FF2B5EF4-FFF2-40B4-BE49-F238E27FC236}">
                  <a16:creationId xmlns:a16="http://schemas.microsoft.com/office/drawing/2014/main" id="{625524AF-9C98-0A00-B86B-1D8A59FC867A}"/>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67AC06-E5DE-04B3-B5EE-6D5DF69DD34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2" name="Group 1">
            <a:extLst>
              <a:ext uri="{FF2B5EF4-FFF2-40B4-BE49-F238E27FC236}">
                <a16:creationId xmlns:a16="http://schemas.microsoft.com/office/drawing/2014/main" id="{AFD019F9-3CAC-54DB-766F-DA3CF884FDF2}"/>
              </a:ext>
            </a:extLst>
          </p:cNvPr>
          <p:cNvGrpSpPr/>
          <p:nvPr/>
        </p:nvGrpSpPr>
        <p:grpSpPr>
          <a:xfrm>
            <a:off x="466531" y="2439111"/>
            <a:ext cx="5349630" cy="3291594"/>
            <a:chOff x="271762" y="2687015"/>
            <a:chExt cx="5349630" cy="2786682"/>
          </a:xfrm>
        </p:grpSpPr>
        <p:sp>
          <p:nvSpPr>
            <p:cNvPr id="22" name="Title 1">
              <a:extLst>
                <a:ext uri="{FF2B5EF4-FFF2-40B4-BE49-F238E27FC236}">
                  <a16:creationId xmlns:a16="http://schemas.microsoft.com/office/drawing/2014/main" id="{28E0E3FB-1827-FE62-0279-329234EE50C7}"/>
                </a:ext>
              </a:extLst>
            </p:cNvPr>
            <p:cNvSpPr txBox="1">
              <a:spLocks/>
            </p:cNvSpPr>
            <p:nvPr/>
          </p:nvSpPr>
          <p:spPr bwMode="gray">
            <a:xfrm>
              <a:off x="271762" y="2687015"/>
              <a:ext cx="5349630"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305 K.M. Drawing - D</a:t>
              </a:r>
            </a:p>
          </p:txBody>
        </p:sp>
        <p:grpSp>
          <p:nvGrpSpPr>
            <p:cNvPr id="27" name="Group 26">
              <a:extLst>
                <a:ext uri="{FF2B5EF4-FFF2-40B4-BE49-F238E27FC236}">
                  <a16:creationId xmlns:a16="http://schemas.microsoft.com/office/drawing/2014/main" id="{0A59E42B-D542-2126-4EDF-B0822C525CD3}"/>
                </a:ext>
              </a:extLst>
            </p:cNvPr>
            <p:cNvGrpSpPr/>
            <p:nvPr/>
          </p:nvGrpSpPr>
          <p:grpSpPr>
            <a:xfrm>
              <a:off x="584922" y="3560769"/>
              <a:ext cx="4843179" cy="1912928"/>
              <a:chOff x="532786" y="3560769"/>
              <a:chExt cx="3668825" cy="1912928"/>
            </a:xfrm>
          </p:grpSpPr>
          <p:grpSp>
            <p:nvGrpSpPr>
              <p:cNvPr id="29" name="Group 28">
                <a:extLst>
                  <a:ext uri="{FF2B5EF4-FFF2-40B4-BE49-F238E27FC236}">
                    <a16:creationId xmlns:a16="http://schemas.microsoft.com/office/drawing/2014/main" id="{70331AF9-8AD6-63C7-A6F1-A344CBFCED2D}"/>
                  </a:ext>
                </a:extLst>
              </p:cNvPr>
              <p:cNvGrpSpPr/>
              <p:nvPr/>
            </p:nvGrpSpPr>
            <p:grpSpPr>
              <a:xfrm>
                <a:off x="532786" y="3626377"/>
                <a:ext cx="3668825" cy="1847320"/>
                <a:chOff x="254993" y="3546479"/>
                <a:chExt cx="2441915" cy="2397889"/>
              </a:xfrm>
            </p:grpSpPr>
            <p:cxnSp>
              <p:nvCxnSpPr>
                <p:cNvPr id="31" name="Straight Connector 30">
                  <a:extLst>
                    <a:ext uri="{FF2B5EF4-FFF2-40B4-BE49-F238E27FC236}">
                      <a16:creationId xmlns:a16="http://schemas.microsoft.com/office/drawing/2014/main" id="{DA4E6A4B-DD05-461D-3173-BB74471E9556}"/>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00ACBCA-CB65-31DB-0B52-9F4E9495DBD6}"/>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64A63D0B-7769-3430-5A72-2F364FD412BB}"/>
                  </a:ext>
                </a:extLst>
              </p:cNvPr>
              <p:cNvSpPr txBox="1"/>
              <p:nvPr/>
            </p:nvSpPr>
            <p:spPr>
              <a:xfrm>
                <a:off x="1796223" y="3560769"/>
                <a:ext cx="1504709" cy="477054"/>
              </a:xfrm>
              <a:prstGeom prst="rect">
                <a:avLst/>
              </a:prstGeom>
              <a:noFill/>
            </p:spPr>
            <p:txBody>
              <a:bodyPr wrap="square">
                <a:spAutoFit/>
              </a:bodyPr>
              <a:lstStyle/>
              <a:p>
                <a:r>
                  <a:rPr lang="en-US" sz="2400" b="1" dirty="0">
                    <a:solidFill>
                      <a:schemeClr val="tx2"/>
                    </a:solidFill>
                  </a:rPr>
                  <a:t>B+       -</a:t>
                </a:r>
                <a:endParaRPr lang="en-US" dirty="0"/>
              </a:p>
            </p:txBody>
          </p:sp>
        </p:grpSp>
        <p:sp>
          <p:nvSpPr>
            <p:cNvPr id="28" name="TextBox 27">
              <a:extLst>
                <a:ext uri="{FF2B5EF4-FFF2-40B4-BE49-F238E27FC236}">
                  <a16:creationId xmlns:a16="http://schemas.microsoft.com/office/drawing/2014/main" id="{B16CDEB2-82E8-AFC4-53D1-41C1971B1265}"/>
                </a:ext>
              </a:extLst>
            </p:cNvPr>
            <p:cNvSpPr txBox="1"/>
            <p:nvPr/>
          </p:nvSpPr>
          <p:spPr>
            <a:xfrm>
              <a:off x="407344" y="3931556"/>
              <a:ext cx="2691760" cy="807752"/>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(6)          50</a:t>
              </a:r>
            </a:p>
            <a:p>
              <a:endParaRPr lang="en-US" sz="2800" b="1" dirty="0">
                <a:solidFill>
                  <a:schemeClr val="tx2"/>
                </a:solidFill>
                <a:latin typeface="+mj-lt"/>
                <a:cs typeface="Arial" panose="020B0604020202020204" pitchFamily="34" charset="0"/>
              </a:endParaRPr>
            </a:p>
          </p:txBody>
        </p:sp>
      </p:grpSp>
      <p:grpSp>
        <p:nvGrpSpPr>
          <p:cNvPr id="33" name="Group 32">
            <a:extLst>
              <a:ext uri="{FF2B5EF4-FFF2-40B4-BE49-F238E27FC236}">
                <a16:creationId xmlns:a16="http://schemas.microsoft.com/office/drawing/2014/main" id="{8BDF6D29-43B2-3B93-0476-49FFF2AD6A68}"/>
              </a:ext>
            </a:extLst>
          </p:cNvPr>
          <p:cNvGrpSpPr/>
          <p:nvPr/>
        </p:nvGrpSpPr>
        <p:grpSpPr>
          <a:xfrm>
            <a:off x="5835046" y="2626591"/>
            <a:ext cx="5944953" cy="3295302"/>
            <a:chOff x="5984691" y="2688809"/>
            <a:chExt cx="5944953" cy="3295302"/>
          </a:xfrm>
        </p:grpSpPr>
        <p:grpSp>
          <p:nvGrpSpPr>
            <p:cNvPr id="34" name="Group 33">
              <a:extLst>
                <a:ext uri="{FF2B5EF4-FFF2-40B4-BE49-F238E27FC236}">
                  <a16:creationId xmlns:a16="http://schemas.microsoft.com/office/drawing/2014/main" id="{228DE00A-DFEE-3A70-ED98-7C5F8D825771}"/>
                </a:ext>
              </a:extLst>
            </p:cNvPr>
            <p:cNvGrpSpPr/>
            <p:nvPr/>
          </p:nvGrpSpPr>
          <p:grpSpPr>
            <a:xfrm>
              <a:off x="6854493" y="3626377"/>
              <a:ext cx="4499172" cy="2357734"/>
              <a:chOff x="254993" y="3546479"/>
              <a:chExt cx="2441915" cy="2397889"/>
            </a:xfrm>
          </p:grpSpPr>
          <p:cxnSp>
            <p:nvCxnSpPr>
              <p:cNvPr id="38" name="Straight Connector 37">
                <a:extLst>
                  <a:ext uri="{FF2B5EF4-FFF2-40B4-BE49-F238E27FC236}">
                    <a16:creationId xmlns:a16="http://schemas.microsoft.com/office/drawing/2014/main" id="{5AFB983F-9FCB-4A08-EE8D-943F38903905}"/>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B8E8A90-AF82-D09A-3033-757E863D0C9D}"/>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6769853D-DF89-A99C-A8B8-EF370C657F92}"/>
                </a:ext>
              </a:extLst>
            </p:cNvPr>
            <p:cNvSpPr txBox="1"/>
            <p:nvPr/>
          </p:nvSpPr>
          <p:spPr>
            <a:xfrm>
              <a:off x="8481782" y="3560769"/>
              <a:ext cx="2289857" cy="461665"/>
            </a:xfrm>
            <a:prstGeom prst="rect">
              <a:avLst/>
            </a:prstGeom>
            <a:noFill/>
          </p:spPr>
          <p:txBody>
            <a:bodyPr wrap="square">
              <a:spAutoFit/>
            </a:bodyPr>
            <a:lstStyle/>
            <a:p>
              <a:r>
                <a:rPr lang="en-US" sz="1800" b="1" dirty="0">
                  <a:solidFill>
                    <a:schemeClr val="tx2"/>
                  </a:solidFill>
                </a:rPr>
                <a:t>—          </a:t>
              </a:r>
              <a:r>
                <a:rPr lang="en-US" sz="2400" b="1" dirty="0">
                  <a:solidFill>
                    <a:schemeClr val="tx2"/>
                  </a:solidFill>
                </a:rPr>
                <a:t>B+</a:t>
              </a:r>
              <a:endParaRPr lang="en-US" dirty="0"/>
            </a:p>
          </p:txBody>
        </p:sp>
        <p:sp>
          <p:nvSpPr>
            <p:cNvPr id="36" name="Title 1">
              <a:extLst>
                <a:ext uri="{FF2B5EF4-FFF2-40B4-BE49-F238E27FC236}">
                  <a16:creationId xmlns:a16="http://schemas.microsoft.com/office/drawing/2014/main" id="{3FE0613F-ECCE-B657-D601-A41C3D6B87A8}"/>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400 Prof. Fees - R</a:t>
              </a:r>
            </a:p>
          </p:txBody>
        </p:sp>
        <p:sp>
          <p:nvSpPr>
            <p:cNvPr id="37" name="TextBox 36">
              <a:extLst>
                <a:ext uri="{FF2B5EF4-FFF2-40B4-BE49-F238E27FC236}">
                  <a16:creationId xmlns:a16="http://schemas.microsoft.com/office/drawing/2014/main" id="{50A31A5E-BA11-193B-F558-B7E04CF9828B}"/>
                </a:ext>
              </a:extLst>
            </p:cNvPr>
            <p:cNvSpPr txBox="1"/>
            <p:nvPr/>
          </p:nvSpPr>
          <p:spPr>
            <a:xfrm>
              <a:off x="9013613" y="4081542"/>
              <a:ext cx="2432311" cy="1815882"/>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  100  (10)</a:t>
              </a:r>
            </a:p>
            <a:p>
              <a:pPr algn="r"/>
              <a:r>
                <a:rPr lang="en-US" sz="2800" b="1" dirty="0">
                  <a:solidFill>
                    <a:schemeClr val="tx2"/>
                  </a:solidFill>
                  <a:latin typeface="+mj-lt"/>
                  <a:cs typeface="Arial" panose="020B0604020202020204" pitchFamily="34" charset="0"/>
                </a:rPr>
                <a:t>300  (11)</a:t>
              </a:r>
            </a:p>
            <a:p>
              <a:pPr marL="514350" indent="-514350" algn="r">
                <a:buAutoNum type="arabicPlain" startAt="100"/>
              </a:pPr>
              <a:endParaRPr lang="en-US" sz="2800" b="1" dirty="0">
                <a:solidFill>
                  <a:schemeClr val="tx2"/>
                </a:solidFill>
                <a:latin typeface="+mj-lt"/>
                <a:cs typeface="Arial" panose="020B0604020202020204" pitchFamily="34" charset="0"/>
              </a:endParaRPr>
            </a:p>
            <a:p>
              <a:pPr algn="ctr"/>
              <a:r>
                <a:rPr lang="en-US" sz="2800" b="1" dirty="0">
                  <a:solidFill>
                    <a:schemeClr val="tx2"/>
                  </a:solidFill>
                  <a:latin typeface="+mj-lt"/>
                  <a:cs typeface="Arial" panose="020B0604020202020204" pitchFamily="34" charset="0"/>
                </a:rPr>
                <a:t>400    </a:t>
              </a:r>
            </a:p>
          </p:txBody>
        </p:sp>
      </p:grpSp>
      <p:cxnSp>
        <p:nvCxnSpPr>
          <p:cNvPr id="40" name="Straight Connector 39">
            <a:extLst>
              <a:ext uri="{FF2B5EF4-FFF2-40B4-BE49-F238E27FC236}">
                <a16:creationId xmlns:a16="http://schemas.microsoft.com/office/drawing/2014/main" id="{43D76CE7-347A-330F-3A56-C1806C8D2E22}"/>
              </a:ext>
            </a:extLst>
          </p:cNvPr>
          <p:cNvCxnSpPr/>
          <p:nvPr/>
        </p:nvCxnSpPr>
        <p:spPr>
          <a:xfrm>
            <a:off x="9320575" y="5330762"/>
            <a:ext cx="1711760" cy="0"/>
          </a:xfrm>
          <a:prstGeom prst="line">
            <a:avLst/>
          </a:prstGeom>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C6F8EB0B-E56B-8FCD-7316-D1BE2F0D796A}"/>
              </a:ext>
            </a:extLst>
          </p:cNvPr>
          <p:cNvSpPr txBox="1"/>
          <p:nvPr/>
        </p:nvSpPr>
        <p:spPr>
          <a:xfrm>
            <a:off x="3438441" y="3159083"/>
            <a:ext cx="1056043" cy="3170099"/>
          </a:xfrm>
          <a:prstGeom prst="rect">
            <a:avLst/>
          </a:prstGeom>
          <a:noFill/>
        </p:spPr>
        <p:txBody>
          <a:bodyPr wrap="square">
            <a:spAutoFit/>
          </a:bodyPr>
          <a:lstStyle/>
          <a:p>
            <a:r>
              <a:rPr lang="en-US" sz="20000" dirty="0">
                <a:solidFill>
                  <a:schemeClr val="bg1">
                    <a:lumMod val="75000"/>
                  </a:schemeClr>
                </a:solidFill>
              </a:rPr>
              <a:t>X</a:t>
            </a:r>
          </a:p>
        </p:txBody>
      </p:sp>
      <p:sp>
        <p:nvSpPr>
          <p:cNvPr id="45" name="TextBox 44">
            <a:extLst>
              <a:ext uri="{FF2B5EF4-FFF2-40B4-BE49-F238E27FC236}">
                <a16:creationId xmlns:a16="http://schemas.microsoft.com/office/drawing/2014/main" id="{54E8A35A-0DC1-7565-B99E-C8426A67C02D}"/>
              </a:ext>
            </a:extLst>
          </p:cNvPr>
          <p:cNvSpPr txBox="1"/>
          <p:nvPr/>
        </p:nvSpPr>
        <p:spPr>
          <a:xfrm>
            <a:off x="7236410" y="3311483"/>
            <a:ext cx="1056043" cy="3170099"/>
          </a:xfrm>
          <a:prstGeom prst="rect">
            <a:avLst/>
          </a:prstGeom>
          <a:noFill/>
        </p:spPr>
        <p:txBody>
          <a:bodyPr wrap="square">
            <a:spAutoFit/>
          </a:bodyPr>
          <a:lstStyle/>
          <a:p>
            <a:r>
              <a:rPr lang="en-US" sz="20000" dirty="0">
                <a:solidFill>
                  <a:schemeClr val="bg1">
                    <a:lumMod val="75000"/>
                  </a:schemeClr>
                </a:solidFill>
              </a:rPr>
              <a:t>X</a:t>
            </a:r>
          </a:p>
        </p:txBody>
      </p:sp>
    </p:spTree>
    <p:extLst>
      <p:ext uri="{BB962C8B-B14F-4D97-AF65-F5344CB8AC3E}">
        <p14:creationId xmlns:p14="http://schemas.microsoft.com/office/powerpoint/2010/main" val="3052838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65</a:t>
            </a:fld>
            <a:endParaRPr lang="en-US" noProof="0" dirty="0"/>
          </a:p>
        </p:txBody>
      </p:sp>
      <p:sp>
        <p:nvSpPr>
          <p:cNvPr id="6" name="Title 1">
            <a:extLst>
              <a:ext uri="{FF2B5EF4-FFF2-40B4-BE49-F238E27FC236}">
                <a16:creationId xmlns:a16="http://schemas.microsoft.com/office/drawing/2014/main" id="{5DFB172A-796E-4E04-C01C-F9676A9A146B}"/>
              </a:ext>
            </a:extLst>
          </p:cNvPr>
          <p:cNvSpPr>
            <a:spLocks noGrp="1"/>
          </p:cNvSpPr>
          <p:nvPr>
            <p:ph type="title"/>
          </p:nvPr>
        </p:nvSpPr>
        <p:spPr>
          <a:xfrm>
            <a:off x="377772" y="757883"/>
            <a:ext cx="10961226" cy="1219074"/>
          </a:xfrm>
        </p:spPr>
        <p:txBody>
          <a:bodyPr/>
          <a:lstStyle/>
          <a:p>
            <a:pPr algn="ctr"/>
            <a:r>
              <a:rPr lang="en-US" b="1" dirty="0">
                <a:effectLst/>
                <a:ea typeface="Times New Roman" panose="02020603050405020304" pitchFamily="18" charset="0"/>
                <a:cs typeface="Times New Roman" panose="02020603050405020304" pitchFamily="18" charset="0"/>
              </a:rPr>
              <a:t>For T-accounts with only entry, just put a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double line to show that is the balance</a:t>
            </a:r>
            <a:endParaRPr lang="en-US" b="1" spc="200" dirty="0">
              <a:cs typeface="Times New Roman" panose="02020603050405020304" pitchFamily="18" charset="0"/>
            </a:endParaRPr>
          </a:p>
        </p:txBody>
      </p:sp>
      <p:grpSp>
        <p:nvGrpSpPr>
          <p:cNvPr id="12" name="Group 11">
            <a:extLst>
              <a:ext uri="{FF2B5EF4-FFF2-40B4-BE49-F238E27FC236}">
                <a16:creationId xmlns:a16="http://schemas.microsoft.com/office/drawing/2014/main" id="{990BCDF9-8180-41D8-84DE-741ED4006776}"/>
              </a:ext>
            </a:extLst>
          </p:cNvPr>
          <p:cNvGrpSpPr/>
          <p:nvPr/>
        </p:nvGrpSpPr>
        <p:grpSpPr>
          <a:xfrm>
            <a:off x="1394949" y="4537196"/>
            <a:ext cx="1719776" cy="68176"/>
            <a:chOff x="3903399" y="6292516"/>
            <a:chExt cx="1719776" cy="68176"/>
          </a:xfrm>
        </p:grpSpPr>
        <p:cxnSp>
          <p:nvCxnSpPr>
            <p:cNvPr id="13" name="Straight Connector 12">
              <a:extLst>
                <a:ext uri="{FF2B5EF4-FFF2-40B4-BE49-F238E27FC236}">
                  <a16:creationId xmlns:a16="http://schemas.microsoft.com/office/drawing/2014/main" id="{28DB9009-CF48-94C5-017D-71A55B510E0B}"/>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66940947-0C3C-00F0-556D-401569F678B3}"/>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5" name="Group 14">
            <a:extLst>
              <a:ext uri="{FF2B5EF4-FFF2-40B4-BE49-F238E27FC236}">
                <a16:creationId xmlns:a16="http://schemas.microsoft.com/office/drawing/2014/main" id="{497B7F5E-4D40-D991-8124-8841EF1BAAA2}"/>
              </a:ext>
            </a:extLst>
          </p:cNvPr>
          <p:cNvGrpSpPr/>
          <p:nvPr/>
        </p:nvGrpSpPr>
        <p:grpSpPr>
          <a:xfrm>
            <a:off x="7111085" y="4555077"/>
            <a:ext cx="1719776" cy="68176"/>
            <a:chOff x="3903399" y="6292516"/>
            <a:chExt cx="1719776" cy="68176"/>
          </a:xfrm>
        </p:grpSpPr>
        <p:cxnSp>
          <p:nvCxnSpPr>
            <p:cNvPr id="16" name="Straight Connector 15">
              <a:extLst>
                <a:ext uri="{FF2B5EF4-FFF2-40B4-BE49-F238E27FC236}">
                  <a16:creationId xmlns:a16="http://schemas.microsoft.com/office/drawing/2014/main" id="{625524AF-9C98-0A00-B86B-1D8A59FC867A}"/>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67AC06-E5DE-04B3-B5EE-6D5DF69DD34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33" name="Group 32">
            <a:extLst>
              <a:ext uri="{FF2B5EF4-FFF2-40B4-BE49-F238E27FC236}">
                <a16:creationId xmlns:a16="http://schemas.microsoft.com/office/drawing/2014/main" id="{CB2C9D1F-16BC-122A-49AE-14FFD25A0D4E}"/>
              </a:ext>
            </a:extLst>
          </p:cNvPr>
          <p:cNvGrpSpPr/>
          <p:nvPr/>
        </p:nvGrpSpPr>
        <p:grpSpPr>
          <a:xfrm>
            <a:off x="5858385" y="2627989"/>
            <a:ext cx="5944953" cy="3295302"/>
            <a:chOff x="151047" y="2723534"/>
            <a:chExt cx="5944953" cy="3295302"/>
          </a:xfrm>
        </p:grpSpPr>
        <p:grpSp>
          <p:nvGrpSpPr>
            <p:cNvPr id="34" name="Group 33">
              <a:extLst>
                <a:ext uri="{FF2B5EF4-FFF2-40B4-BE49-F238E27FC236}">
                  <a16:creationId xmlns:a16="http://schemas.microsoft.com/office/drawing/2014/main" id="{8A4E8D4B-1EE2-B611-B0AA-8CCFC5FB4BA1}"/>
                </a:ext>
              </a:extLst>
            </p:cNvPr>
            <p:cNvGrpSpPr/>
            <p:nvPr/>
          </p:nvGrpSpPr>
          <p:grpSpPr>
            <a:xfrm>
              <a:off x="151047" y="2723534"/>
              <a:ext cx="5944953" cy="3295302"/>
              <a:chOff x="5984691" y="2688809"/>
              <a:chExt cx="5944953" cy="3295302"/>
            </a:xfrm>
          </p:grpSpPr>
          <p:grpSp>
            <p:nvGrpSpPr>
              <p:cNvPr id="36" name="Group 35">
                <a:extLst>
                  <a:ext uri="{FF2B5EF4-FFF2-40B4-BE49-F238E27FC236}">
                    <a16:creationId xmlns:a16="http://schemas.microsoft.com/office/drawing/2014/main" id="{F0FA340E-9435-66E6-D356-D365F39BE514}"/>
                  </a:ext>
                </a:extLst>
              </p:cNvPr>
              <p:cNvGrpSpPr/>
              <p:nvPr/>
            </p:nvGrpSpPr>
            <p:grpSpPr>
              <a:xfrm>
                <a:off x="6854493" y="3626377"/>
                <a:ext cx="4499172" cy="2357734"/>
                <a:chOff x="254993" y="3546479"/>
                <a:chExt cx="2441915" cy="2397889"/>
              </a:xfrm>
            </p:grpSpPr>
            <p:cxnSp>
              <p:nvCxnSpPr>
                <p:cNvPr id="39" name="Straight Connector 38">
                  <a:extLst>
                    <a:ext uri="{FF2B5EF4-FFF2-40B4-BE49-F238E27FC236}">
                      <a16:creationId xmlns:a16="http://schemas.microsoft.com/office/drawing/2014/main" id="{92A5746F-1057-D4BC-0BBC-BE869C5409FA}"/>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6AA0035-F55C-FC05-332F-1A864B1B44D1}"/>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B37048EF-8D66-9282-E966-E0714F4E4829}"/>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38" name="Title 1">
                <a:extLst>
                  <a:ext uri="{FF2B5EF4-FFF2-40B4-BE49-F238E27FC236}">
                    <a16:creationId xmlns:a16="http://schemas.microsoft.com/office/drawing/2014/main" id="{77187B48-5466-D7BB-5BFF-FB8200F4F07E}"/>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505 Internet Exp -E</a:t>
                </a:r>
              </a:p>
            </p:txBody>
          </p:sp>
        </p:grpSp>
        <p:sp>
          <p:nvSpPr>
            <p:cNvPr id="35" name="TextBox 34">
              <a:extLst>
                <a:ext uri="{FF2B5EF4-FFF2-40B4-BE49-F238E27FC236}">
                  <a16:creationId xmlns:a16="http://schemas.microsoft.com/office/drawing/2014/main" id="{7B111BC2-71A8-0394-500D-CA8FC6A221C1}"/>
                </a:ext>
              </a:extLst>
            </p:cNvPr>
            <p:cNvSpPr txBox="1"/>
            <p:nvPr/>
          </p:nvSpPr>
          <p:spPr>
            <a:xfrm>
              <a:off x="1263920" y="4004684"/>
              <a:ext cx="2184736" cy="584775"/>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(9)     25</a:t>
              </a:r>
            </a:p>
          </p:txBody>
        </p:sp>
      </p:grpSp>
      <p:grpSp>
        <p:nvGrpSpPr>
          <p:cNvPr id="41" name="Group 40">
            <a:extLst>
              <a:ext uri="{FF2B5EF4-FFF2-40B4-BE49-F238E27FC236}">
                <a16:creationId xmlns:a16="http://schemas.microsoft.com/office/drawing/2014/main" id="{CC0AD299-33F3-B6D5-2D35-08D0A03BAB2D}"/>
              </a:ext>
            </a:extLst>
          </p:cNvPr>
          <p:cNvGrpSpPr/>
          <p:nvPr/>
        </p:nvGrpSpPr>
        <p:grpSpPr>
          <a:xfrm>
            <a:off x="243647" y="2654084"/>
            <a:ext cx="5944953" cy="3295302"/>
            <a:chOff x="151047" y="2723534"/>
            <a:chExt cx="5944953" cy="3295302"/>
          </a:xfrm>
        </p:grpSpPr>
        <p:grpSp>
          <p:nvGrpSpPr>
            <p:cNvPr id="42" name="Group 41">
              <a:extLst>
                <a:ext uri="{FF2B5EF4-FFF2-40B4-BE49-F238E27FC236}">
                  <a16:creationId xmlns:a16="http://schemas.microsoft.com/office/drawing/2014/main" id="{60A4230D-4C0A-D2E1-7FE0-A25E978DA68F}"/>
                </a:ext>
              </a:extLst>
            </p:cNvPr>
            <p:cNvGrpSpPr/>
            <p:nvPr/>
          </p:nvGrpSpPr>
          <p:grpSpPr>
            <a:xfrm>
              <a:off x="151047" y="2723534"/>
              <a:ext cx="5944953" cy="3295302"/>
              <a:chOff x="5984691" y="2688809"/>
              <a:chExt cx="5944953" cy="3295302"/>
            </a:xfrm>
          </p:grpSpPr>
          <p:grpSp>
            <p:nvGrpSpPr>
              <p:cNvPr id="44" name="Group 43">
                <a:extLst>
                  <a:ext uri="{FF2B5EF4-FFF2-40B4-BE49-F238E27FC236}">
                    <a16:creationId xmlns:a16="http://schemas.microsoft.com/office/drawing/2014/main" id="{ACBA3CF6-0815-B1B2-882F-BC2C7C51ABCB}"/>
                  </a:ext>
                </a:extLst>
              </p:cNvPr>
              <p:cNvGrpSpPr/>
              <p:nvPr/>
            </p:nvGrpSpPr>
            <p:grpSpPr>
              <a:xfrm>
                <a:off x="6854493" y="3626377"/>
                <a:ext cx="4499172" cy="2357734"/>
                <a:chOff x="254993" y="3546479"/>
                <a:chExt cx="2441915" cy="2397889"/>
              </a:xfrm>
            </p:grpSpPr>
            <p:cxnSp>
              <p:nvCxnSpPr>
                <p:cNvPr id="47" name="Straight Connector 46">
                  <a:extLst>
                    <a:ext uri="{FF2B5EF4-FFF2-40B4-BE49-F238E27FC236}">
                      <a16:creationId xmlns:a16="http://schemas.microsoft.com/office/drawing/2014/main" id="{D75F9728-37F2-E1A3-D877-51A946A74AA5}"/>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520FBEB-95B6-3608-5126-3E2CE7EDC961}"/>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E5E146CD-BCE2-E406-255E-36815420645D}"/>
                  </a:ext>
                </a:extLst>
              </p:cNvPr>
              <p:cNvSpPr txBox="1"/>
              <p:nvPr/>
            </p:nvSpPr>
            <p:spPr>
              <a:xfrm>
                <a:off x="8481782" y="3560769"/>
                <a:ext cx="2289857" cy="369332"/>
              </a:xfrm>
              <a:prstGeom prst="rect">
                <a:avLst/>
              </a:prstGeom>
              <a:noFill/>
            </p:spPr>
            <p:txBody>
              <a:bodyPr wrap="square">
                <a:spAutoFit/>
              </a:bodyPr>
              <a:lstStyle/>
              <a:p>
                <a:r>
                  <a:rPr lang="en-US" sz="1800" b="1" dirty="0">
                    <a:solidFill>
                      <a:schemeClr val="tx2"/>
                    </a:solidFill>
                  </a:rPr>
                  <a:t>B+        -</a:t>
                </a:r>
                <a:endParaRPr lang="en-US" dirty="0"/>
              </a:p>
            </p:txBody>
          </p:sp>
          <p:sp>
            <p:nvSpPr>
              <p:cNvPr id="46" name="Title 1">
                <a:extLst>
                  <a:ext uri="{FF2B5EF4-FFF2-40B4-BE49-F238E27FC236}">
                    <a16:creationId xmlns:a16="http://schemas.microsoft.com/office/drawing/2014/main" id="{6754C8F3-A541-C0BA-81E3-3E95095DEF52}"/>
                  </a:ext>
                </a:extLst>
              </p:cNvPr>
              <p:cNvSpPr txBox="1">
                <a:spLocks/>
              </p:cNvSpPr>
              <p:nvPr/>
            </p:nvSpPr>
            <p:spPr bwMode="gray">
              <a:xfrm>
                <a:off x="5984691" y="2688809"/>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500 Cellphone Exp -E</a:t>
                </a:r>
              </a:p>
            </p:txBody>
          </p:sp>
        </p:grpSp>
        <p:sp>
          <p:nvSpPr>
            <p:cNvPr id="43" name="TextBox 42">
              <a:extLst>
                <a:ext uri="{FF2B5EF4-FFF2-40B4-BE49-F238E27FC236}">
                  <a16:creationId xmlns:a16="http://schemas.microsoft.com/office/drawing/2014/main" id="{98FDCE63-854E-240C-3C48-9361D35F2B15}"/>
                </a:ext>
              </a:extLst>
            </p:cNvPr>
            <p:cNvSpPr txBox="1"/>
            <p:nvPr/>
          </p:nvSpPr>
          <p:spPr>
            <a:xfrm>
              <a:off x="1302349" y="4015384"/>
              <a:ext cx="2184736" cy="1015663"/>
            </a:xfrm>
            <a:prstGeom prst="rect">
              <a:avLst/>
            </a:prstGeom>
            <a:noFill/>
          </p:spPr>
          <p:txBody>
            <a:bodyPr wrap="square">
              <a:spAutoFit/>
            </a:bodyPr>
            <a:lstStyle/>
            <a:p>
              <a:r>
                <a:rPr lang="en-US" sz="3200" b="1" dirty="0">
                  <a:solidFill>
                    <a:schemeClr val="tx2"/>
                  </a:solidFill>
                  <a:latin typeface="+mj-lt"/>
                  <a:cs typeface="Arial" panose="020B0604020202020204" pitchFamily="34" charset="0"/>
                </a:rPr>
                <a:t>(8)     35</a:t>
              </a:r>
            </a:p>
            <a:p>
              <a:endParaRPr lang="en-US" sz="2800" b="1" dirty="0">
                <a:solidFill>
                  <a:schemeClr val="tx2"/>
                </a:solidFill>
                <a:latin typeface="+mj-lt"/>
                <a:cs typeface="Arial" panose="020B0604020202020204" pitchFamily="34" charset="0"/>
              </a:endParaRPr>
            </a:p>
          </p:txBody>
        </p:sp>
      </p:grpSp>
      <p:sp>
        <p:nvSpPr>
          <p:cNvPr id="49" name="TextBox 48">
            <a:extLst>
              <a:ext uri="{FF2B5EF4-FFF2-40B4-BE49-F238E27FC236}">
                <a16:creationId xmlns:a16="http://schemas.microsoft.com/office/drawing/2014/main" id="{6E40AF88-4DDC-72D3-323F-963D8A8E2640}"/>
              </a:ext>
            </a:extLst>
          </p:cNvPr>
          <p:cNvSpPr txBox="1"/>
          <p:nvPr/>
        </p:nvSpPr>
        <p:spPr>
          <a:xfrm>
            <a:off x="3574446" y="3324640"/>
            <a:ext cx="1483854" cy="3170099"/>
          </a:xfrm>
          <a:prstGeom prst="rect">
            <a:avLst/>
          </a:prstGeom>
          <a:noFill/>
        </p:spPr>
        <p:txBody>
          <a:bodyPr wrap="square" rtlCol="0">
            <a:spAutoFit/>
          </a:bodyPr>
          <a:lstStyle/>
          <a:p>
            <a:r>
              <a:rPr lang="en-US" sz="20000" dirty="0">
                <a:solidFill>
                  <a:schemeClr val="bg1">
                    <a:lumMod val="75000"/>
                  </a:schemeClr>
                </a:solidFill>
              </a:rPr>
              <a:t>X</a:t>
            </a:r>
          </a:p>
        </p:txBody>
      </p:sp>
      <p:sp>
        <p:nvSpPr>
          <p:cNvPr id="53" name="TextBox 52">
            <a:extLst>
              <a:ext uri="{FF2B5EF4-FFF2-40B4-BE49-F238E27FC236}">
                <a16:creationId xmlns:a16="http://schemas.microsoft.com/office/drawing/2014/main" id="{72130522-5F1D-9D1F-16FB-A245A3CABEA9}"/>
              </a:ext>
            </a:extLst>
          </p:cNvPr>
          <p:cNvSpPr txBox="1"/>
          <p:nvPr/>
        </p:nvSpPr>
        <p:spPr>
          <a:xfrm>
            <a:off x="9306459" y="3263616"/>
            <a:ext cx="1293856" cy="3170099"/>
          </a:xfrm>
          <a:prstGeom prst="rect">
            <a:avLst/>
          </a:prstGeom>
          <a:noFill/>
        </p:spPr>
        <p:txBody>
          <a:bodyPr wrap="square">
            <a:spAutoFit/>
          </a:bodyPr>
          <a:lstStyle/>
          <a:p>
            <a:r>
              <a:rPr lang="en-US" sz="20000" dirty="0">
                <a:solidFill>
                  <a:schemeClr val="bg1">
                    <a:lumMod val="75000"/>
                  </a:schemeClr>
                </a:solidFill>
              </a:rPr>
              <a:t>X</a:t>
            </a:r>
          </a:p>
        </p:txBody>
      </p:sp>
    </p:spTree>
    <p:extLst>
      <p:ext uri="{BB962C8B-B14F-4D97-AF65-F5344CB8AC3E}">
        <p14:creationId xmlns:p14="http://schemas.microsoft.com/office/powerpoint/2010/main" val="19650005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745FE-5C97-67E8-21A5-454BCA539E0D}"/>
              </a:ext>
            </a:extLst>
          </p:cNvPr>
          <p:cNvSpPr>
            <a:spLocks noGrp="1"/>
          </p:cNvSpPr>
          <p:nvPr>
            <p:ph type="sldNum" sz="quarter" idx="12"/>
          </p:nvPr>
        </p:nvSpPr>
        <p:spPr>
          <a:xfrm>
            <a:off x="10408131" y="462610"/>
            <a:ext cx="838199" cy="767687"/>
          </a:xfrm>
        </p:spPr>
        <p:txBody>
          <a:bodyPr/>
          <a:lstStyle/>
          <a:p>
            <a:fld id="{9FF96B15-8338-45D5-A943-561235072D66}" type="slidenum">
              <a:rPr lang="en-US" noProof="0" smtClean="0"/>
              <a:t>66</a:t>
            </a:fld>
            <a:endParaRPr lang="en-US" noProof="0" dirty="0"/>
          </a:p>
        </p:txBody>
      </p:sp>
      <p:sp>
        <p:nvSpPr>
          <p:cNvPr id="4" name="Title 1">
            <a:extLst>
              <a:ext uri="{FF2B5EF4-FFF2-40B4-BE49-F238E27FC236}">
                <a16:creationId xmlns:a16="http://schemas.microsoft.com/office/drawing/2014/main" id="{9D8836BC-B29B-181E-BBE0-E5172AFFC265}"/>
              </a:ext>
            </a:extLst>
          </p:cNvPr>
          <p:cNvSpPr>
            <a:spLocks noGrp="1"/>
          </p:cNvSpPr>
          <p:nvPr>
            <p:ph type="title"/>
          </p:nvPr>
        </p:nvSpPr>
        <p:spPr>
          <a:xfrm>
            <a:off x="1155700" y="2287588"/>
            <a:ext cx="3438525" cy="2282825"/>
          </a:xfrm>
        </p:spPr>
        <p:txBody>
          <a:bodyPr/>
          <a:lstStyle/>
          <a:p>
            <a:pPr algn="ctr"/>
            <a:r>
              <a:rPr lang="en-US" sz="4000" b="1" dirty="0">
                <a:effectLst/>
                <a:ea typeface="Times New Roman" panose="02020603050405020304" pitchFamily="18" charset="0"/>
                <a:cs typeface="Times New Roman" panose="02020603050405020304" pitchFamily="18" charset="0"/>
              </a:rPr>
              <a:t>Now, we’ll do a final check to see if our DR balances = our CR balances</a:t>
            </a:r>
            <a:endParaRPr lang="en-US" sz="4000" b="1" spc="200" dirty="0">
              <a:cs typeface="Times New Roman" panose="02020603050405020304" pitchFamily="18" charset="0"/>
            </a:endParaRPr>
          </a:p>
        </p:txBody>
      </p:sp>
      <p:grpSp>
        <p:nvGrpSpPr>
          <p:cNvPr id="13" name="Group 12">
            <a:extLst>
              <a:ext uri="{FF2B5EF4-FFF2-40B4-BE49-F238E27FC236}">
                <a16:creationId xmlns:a16="http://schemas.microsoft.com/office/drawing/2014/main" id="{155C48A6-F1C0-CB35-E6CA-F5518D161CCD}"/>
              </a:ext>
            </a:extLst>
          </p:cNvPr>
          <p:cNvGrpSpPr/>
          <p:nvPr/>
        </p:nvGrpSpPr>
        <p:grpSpPr>
          <a:xfrm>
            <a:off x="5111695" y="-329764"/>
            <a:ext cx="6426589" cy="7025918"/>
            <a:chOff x="5111695" y="-161308"/>
            <a:chExt cx="6426589" cy="6509132"/>
          </a:xfrm>
        </p:grpSpPr>
        <p:grpSp>
          <p:nvGrpSpPr>
            <p:cNvPr id="8" name="Group 7">
              <a:extLst>
                <a:ext uri="{FF2B5EF4-FFF2-40B4-BE49-F238E27FC236}">
                  <a16:creationId xmlns:a16="http://schemas.microsoft.com/office/drawing/2014/main" id="{C98CF1B2-360E-E52E-52EC-2592AF3B8B5F}"/>
                </a:ext>
              </a:extLst>
            </p:cNvPr>
            <p:cNvGrpSpPr/>
            <p:nvPr/>
          </p:nvGrpSpPr>
          <p:grpSpPr>
            <a:xfrm>
              <a:off x="5173579" y="1267103"/>
              <a:ext cx="6364705" cy="5013381"/>
              <a:chOff x="254993" y="3546479"/>
              <a:chExt cx="2441915" cy="2397889"/>
            </a:xfrm>
          </p:grpSpPr>
          <p:cxnSp>
            <p:nvCxnSpPr>
              <p:cNvPr id="11" name="Straight Connector 10">
                <a:extLst>
                  <a:ext uri="{FF2B5EF4-FFF2-40B4-BE49-F238E27FC236}">
                    <a16:creationId xmlns:a16="http://schemas.microsoft.com/office/drawing/2014/main" id="{4B802992-F474-3108-7943-AB8E14C3769C}"/>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0D09214-7958-FEB4-E78A-12DA02233A22}"/>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1ED602F3-EB26-A04F-0819-B9F7EF3A77F0}"/>
                </a:ext>
              </a:extLst>
            </p:cNvPr>
            <p:cNvSpPr txBox="1"/>
            <p:nvPr/>
          </p:nvSpPr>
          <p:spPr>
            <a:xfrm>
              <a:off x="7623159" y="1267103"/>
              <a:ext cx="2289857" cy="430887"/>
            </a:xfrm>
            <a:prstGeom prst="rect">
              <a:avLst/>
            </a:prstGeom>
            <a:noFill/>
          </p:spPr>
          <p:txBody>
            <a:bodyPr wrap="square">
              <a:spAutoFit/>
            </a:bodyPr>
            <a:lstStyle/>
            <a:p>
              <a:r>
                <a:rPr lang="en-US" sz="2200" b="1" dirty="0">
                  <a:solidFill>
                    <a:schemeClr val="tx2"/>
                  </a:solidFill>
                </a:rPr>
                <a:t>DR       CR</a:t>
              </a:r>
              <a:endParaRPr lang="en-US" sz="2200" dirty="0"/>
            </a:p>
          </p:txBody>
        </p:sp>
        <p:sp>
          <p:nvSpPr>
            <p:cNvPr id="10" name="Title 1">
              <a:extLst>
                <a:ext uri="{FF2B5EF4-FFF2-40B4-BE49-F238E27FC236}">
                  <a16:creationId xmlns:a16="http://schemas.microsoft.com/office/drawing/2014/main" id="{0E0A0016-4F6C-5FFA-B9E7-1BC7109E4952}"/>
                </a:ext>
              </a:extLst>
            </p:cNvPr>
            <p:cNvSpPr txBox="1">
              <a:spLocks/>
            </p:cNvSpPr>
            <p:nvPr/>
          </p:nvSpPr>
          <p:spPr bwMode="gray">
            <a:xfrm>
              <a:off x="5301377" y="-161308"/>
              <a:ext cx="5944953" cy="2326992"/>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Trial Balance</a:t>
              </a:r>
            </a:p>
          </p:txBody>
        </p:sp>
        <p:sp>
          <p:nvSpPr>
            <p:cNvPr id="7" name="TextBox 6">
              <a:extLst>
                <a:ext uri="{FF2B5EF4-FFF2-40B4-BE49-F238E27FC236}">
                  <a16:creationId xmlns:a16="http://schemas.microsoft.com/office/drawing/2014/main" id="{2EE5B094-22E4-6F6E-5158-ADF9F97F3BFF}"/>
                </a:ext>
              </a:extLst>
            </p:cNvPr>
            <p:cNvSpPr txBox="1"/>
            <p:nvPr/>
          </p:nvSpPr>
          <p:spPr>
            <a:xfrm>
              <a:off x="5111695" y="1671556"/>
              <a:ext cx="3244236" cy="4676268"/>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Cash	          2,755</a:t>
              </a:r>
            </a:p>
            <a:p>
              <a:r>
                <a:rPr lang="en-US" sz="2800" b="1" dirty="0">
                  <a:solidFill>
                    <a:schemeClr val="tx2"/>
                  </a:solidFill>
                  <a:latin typeface="+mj-lt"/>
                  <a:cs typeface="Arial" panose="020B0604020202020204" pitchFamily="34" charset="0"/>
                </a:rPr>
                <a:t>A/R				   0</a:t>
              </a:r>
            </a:p>
            <a:p>
              <a:r>
                <a:rPr lang="en-US" sz="2800" b="1" dirty="0">
                  <a:solidFill>
                    <a:schemeClr val="tx2"/>
                  </a:solidFill>
                  <a:latin typeface="+mj-lt"/>
                  <a:cs typeface="Arial" panose="020B0604020202020204" pitchFamily="34" charset="0"/>
                </a:rPr>
                <a:t>Supplies   	    160</a:t>
              </a:r>
            </a:p>
            <a:p>
              <a:r>
                <a:rPr lang="en-US" sz="2800" b="1" dirty="0">
                  <a:solidFill>
                    <a:schemeClr val="tx2"/>
                  </a:solidFill>
                  <a:latin typeface="+mj-lt"/>
                  <a:cs typeface="Arial" panose="020B0604020202020204" pitchFamily="34" charset="0"/>
                </a:rPr>
                <a:t>PPI				200</a:t>
              </a:r>
            </a:p>
            <a:p>
              <a:r>
                <a:rPr lang="en-US" sz="2800" b="1" dirty="0" err="1">
                  <a:solidFill>
                    <a:schemeClr val="tx2"/>
                  </a:solidFill>
                  <a:latin typeface="+mj-lt"/>
                  <a:cs typeface="Arial" panose="020B0604020202020204" pitchFamily="34" charset="0"/>
                </a:rPr>
                <a:t>Ofc.Furn</a:t>
              </a:r>
              <a:r>
                <a:rPr lang="en-US" sz="2800" b="1" dirty="0">
                  <a:solidFill>
                    <a:schemeClr val="tx2"/>
                  </a:solidFill>
                  <a:latin typeface="+mj-lt"/>
                  <a:cs typeface="Arial" panose="020B0604020202020204" pitchFamily="34" charset="0"/>
                </a:rPr>
                <a:t>.		  75</a:t>
              </a:r>
            </a:p>
            <a:p>
              <a:r>
                <a:rPr lang="en-US" sz="2800" b="1" spc="-100" dirty="0" err="1">
                  <a:solidFill>
                    <a:schemeClr val="tx2"/>
                  </a:solidFill>
                  <a:latin typeface="+mj-lt"/>
                  <a:cs typeface="Arial" panose="020B0604020202020204" pitchFamily="34" charset="0"/>
                </a:rPr>
                <a:t>Comp</a:t>
              </a:r>
              <a:r>
                <a:rPr lang="en-US" sz="2800" b="1" dirty="0" err="1">
                  <a:solidFill>
                    <a:schemeClr val="tx2"/>
                  </a:solidFill>
                  <a:latin typeface="+mj-lt"/>
                  <a:cs typeface="Arial" panose="020B0604020202020204" pitchFamily="34" charset="0"/>
                </a:rPr>
                <a:t>.Eqp</a:t>
              </a:r>
              <a:r>
                <a:rPr lang="en-US" sz="2800" b="1" dirty="0">
                  <a:solidFill>
                    <a:schemeClr val="tx2"/>
                  </a:solidFill>
                  <a:latin typeface="+mj-lt"/>
                  <a:cs typeface="Arial" panose="020B0604020202020204" pitchFamily="34" charset="0"/>
                </a:rPr>
                <a:t>. 3,000</a:t>
              </a:r>
            </a:p>
            <a:p>
              <a:r>
                <a:rPr lang="en-US" sz="2800" b="1" dirty="0">
                  <a:solidFill>
                    <a:schemeClr val="tx2"/>
                  </a:solidFill>
                  <a:latin typeface="+mj-lt"/>
                  <a:cs typeface="Arial" panose="020B0604020202020204" pitchFamily="34" charset="0"/>
                </a:rPr>
                <a:t>Drawing		  50</a:t>
              </a:r>
            </a:p>
            <a:p>
              <a:r>
                <a:rPr lang="en-US" sz="2800" b="1" dirty="0">
                  <a:solidFill>
                    <a:schemeClr val="tx2"/>
                  </a:solidFill>
                  <a:latin typeface="+mj-lt"/>
                  <a:cs typeface="Arial" panose="020B0604020202020204" pitchFamily="34" charset="0"/>
                </a:rPr>
                <a:t>Cell Exp	      35</a:t>
              </a:r>
            </a:p>
            <a:p>
              <a:r>
                <a:rPr lang="en-US" sz="2800" b="1" dirty="0">
                  <a:solidFill>
                    <a:schemeClr val="tx2"/>
                  </a:solidFill>
                  <a:latin typeface="+mj-lt"/>
                  <a:cs typeface="Arial" panose="020B0604020202020204" pitchFamily="34" charset="0"/>
                </a:rPr>
                <a:t>Internet Exp</a:t>
              </a:r>
              <a:r>
                <a:rPr lang="en-US" sz="2800" b="1" u="sng" dirty="0">
                  <a:solidFill>
                    <a:schemeClr val="tx2"/>
                  </a:solidFill>
                  <a:latin typeface="+mj-lt"/>
                  <a:cs typeface="Arial" panose="020B0604020202020204" pitchFamily="34" charset="0"/>
                </a:rPr>
                <a:t>    25</a:t>
              </a:r>
              <a:r>
                <a:rPr lang="en-US" sz="1400" b="1" dirty="0">
                  <a:solidFill>
                    <a:schemeClr val="tx2"/>
                  </a:solidFill>
                  <a:latin typeface="+mj-lt"/>
                  <a:cs typeface="Arial" panose="020B0604020202020204" pitchFamily="34" charset="0"/>
                </a:rPr>
                <a:t>	</a:t>
              </a:r>
            </a:p>
            <a:p>
              <a:r>
                <a:rPr lang="en-US" sz="2800" b="1" dirty="0">
                  <a:solidFill>
                    <a:schemeClr val="tx2"/>
                  </a:solidFill>
                  <a:latin typeface="+mj-lt"/>
                  <a:cs typeface="Arial" panose="020B0604020202020204" pitchFamily="34" charset="0"/>
                </a:rPr>
                <a:t>Total DRs    6,300</a:t>
              </a:r>
            </a:p>
            <a:p>
              <a:endParaRPr lang="en-US" sz="2800" b="1" dirty="0">
                <a:solidFill>
                  <a:schemeClr val="tx2"/>
                </a:solidFill>
                <a:latin typeface="+mj-lt"/>
                <a:cs typeface="Arial" panose="020B0604020202020204" pitchFamily="34" charset="0"/>
              </a:endParaRPr>
            </a:p>
          </p:txBody>
        </p:sp>
      </p:grpSp>
      <p:sp>
        <p:nvSpPr>
          <p:cNvPr id="15" name="TextBox 14">
            <a:extLst>
              <a:ext uri="{FF2B5EF4-FFF2-40B4-BE49-F238E27FC236}">
                <a16:creationId xmlns:a16="http://schemas.microsoft.com/office/drawing/2014/main" id="{924898AC-2A5A-7840-2285-80FE3D9CE6B3}"/>
              </a:ext>
            </a:extLst>
          </p:cNvPr>
          <p:cNvSpPr txBox="1"/>
          <p:nvPr/>
        </p:nvSpPr>
        <p:spPr>
          <a:xfrm>
            <a:off x="8657387" y="1648618"/>
            <a:ext cx="3006374" cy="5047536"/>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A/P         1,100</a:t>
            </a:r>
          </a:p>
          <a:p>
            <a:r>
              <a:rPr lang="en-US" sz="2800" b="1" dirty="0">
                <a:solidFill>
                  <a:schemeClr val="tx2"/>
                </a:solidFill>
                <a:latin typeface="+mj-lt"/>
                <a:cs typeface="Arial" panose="020B0604020202020204" pitchFamily="34" charset="0"/>
              </a:rPr>
              <a:t>Capital   4,800</a:t>
            </a:r>
          </a:p>
          <a:p>
            <a:r>
              <a:rPr lang="en-US" sz="2800" b="1" dirty="0">
                <a:solidFill>
                  <a:schemeClr val="tx2"/>
                </a:solidFill>
                <a:latin typeface="+mj-lt"/>
                <a:cs typeface="Arial" panose="020B0604020202020204" pitchFamily="34" charset="0"/>
              </a:rPr>
              <a:t>Fees Rev</a:t>
            </a:r>
            <a:r>
              <a:rPr lang="en-US" sz="2800" b="1" u="sng" dirty="0">
                <a:solidFill>
                  <a:schemeClr val="tx2"/>
                </a:solidFill>
                <a:latin typeface="+mj-lt"/>
                <a:cs typeface="Arial" panose="020B0604020202020204" pitchFamily="34" charset="0"/>
              </a:rPr>
              <a:t>   400</a:t>
            </a: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1400" b="1" dirty="0">
              <a:solidFill>
                <a:schemeClr val="tx2"/>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Total CRs  6,300</a:t>
            </a:r>
          </a:p>
          <a:p>
            <a:endParaRPr lang="en-US" sz="2800" b="1" dirty="0">
              <a:solidFill>
                <a:schemeClr val="tx2"/>
              </a:solidFill>
              <a:latin typeface="+mj-lt"/>
              <a:cs typeface="Arial" panose="020B0604020202020204" pitchFamily="34" charset="0"/>
            </a:endParaRPr>
          </a:p>
        </p:txBody>
      </p:sp>
      <p:grpSp>
        <p:nvGrpSpPr>
          <p:cNvPr id="16" name="Group 15">
            <a:extLst>
              <a:ext uri="{FF2B5EF4-FFF2-40B4-BE49-F238E27FC236}">
                <a16:creationId xmlns:a16="http://schemas.microsoft.com/office/drawing/2014/main" id="{69DCD1D9-F665-E0E4-0BB6-7B6404F6C42C}"/>
              </a:ext>
            </a:extLst>
          </p:cNvPr>
          <p:cNvGrpSpPr/>
          <p:nvPr/>
        </p:nvGrpSpPr>
        <p:grpSpPr>
          <a:xfrm>
            <a:off x="9746459" y="6304085"/>
            <a:ext cx="1719776" cy="68176"/>
            <a:chOff x="3903399" y="6292516"/>
            <a:chExt cx="1719776" cy="68176"/>
          </a:xfrm>
        </p:grpSpPr>
        <p:cxnSp>
          <p:nvCxnSpPr>
            <p:cNvPr id="17" name="Straight Connector 16">
              <a:extLst>
                <a:ext uri="{FF2B5EF4-FFF2-40B4-BE49-F238E27FC236}">
                  <a16:creationId xmlns:a16="http://schemas.microsoft.com/office/drawing/2014/main" id="{98BF5544-EA74-2A7B-D54B-6C67E806AEF7}"/>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0DB35F2-DF18-7BFD-8AD9-1970836CA4D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B35742D0-A6AE-3DCC-DA18-DFBFAF81897A}"/>
              </a:ext>
            </a:extLst>
          </p:cNvPr>
          <p:cNvGrpSpPr/>
          <p:nvPr/>
        </p:nvGrpSpPr>
        <p:grpSpPr>
          <a:xfrm>
            <a:off x="6399467" y="6372261"/>
            <a:ext cx="1810763" cy="57049"/>
            <a:chOff x="3903399" y="6292516"/>
            <a:chExt cx="1719776" cy="68176"/>
          </a:xfrm>
        </p:grpSpPr>
        <p:cxnSp>
          <p:nvCxnSpPr>
            <p:cNvPr id="20" name="Straight Connector 19">
              <a:extLst>
                <a:ext uri="{FF2B5EF4-FFF2-40B4-BE49-F238E27FC236}">
                  <a16:creationId xmlns:a16="http://schemas.microsoft.com/office/drawing/2014/main" id="{D7777E2F-9952-CFFB-7A6F-66A397695CE0}"/>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A0CEB165-D2D9-B4D5-2487-782FAF6A7513}"/>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35524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B8371D-2F9E-D32E-9946-042A9598A014}"/>
              </a:ext>
            </a:extLst>
          </p:cNvPr>
          <p:cNvSpPr>
            <a:spLocks noGrp="1"/>
          </p:cNvSpPr>
          <p:nvPr>
            <p:ph type="body" sz="quarter" idx="13"/>
          </p:nvPr>
        </p:nvSpPr>
        <p:spPr>
          <a:xfrm>
            <a:off x="5166360" y="1348679"/>
            <a:ext cx="5474536" cy="720000"/>
          </a:xfrm>
        </p:spPr>
        <p:txBody>
          <a:bodyPr>
            <a:noAutofit/>
          </a:bodyPr>
          <a:lstStyle/>
          <a:p>
            <a:r>
              <a:rPr lang="en-US" sz="3800" b="1" dirty="0">
                <a:solidFill>
                  <a:schemeClr val="tx2"/>
                </a:solidFill>
              </a:rPr>
              <a:t>ALOE accounts a/k/a</a:t>
            </a:r>
          </a:p>
        </p:txBody>
      </p:sp>
      <p:sp>
        <p:nvSpPr>
          <p:cNvPr id="4" name="Text Placeholder 3">
            <a:extLst>
              <a:ext uri="{FF2B5EF4-FFF2-40B4-BE49-F238E27FC236}">
                <a16:creationId xmlns:a16="http://schemas.microsoft.com/office/drawing/2014/main" id="{9EA3AC74-CC65-4193-AE0F-5D958F7EF7E0}"/>
              </a:ext>
            </a:extLst>
          </p:cNvPr>
          <p:cNvSpPr>
            <a:spLocks noGrp="1"/>
          </p:cNvSpPr>
          <p:nvPr>
            <p:ph type="body" sz="quarter" idx="15"/>
          </p:nvPr>
        </p:nvSpPr>
        <p:spPr>
          <a:xfrm>
            <a:off x="5161620" y="2372198"/>
            <a:ext cx="5475261" cy="720000"/>
          </a:xfrm>
        </p:spPr>
        <p:txBody>
          <a:bodyPr>
            <a:noAutofit/>
          </a:bodyPr>
          <a:lstStyle/>
          <a:p>
            <a:r>
              <a:rPr lang="en-US" sz="4000" b="1" dirty="0">
                <a:solidFill>
                  <a:schemeClr val="tx2"/>
                </a:solidFill>
              </a:rPr>
              <a:t>Balance Sheet</a:t>
            </a:r>
          </a:p>
        </p:txBody>
      </p:sp>
      <p:sp>
        <p:nvSpPr>
          <p:cNvPr id="6" name="Text Placeholder 5">
            <a:extLst>
              <a:ext uri="{FF2B5EF4-FFF2-40B4-BE49-F238E27FC236}">
                <a16:creationId xmlns:a16="http://schemas.microsoft.com/office/drawing/2014/main" id="{A8774A1D-6579-453F-9558-7810E43247D7}"/>
              </a:ext>
            </a:extLst>
          </p:cNvPr>
          <p:cNvSpPr>
            <a:spLocks noGrp="1"/>
          </p:cNvSpPr>
          <p:nvPr>
            <p:ph type="body" sz="quarter" idx="17"/>
          </p:nvPr>
        </p:nvSpPr>
        <p:spPr>
          <a:xfrm>
            <a:off x="5161620" y="5509320"/>
            <a:ext cx="5479276" cy="945545"/>
          </a:xfrm>
        </p:spPr>
        <p:txBody>
          <a:bodyPr>
            <a:noAutofit/>
          </a:bodyPr>
          <a:lstStyle/>
          <a:p>
            <a:r>
              <a:rPr lang="en-US" sz="3000" b="1" dirty="0">
                <a:solidFill>
                  <a:schemeClr val="tx2"/>
                </a:solidFill>
              </a:rPr>
              <a:t>Their balances carry over from one year to the next</a:t>
            </a:r>
          </a:p>
        </p:txBody>
      </p:sp>
      <p:sp>
        <p:nvSpPr>
          <p:cNvPr id="7" name="Title 6">
            <a:extLst>
              <a:ext uri="{FF2B5EF4-FFF2-40B4-BE49-F238E27FC236}">
                <a16:creationId xmlns:a16="http://schemas.microsoft.com/office/drawing/2014/main" id="{0C9CC90B-B407-A14C-BC98-B78F9375314D}"/>
              </a:ext>
            </a:extLst>
          </p:cNvPr>
          <p:cNvSpPr>
            <a:spLocks noGrp="1"/>
          </p:cNvSpPr>
          <p:nvPr>
            <p:ph type="title"/>
          </p:nvPr>
        </p:nvSpPr>
        <p:spPr>
          <a:xfrm>
            <a:off x="988701" y="1261641"/>
            <a:ext cx="3438881" cy="4694426"/>
          </a:xfrm>
        </p:spPr>
        <p:txBody>
          <a:bodyPr/>
          <a:lstStyle/>
          <a:p>
            <a:pPr algn="ctr"/>
            <a:r>
              <a:rPr lang="en-US" sz="3400" b="1" dirty="0"/>
              <a:t>Let’s Review:</a:t>
            </a:r>
            <a:br>
              <a:rPr lang="en-US" sz="3400" b="1" dirty="0"/>
            </a:br>
            <a:r>
              <a:rPr lang="en-US" sz="3400" b="1" dirty="0"/>
              <a:t>Assets,</a:t>
            </a:r>
            <a:br>
              <a:rPr lang="en-US" sz="3400" b="1" dirty="0"/>
            </a:br>
            <a:r>
              <a:rPr lang="en-US" sz="3400" b="1" dirty="0"/>
              <a:t>Liabilities &amp; Owner’s Equity accounts</a:t>
            </a:r>
          </a:p>
        </p:txBody>
      </p:sp>
      <p:sp>
        <p:nvSpPr>
          <p:cNvPr id="8" name="Slide Number Placeholder 7">
            <a:extLst>
              <a:ext uri="{FF2B5EF4-FFF2-40B4-BE49-F238E27FC236}">
                <a16:creationId xmlns:a16="http://schemas.microsoft.com/office/drawing/2014/main" id="{06DB5986-2581-2933-9E77-3684C1039D04}"/>
              </a:ext>
            </a:extLst>
          </p:cNvPr>
          <p:cNvSpPr>
            <a:spLocks noGrp="1"/>
          </p:cNvSpPr>
          <p:nvPr>
            <p:ph type="sldNum" sz="quarter" idx="12"/>
          </p:nvPr>
        </p:nvSpPr>
        <p:spPr>
          <a:xfrm>
            <a:off x="10334252" y="186001"/>
            <a:ext cx="838199" cy="767687"/>
          </a:xfrm>
        </p:spPr>
        <p:txBody>
          <a:bodyPr/>
          <a:lstStyle/>
          <a:p>
            <a:fld id="{9FF96B15-8338-45D5-A943-561235072D66}" type="slidenum">
              <a:rPr lang="en-US" noProof="0" smtClean="0"/>
              <a:t>67</a:t>
            </a:fld>
            <a:endParaRPr lang="en-US" noProof="0" dirty="0"/>
          </a:p>
        </p:txBody>
      </p:sp>
      <p:sp>
        <p:nvSpPr>
          <p:cNvPr id="16" name="Text Placeholder 15">
            <a:extLst>
              <a:ext uri="{FF2B5EF4-FFF2-40B4-BE49-F238E27FC236}">
                <a16:creationId xmlns:a16="http://schemas.microsoft.com/office/drawing/2014/main" id="{1A6F552A-2B18-7883-FB13-48C34234F5E6}"/>
              </a:ext>
            </a:extLst>
          </p:cNvPr>
          <p:cNvSpPr>
            <a:spLocks noGrp="1"/>
          </p:cNvSpPr>
          <p:nvPr>
            <p:ph type="body" sz="quarter" idx="16"/>
          </p:nvPr>
        </p:nvSpPr>
        <p:spPr>
          <a:xfrm>
            <a:off x="5161620" y="4413532"/>
            <a:ext cx="5479276" cy="720000"/>
          </a:xfrm>
        </p:spPr>
        <p:txBody>
          <a:bodyPr>
            <a:noAutofit/>
          </a:bodyPr>
          <a:lstStyle/>
          <a:p>
            <a:r>
              <a:rPr lang="en-US" sz="4000" b="1" dirty="0">
                <a:solidFill>
                  <a:schemeClr val="tx2"/>
                </a:solidFill>
              </a:rPr>
              <a:t>Permanent</a:t>
            </a:r>
          </a:p>
        </p:txBody>
      </p:sp>
      <p:sp>
        <p:nvSpPr>
          <p:cNvPr id="17" name="Text Placeholder 4">
            <a:extLst>
              <a:ext uri="{FF2B5EF4-FFF2-40B4-BE49-F238E27FC236}">
                <a16:creationId xmlns:a16="http://schemas.microsoft.com/office/drawing/2014/main" id="{0A26C911-0041-4F3A-D14E-AC3434018B18}"/>
              </a:ext>
            </a:extLst>
          </p:cNvPr>
          <p:cNvSpPr>
            <a:spLocks noGrp="1"/>
          </p:cNvSpPr>
          <p:nvPr>
            <p:ph type="body" sz="quarter" idx="14"/>
          </p:nvPr>
        </p:nvSpPr>
        <p:spPr>
          <a:xfrm>
            <a:off x="5161620" y="3418072"/>
            <a:ext cx="5475260" cy="720725"/>
          </a:xfrm>
          <a:prstGeom prst="roundRect">
            <a:avLst>
              <a:gd name="adj" fmla="val 21747"/>
            </a:avLst>
          </a:prstGeom>
        </p:spPr>
        <p:txBody>
          <a:bodyPr>
            <a:noAutofit/>
          </a:bodyPr>
          <a:lstStyle/>
          <a:p>
            <a:r>
              <a:rPr lang="en-US" sz="4000" b="1" dirty="0">
                <a:solidFill>
                  <a:schemeClr val="tx2"/>
                </a:solidFill>
              </a:rPr>
              <a:t>Real</a:t>
            </a:r>
          </a:p>
        </p:txBody>
      </p:sp>
    </p:spTree>
    <p:extLst>
      <p:ext uri="{BB962C8B-B14F-4D97-AF65-F5344CB8AC3E}">
        <p14:creationId xmlns:p14="http://schemas.microsoft.com/office/powerpoint/2010/main" val="32259080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B8371D-2F9E-D32E-9946-042A9598A014}"/>
              </a:ext>
            </a:extLst>
          </p:cNvPr>
          <p:cNvSpPr>
            <a:spLocks noGrp="1"/>
          </p:cNvSpPr>
          <p:nvPr>
            <p:ph type="body" sz="quarter" idx="13"/>
          </p:nvPr>
        </p:nvSpPr>
        <p:spPr>
          <a:xfrm>
            <a:off x="5166360" y="1348679"/>
            <a:ext cx="5474536" cy="720000"/>
          </a:xfrm>
        </p:spPr>
        <p:txBody>
          <a:bodyPr>
            <a:noAutofit/>
          </a:bodyPr>
          <a:lstStyle/>
          <a:p>
            <a:r>
              <a:rPr lang="en-US" sz="3800" b="1" dirty="0">
                <a:solidFill>
                  <a:schemeClr val="tx2"/>
                </a:solidFill>
              </a:rPr>
              <a:t>REN accounts a/k/a</a:t>
            </a:r>
          </a:p>
        </p:txBody>
      </p:sp>
      <p:sp>
        <p:nvSpPr>
          <p:cNvPr id="4" name="Text Placeholder 3">
            <a:extLst>
              <a:ext uri="{FF2B5EF4-FFF2-40B4-BE49-F238E27FC236}">
                <a16:creationId xmlns:a16="http://schemas.microsoft.com/office/drawing/2014/main" id="{9EA3AC74-CC65-4193-AE0F-5D958F7EF7E0}"/>
              </a:ext>
            </a:extLst>
          </p:cNvPr>
          <p:cNvSpPr>
            <a:spLocks noGrp="1"/>
          </p:cNvSpPr>
          <p:nvPr>
            <p:ph type="body" sz="quarter" idx="15"/>
          </p:nvPr>
        </p:nvSpPr>
        <p:spPr>
          <a:xfrm>
            <a:off x="5161620" y="2372198"/>
            <a:ext cx="5475261" cy="720000"/>
          </a:xfrm>
        </p:spPr>
        <p:txBody>
          <a:bodyPr>
            <a:noAutofit/>
          </a:bodyPr>
          <a:lstStyle/>
          <a:p>
            <a:r>
              <a:rPr lang="en-US" sz="4000" b="1" dirty="0">
                <a:solidFill>
                  <a:schemeClr val="tx2"/>
                </a:solidFill>
              </a:rPr>
              <a:t>Income Statement</a:t>
            </a:r>
          </a:p>
        </p:txBody>
      </p:sp>
      <p:sp>
        <p:nvSpPr>
          <p:cNvPr id="6" name="Text Placeholder 5">
            <a:extLst>
              <a:ext uri="{FF2B5EF4-FFF2-40B4-BE49-F238E27FC236}">
                <a16:creationId xmlns:a16="http://schemas.microsoft.com/office/drawing/2014/main" id="{A8774A1D-6579-453F-9558-7810E43247D7}"/>
              </a:ext>
            </a:extLst>
          </p:cNvPr>
          <p:cNvSpPr>
            <a:spLocks noGrp="1"/>
          </p:cNvSpPr>
          <p:nvPr>
            <p:ph type="body" sz="quarter" idx="17"/>
          </p:nvPr>
        </p:nvSpPr>
        <p:spPr>
          <a:xfrm>
            <a:off x="5161620" y="5509320"/>
            <a:ext cx="5479276" cy="945545"/>
          </a:xfrm>
        </p:spPr>
        <p:txBody>
          <a:bodyPr>
            <a:noAutofit/>
          </a:bodyPr>
          <a:lstStyle/>
          <a:p>
            <a:r>
              <a:rPr lang="en-US" sz="3000" b="1" dirty="0">
                <a:solidFill>
                  <a:schemeClr val="tx2"/>
                </a:solidFill>
              </a:rPr>
              <a:t>Their balances zero out at the end of each year</a:t>
            </a:r>
          </a:p>
        </p:txBody>
      </p:sp>
      <p:sp>
        <p:nvSpPr>
          <p:cNvPr id="7" name="Title 6">
            <a:extLst>
              <a:ext uri="{FF2B5EF4-FFF2-40B4-BE49-F238E27FC236}">
                <a16:creationId xmlns:a16="http://schemas.microsoft.com/office/drawing/2014/main" id="{0C9CC90B-B407-A14C-BC98-B78F9375314D}"/>
              </a:ext>
            </a:extLst>
          </p:cNvPr>
          <p:cNvSpPr>
            <a:spLocks noGrp="1"/>
          </p:cNvSpPr>
          <p:nvPr>
            <p:ph type="title"/>
          </p:nvPr>
        </p:nvSpPr>
        <p:spPr>
          <a:xfrm>
            <a:off x="783771" y="1261641"/>
            <a:ext cx="3643811" cy="4694426"/>
          </a:xfrm>
        </p:spPr>
        <p:txBody>
          <a:bodyPr/>
          <a:lstStyle/>
          <a:p>
            <a:pPr algn="ctr"/>
            <a:r>
              <a:rPr lang="en-US" sz="3400" b="1" dirty="0"/>
              <a:t>Revenue</a:t>
            </a:r>
            <a:br>
              <a:rPr lang="en-US" sz="3400" b="1" dirty="0"/>
            </a:br>
            <a:r>
              <a:rPr lang="en-US" sz="3400" b="1" dirty="0"/>
              <a:t>- Expenses</a:t>
            </a:r>
            <a:br>
              <a:rPr lang="en-US" sz="3400" b="1" dirty="0"/>
            </a:br>
            <a:r>
              <a:rPr lang="en-US" sz="3400" b="1" dirty="0"/>
              <a:t>=  Net Income</a:t>
            </a:r>
            <a:br>
              <a:rPr lang="en-US" sz="3400" b="1" dirty="0"/>
            </a:br>
            <a:br>
              <a:rPr lang="en-US" sz="3400" b="1" dirty="0"/>
            </a:br>
            <a:r>
              <a:rPr lang="en-US" sz="3400" b="1" dirty="0"/>
              <a:t>temporary Capital accounts</a:t>
            </a:r>
            <a:br>
              <a:rPr lang="en-US" sz="3400" b="1" dirty="0"/>
            </a:br>
            <a:br>
              <a:rPr lang="en-US" sz="3400" b="1" dirty="0"/>
            </a:br>
            <a:r>
              <a:rPr lang="en-US" sz="2200" b="1" dirty="0"/>
              <a:t>(go off to college— come home at year-end)</a:t>
            </a:r>
            <a:endParaRPr lang="en-US" sz="3400" b="1" dirty="0"/>
          </a:p>
        </p:txBody>
      </p:sp>
      <p:sp>
        <p:nvSpPr>
          <p:cNvPr id="8" name="Slide Number Placeholder 7">
            <a:extLst>
              <a:ext uri="{FF2B5EF4-FFF2-40B4-BE49-F238E27FC236}">
                <a16:creationId xmlns:a16="http://schemas.microsoft.com/office/drawing/2014/main" id="{06DB5986-2581-2933-9E77-3684C1039D04}"/>
              </a:ext>
            </a:extLst>
          </p:cNvPr>
          <p:cNvSpPr>
            <a:spLocks noGrp="1"/>
          </p:cNvSpPr>
          <p:nvPr>
            <p:ph type="sldNum" sz="quarter" idx="12"/>
          </p:nvPr>
        </p:nvSpPr>
        <p:spPr>
          <a:xfrm>
            <a:off x="10334252" y="186001"/>
            <a:ext cx="838199" cy="767687"/>
          </a:xfrm>
        </p:spPr>
        <p:txBody>
          <a:bodyPr/>
          <a:lstStyle/>
          <a:p>
            <a:fld id="{9FF96B15-8338-45D5-A943-561235072D66}" type="slidenum">
              <a:rPr lang="en-US" noProof="0" smtClean="0"/>
              <a:t>68</a:t>
            </a:fld>
            <a:endParaRPr lang="en-US" noProof="0" dirty="0"/>
          </a:p>
        </p:txBody>
      </p:sp>
      <p:sp>
        <p:nvSpPr>
          <p:cNvPr id="16" name="Text Placeholder 15">
            <a:extLst>
              <a:ext uri="{FF2B5EF4-FFF2-40B4-BE49-F238E27FC236}">
                <a16:creationId xmlns:a16="http://schemas.microsoft.com/office/drawing/2014/main" id="{1A6F552A-2B18-7883-FB13-48C34234F5E6}"/>
              </a:ext>
            </a:extLst>
          </p:cNvPr>
          <p:cNvSpPr>
            <a:spLocks noGrp="1"/>
          </p:cNvSpPr>
          <p:nvPr>
            <p:ph type="body" sz="quarter" idx="16"/>
          </p:nvPr>
        </p:nvSpPr>
        <p:spPr>
          <a:xfrm>
            <a:off x="5161620" y="4413532"/>
            <a:ext cx="5479276" cy="720000"/>
          </a:xfrm>
        </p:spPr>
        <p:txBody>
          <a:bodyPr>
            <a:noAutofit/>
          </a:bodyPr>
          <a:lstStyle/>
          <a:p>
            <a:r>
              <a:rPr lang="en-US" sz="4000" b="1" dirty="0">
                <a:solidFill>
                  <a:schemeClr val="tx2"/>
                </a:solidFill>
              </a:rPr>
              <a:t>Temporary</a:t>
            </a:r>
          </a:p>
        </p:txBody>
      </p:sp>
      <p:sp>
        <p:nvSpPr>
          <p:cNvPr id="17" name="Text Placeholder 4">
            <a:extLst>
              <a:ext uri="{FF2B5EF4-FFF2-40B4-BE49-F238E27FC236}">
                <a16:creationId xmlns:a16="http://schemas.microsoft.com/office/drawing/2014/main" id="{0A26C911-0041-4F3A-D14E-AC3434018B18}"/>
              </a:ext>
            </a:extLst>
          </p:cNvPr>
          <p:cNvSpPr>
            <a:spLocks noGrp="1"/>
          </p:cNvSpPr>
          <p:nvPr>
            <p:ph type="body" sz="quarter" idx="14"/>
          </p:nvPr>
        </p:nvSpPr>
        <p:spPr>
          <a:xfrm>
            <a:off x="5161620" y="3418072"/>
            <a:ext cx="5475260" cy="720725"/>
          </a:xfrm>
          <a:prstGeom prst="roundRect">
            <a:avLst>
              <a:gd name="adj" fmla="val 21747"/>
            </a:avLst>
          </a:prstGeom>
        </p:spPr>
        <p:txBody>
          <a:bodyPr>
            <a:noAutofit/>
          </a:bodyPr>
          <a:lstStyle/>
          <a:p>
            <a:r>
              <a:rPr lang="en-US" sz="4000" b="1" dirty="0">
                <a:solidFill>
                  <a:schemeClr val="tx2"/>
                </a:solidFill>
              </a:rPr>
              <a:t>Nominal</a:t>
            </a:r>
          </a:p>
        </p:txBody>
      </p:sp>
    </p:spTree>
    <p:extLst>
      <p:ext uri="{BB962C8B-B14F-4D97-AF65-F5344CB8AC3E}">
        <p14:creationId xmlns:p14="http://schemas.microsoft.com/office/powerpoint/2010/main" val="13589990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920087"/>
            <a:ext cx="6446521" cy="810958"/>
          </a:xfrm>
        </p:spPr>
        <p:txBody>
          <a:bodyPr>
            <a:noAutofit/>
          </a:bodyPr>
          <a:lstStyle/>
          <a:p>
            <a:r>
              <a:rPr lang="en-US" sz="3600" b="1" dirty="0">
                <a:latin typeface="Trebuchet MS" panose="020B0603020202020204" pitchFamily="34" charset="0"/>
                <a:ea typeface="Arial" panose="020B0604020202020204" pitchFamily="34" charset="0"/>
                <a:cs typeface="Arial" panose="020B0604020202020204" pitchFamily="34" charset="0"/>
              </a:rPr>
              <a:t>Correct errors</a:t>
            </a:r>
            <a:endParaRPr lang="en-US" sz="3600" b="1"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4044150"/>
            <a:ext cx="6622579" cy="866178"/>
          </a:xfrm>
        </p:spPr>
        <p:txBody>
          <a:bodyPr>
            <a:noAutofit/>
          </a:bodyPr>
          <a:lstStyle/>
          <a:p>
            <a:pPr marR="0" lvl="0">
              <a:spcBef>
                <a:spcPts val="0"/>
              </a:spcBef>
              <a:spcAft>
                <a:spcPts val="0"/>
              </a:spcAft>
            </a:pPr>
            <a:r>
              <a:rPr lang="en-US" sz="3600" b="1" dirty="0">
                <a:effectLst/>
                <a:latin typeface="Trebuchet MS" panose="020B0603020202020204" pitchFamily="34" charset="0"/>
                <a:ea typeface="Arial" panose="020B0604020202020204" pitchFamily="34" charset="0"/>
                <a:cs typeface="Arial" panose="020B0604020202020204" pitchFamily="34" charset="0"/>
              </a:rPr>
              <a:t>Calculate Net Income (IS cols)</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4" y="1804686"/>
            <a:ext cx="6446522" cy="866178"/>
          </a:xfrm>
        </p:spPr>
        <p:txBody>
          <a:bodyPr>
            <a:noAutofit/>
          </a:bodyPr>
          <a:lstStyle/>
          <a:p>
            <a:r>
              <a:rPr lang="en-US" sz="3600" b="1"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Make adjustments</a:t>
            </a: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5" y="5189949"/>
            <a:ext cx="6622579" cy="767686"/>
          </a:xfrm>
        </p:spPr>
        <p:txBody>
          <a:bodyPr>
            <a:noAutofit/>
          </a:bodyPr>
          <a:lstStyle/>
          <a:p>
            <a:pPr marR="0" lvl="0">
              <a:lnSpc>
                <a:spcPct val="104000"/>
              </a:lnSpc>
              <a:spcBef>
                <a:spcPts val="500"/>
              </a:spcBef>
              <a:spcAft>
                <a:spcPts val="0"/>
              </a:spcAft>
            </a:pPr>
            <a:r>
              <a:rPr lang="en-US" sz="3400" b="1" dirty="0">
                <a:effectLst/>
                <a:latin typeface="Trebuchet MS" panose="020B0603020202020204" pitchFamily="34" charset="0"/>
                <a:ea typeface="Arial" panose="020B0604020202020204" pitchFamily="34" charset="0"/>
                <a:cs typeface="Arial" panose="020B0604020202020204" pitchFamily="34" charset="0"/>
              </a:rPr>
              <a:t>Statement of Position (BS Cols)</a:t>
            </a: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725861"/>
            <a:ext cx="6446521" cy="866178"/>
          </a:xfrm>
        </p:spPr>
        <p:txBody>
          <a:bodyPr>
            <a:noAutofit/>
          </a:bodyPr>
          <a:lstStyle/>
          <a:p>
            <a:pPr>
              <a:spcBef>
                <a:spcPts val="0"/>
              </a:spcBef>
            </a:pPr>
            <a:r>
              <a:rPr lang="en-US" sz="3600" b="1"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Working paper </a:t>
            </a:r>
            <a:endParaRPr lang="en-US" sz="3600" b="1"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69</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954539" y="1896692"/>
            <a:ext cx="3567357" cy="3293257"/>
          </a:xfrm>
        </p:spPr>
        <p:txBody>
          <a:bodyPr/>
          <a:lstStyle/>
          <a:p>
            <a:r>
              <a:rPr lang="en-US" sz="4800" b="1" dirty="0"/>
              <a:t>New concept…</a:t>
            </a:r>
            <a:br>
              <a:rPr lang="en-US" sz="4800" b="1" dirty="0"/>
            </a:br>
            <a:br>
              <a:rPr lang="en-US" sz="4800" b="1" dirty="0"/>
            </a:br>
            <a:r>
              <a:rPr lang="en-US" sz="4800" b="1" dirty="0"/>
              <a:t>Worksheet</a:t>
            </a:r>
          </a:p>
        </p:txBody>
      </p:sp>
    </p:spTree>
    <p:extLst>
      <p:ext uri="{BB962C8B-B14F-4D97-AF65-F5344CB8AC3E}">
        <p14:creationId xmlns:p14="http://schemas.microsoft.com/office/powerpoint/2010/main" val="1374828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920087"/>
            <a:ext cx="6446521" cy="810958"/>
          </a:xfrm>
        </p:spPr>
        <p:txBody>
          <a:bodyPr>
            <a:noAutofit/>
          </a:bodyPr>
          <a:lstStyle/>
          <a:p>
            <a:r>
              <a:rPr lang="en-US" sz="3600" b="1" dirty="0">
                <a:latin typeface="Trebuchet MS" panose="020B0603020202020204" pitchFamily="34" charset="0"/>
                <a:ea typeface="Arial" panose="020B0604020202020204" pitchFamily="34" charset="0"/>
                <a:cs typeface="Arial" panose="020B0604020202020204" pitchFamily="34" charset="0"/>
              </a:rPr>
              <a:t>Extend (transfer) to IS &amp; BS</a:t>
            </a:r>
            <a:endParaRPr lang="en-US" sz="3600" b="1"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4044150"/>
            <a:ext cx="6510529" cy="866178"/>
          </a:xfrm>
        </p:spPr>
        <p:txBody>
          <a:bodyPr>
            <a:noAutofit/>
          </a:bodyPr>
          <a:lstStyle/>
          <a:p>
            <a:pPr marR="0" lvl="0">
              <a:spcBef>
                <a:spcPts val="0"/>
              </a:spcBef>
              <a:spcAft>
                <a:spcPts val="0"/>
              </a:spcAft>
            </a:pPr>
            <a:r>
              <a:rPr lang="en-US" sz="3600" b="1" dirty="0">
                <a:effectLst/>
                <a:latin typeface="Trebuchet MS" panose="020B0603020202020204" pitchFamily="34" charset="0"/>
                <a:ea typeface="Arial" panose="020B0604020202020204" pitchFamily="34" charset="0"/>
                <a:cs typeface="Arial" panose="020B0604020202020204" pitchFamily="34" charset="0"/>
              </a:rPr>
              <a:t>Calculate column totals</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4" y="1804686"/>
            <a:ext cx="6446522" cy="866178"/>
          </a:xfrm>
        </p:spPr>
        <p:txBody>
          <a:bodyPr>
            <a:noAutofit/>
          </a:bodyPr>
          <a:lstStyle/>
          <a:p>
            <a:r>
              <a:rPr lang="en-US" sz="3600" b="1"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Make sure that DRs = CRs</a:t>
            </a: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5" y="5189949"/>
            <a:ext cx="6622579" cy="767686"/>
          </a:xfrm>
        </p:spPr>
        <p:txBody>
          <a:bodyPr>
            <a:noAutofit/>
          </a:bodyPr>
          <a:lstStyle/>
          <a:p>
            <a:r>
              <a:rPr lang="en-US" sz="3600" b="1" dirty="0">
                <a:effectLst/>
                <a:latin typeface="Trebuchet MS" panose="020B0603020202020204" pitchFamily="34" charset="0"/>
                <a:ea typeface="Arial" panose="020B0604020202020204" pitchFamily="34" charset="0"/>
                <a:cs typeface="Arial" panose="020B0604020202020204" pitchFamily="34" charset="0"/>
              </a:rPr>
              <a:t>Calculate Net Income</a:t>
            </a:r>
            <a:endParaRPr lang="en-US" sz="3600" b="1" dirty="0"/>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725861"/>
            <a:ext cx="6446521" cy="866178"/>
          </a:xfrm>
        </p:spPr>
        <p:txBody>
          <a:bodyPr>
            <a:noAutofit/>
          </a:bodyPr>
          <a:lstStyle/>
          <a:p>
            <a:pPr>
              <a:spcBef>
                <a:spcPts val="0"/>
              </a:spcBef>
            </a:pPr>
            <a:r>
              <a:rPr lang="en-US" sz="3600" dirty="0">
                <a:solidFill>
                  <a:srgbClr val="222222"/>
                </a:solidFill>
                <a:latin typeface="Trebuchet MS" panose="020B0603020202020204" pitchFamily="34" charset="0"/>
                <a:cs typeface="Arial" panose="020B0604020202020204" pitchFamily="34" charset="0"/>
              </a:rPr>
              <a:t> </a:t>
            </a:r>
            <a:r>
              <a:rPr lang="en-US" sz="3600" b="1" dirty="0">
                <a:solidFill>
                  <a:srgbClr val="222222"/>
                </a:solidFill>
                <a:latin typeface="Trebuchet MS" panose="020B0603020202020204" pitchFamily="34" charset="0"/>
                <a:cs typeface="Arial" panose="020B0604020202020204" pitchFamily="34" charset="0"/>
              </a:rPr>
              <a:t>List accounts &amp; #s in TB</a:t>
            </a:r>
            <a:endParaRPr lang="en-US" sz="3600" b="1"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70</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707137" y="1896692"/>
            <a:ext cx="3814759" cy="3293257"/>
          </a:xfrm>
        </p:spPr>
        <p:txBody>
          <a:bodyPr/>
          <a:lstStyle/>
          <a:p>
            <a:r>
              <a:rPr lang="en-US" sz="4800" dirty="0"/>
              <a:t>Completing</a:t>
            </a:r>
            <a:br>
              <a:rPr lang="en-US" sz="4800" dirty="0"/>
            </a:br>
            <a:r>
              <a:rPr lang="en-US" sz="4800" dirty="0"/>
              <a:t>the</a:t>
            </a:r>
            <a:br>
              <a:rPr lang="en-US" sz="4800" dirty="0"/>
            </a:br>
            <a:r>
              <a:rPr lang="en-US" sz="4800" dirty="0"/>
              <a:t>Worksheet</a:t>
            </a:r>
          </a:p>
        </p:txBody>
      </p:sp>
    </p:spTree>
    <p:extLst>
      <p:ext uri="{BB962C8B-B14F-4D97-AF65-F5344CB8AC3E}">
        <p14:creationId xmlns:p14="http://schemas.microsoft.com/office/powerpoint/2010/main" val="3982541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42D986-6646-6449-A4FB-6A74690DF2BC}"/>
              </a:ext>
            </a:extLst>
          </p:cNvPr>
          <p:cNvSpPr>
            <a:spLocks noGrp="1"/>
          </p:cNvSpPr>
          <p:nvPr>
            <p:ph type="sldNum" sz="quarter" idx="12"/>
          </p:nvPr>
        </p:nvSpPr>
        <p:spPr/>
        <p:txBody>
          <a:bodyPr/>
          <a:lstStyle/>
          <a:p>
            <a:fld id="{9FF96B15-8338-45D5-A943-561235072D66}" type="slidenum">
              <a:rPr lang="en-US" noProof="0" smtClean="0"/>
              <a:t>71</a:t>
            </a:fld>
            <a:endParaRPr lang="en-US" noProof="0" dirty="0"/>
          </a:p>
        </p:txBody>
      </p:sp>
      <p:pic>
        <p:nvPicPr>
          <p:cNvPr id="4" name="Picture 3" descr="A close-up of a document&#10;&#10;Description automatically generated">
            <a:extLst>
              <a:ext uri="{FF2B5EF4-FFF2-40B4-BE49-F238E27FC236}">
                <a16:creationId xmlns:a16="http://schemas.microsoft.com/office/drawing/2014/main" id="{ECEA634C-2FCF-26ED-3810-5D98AE4F5F3C}"/>
              </a:ext>
            </a:extLst>
          </p:cNvPr>
          <p:cNvPicPr>
            <a:picLocks noChangeAspect="1"/>
          </p:cNvPicPr>
          <p:nvPr/>
        </p:nvPicPr>
        <p:blipFill>
          <a:blip r:embed="rId2"/>
          <a:stretch>
            <a:fillRect/>
          </a:stretch>
        </p:blipFill>
        <p:spPr>
          <a:xfrm>
            <a:off x="1277257" y="0"/>
            <a:ext cx="10551886" cy="7029828"/>
          </a:xfrm>
          <a:prstGeom prst="rect">
            <a:avLst/>
          </a:prstGeom>
        </p:spPr>
      </p:pic>
      <p:sp>
        <p:nvSpPr>
          <p:cNvPr id="8" name="Arrow: Right 7">
            <a:extLst>
              <a:ext uri="{FF2B5EF4-FFF2-40B4-BE49-F238E27FC236}">
                <a16:creationId xmlns:a16="http://schemas.microsoft.com/office/drawing/2014/main" id="{62EEA074-4B22-DFB1-6B04-5EA9D0CBCD28}"/>
              </a:ext>
            </a:extLst>
          </p:cNvPr>
          <p:cNvSpPr/>
          <p:nvPr/>
        </p:nvSpPr>
        <p:spPr>
          <a:xfrm>
            <a:off x="188682" y="3802747"/>
            <a:ext cx="1277257" cy="5370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61BE326-0A29-23F2-6DD6-EAE1313B5BAC}"/>
              </a:ext>
            </a:extLst>
          </p:cNvPr>
          <p:cNvSpPr/>
          <p:nvPr/>
        </p:nvSpPr>
        <p:spPr>
          <a:xfrm>
            <a:off x="362857" y="1885702"/>
            <a:ext cx="736197" cy="1169551"/>
          </a:xfrm>
          <a:prstGeom prst="rect">
            <a:avLst/>
          </a:prstGeom>
          <a:noFill/>
        </p:spPr>
        <p:txBody>
          <a:bodyPr wrap="square" lIns="91440" tIns="45720" rIns="91440" bIns="45720">
            <a:spAutoFit/>
          </a:bodyPr>
          <a:lstStyle/>
          <a:p>
            <a:pPr algn="ctr"/>
            <a:r>
              <a:rPr lang="en-US" sz="7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a:t>
            </a:r>
          </a:p>
        </p:txBody>
      </p:sp>
      <p:sp>
        <p:nvSpPr>
          <p:cNvPr id="11" name="Rectangle 10">
            <a:extLst>
              <a:ext uri="{FF2B5EF4-FFF2-40B4-BE49-F238E27FC236}">
                <a16:creationId xmlns:a16="http://schemas.microsoft.com/office/drawing/2014/main" id="{FF78BAC0-DE52-8CFF-619E-BFFDEE0C940B}"/>
              </a:ext>
            </a:extLst>
          </p:cNvPr>
          <p:cNvSpPr/>
          <p:nvPr/>
        </p:nvSpPr>
        <p:spPr>
          <a:xfrm>
            <a:off x="541640" y="4505849"/>
            <a:ext cx="378629"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a:t>
            </a:r>
          </a:p>
        </p:txBody>
      </p:sp>
      <p:sp>
        <p:nvSpPr>
          <p:cNvPr id="12" name="Star: 5 Points 11">
            <a:extLst>
              <a:ext uri="{FF2B5EF4-FFF2-40B4-BE49-F238E27FC236}">
                <a16:creationId xmlns:a16="http://schemas.microsoft.com/office/drawing/2014/main" id="{5456CC23-5828-11EE-5ABD-52ADBAA4EF19}"/>
              </a:ext>
            </a:extLst>
          </p:cNvPr>
          <p:cNvSpPr/>
          <p:nvPr/>
        </p:nvSpPr>
        <p:spPr>
          <a:xfrm>
            <a:off x="321933" y="279646"/>
            <a:ext cx="1358655" cy="1349827"/>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0068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72</a:t>
            </a:fld>
            <a:endParaRPr lang="en-US" noProof="0" dirty="0"/>
          </a:p>
        </p:txBody>
      </p:sp>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496682" y="295729"/>
            <a:ext cx="8761413" cy="2003583"/>
          </a:xfrm>
        </p:spPr>
        <p:txBody>
          <a:bodyPr/>
          <a:lstStyle/>
          <a:p>
            <a:pPr algn="ctr"/>
            <a:r>
              <a:rPr lang="en-US" sz="6000" b="1" dirty="0"/>
              <a:t>CAPITAL FORMULA</a:t>
            </a:r>
            <a:br>
              <a:rPr lang="en-US" sz="6000" b="1" dirty="0"/>
            </a:br>
            <a:r>
              <a:rPr lang="en-US" sz="3000" b="1" dirty="0"/>
              <a:t>(the college kids come Home to Capital)</a:t>
            </a:r>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3066447" y="2249750"/>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300 K.M., Capital - OE</a:t>
            </a:r>
          </a:p>
        </p:txBody>
      </p:sp>
      <p:grpSp>
        <p:nvGrpSpPr>
          <p:cNvPr id="15" name="Group 14">
            <a:extLst>
              <a:ext uri="{FF2B5EF4-FFF2-40B4-BE49-F238E27FC236}">
                <a16:creationId xmlns:a16="http://schemas.microsoft.com/office/drawing/2014/main" id="{8E6FC32C-753E-30F6-EB75-8432DC696A51}"/>
              </a:ext>
            </a:extLst>
          </p:cNvPr>
          <p:cNvGrpSpPr/>
          <p:nvPr/>
        </p:nvGrpSpPr>
        <p:grpSpPr>
          <a:xfrm>
            <a:off x="3209420" y="3165953"/>
            <a:ext cx="5659009" cy="3563147"/>
            <a:chOff x="3209420" y="3165953"/>
            <a:chExt cx="5659009" cy="3563147"/>
          </a:xfrm>
        </p:grpSpPr>
        <p:cxnSp>
          <p:nvCxnSpPr>
            <p:cNvPr id="10" name="Straight Connector 9">
              <a:extLst>
                <a:ext uri="{FF2B5EF4-FFF2-40B4-BE49-F238E27FC236}">
                  <a16:creationId xmlns:a16="http://schemas.microsoft.com/office/drawing/2014/main" id="{CDE6D5E2-AF07-CA20-84C1-1A3108A7C2A0}"/>
                </a:ext>
              </a:extLst>
            </p:cNvPr>
            <p:cNvCxnSpPr>
              <a:cxnSpLocks/>
            </p:cNvCxnSpPr>
            <p:nvPr/>
          </p:nvCxnSpPr>
          <p:spPr>
            <a:xfrm>
              <a:off x="3209420" y="3165953"/>
              <a:ext cx="565900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A18F49C-1452-C20A-7F33-15754C3966EE}"/>
                </a:ext>
              </a:extLst>
            </p:cNvPr>
            <p:cNvCxnSpPr>
              <a:cxnSpLocks/>
            </p:cNvCxnSpPr>
            <p:nvPr/>
          </p:nvCxnSpPr>
          <p:spPr>
            <a:xfrm>
              <a:off x="6084685" y="3165953"/>
              <a:ext cx="0" cy="3563147"/>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76371EE4-6ED1-8B92-798F-7243E9DAD9EC}"/>
              </a:ext>
            </a:extLst>
          </p:cNvPr>
          <p:cNvSpPr txBox="1"/>
          <p:nvPr/>
        </p:nvSpPr>
        <p:spPr>
          <a:xfrm>
            <a:off x="5206748" y="3136870"/>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9" name="TextBox 8">
            <a:extLst>
              <a:ext uri="{FF2B5EF4-FFF2-40B4-BE49-F238E27FC236}">
                <a16:creationId xmlns:a16="http://schemas.microsoft.com/office/drawing/2014/main" id="{CD1D0DED-B185-50E6-DE3D-B05CB52E4915}"/>
              </a:ext>
            </a:extLst>
          </p:cNvPr>
          <p:cNvSpPr txBox="1"/>
          <p:nvPr/>
        </p:nvSpPr>
        <p:spPr>
          <a:xfrm>
            <a:off x="5670093" y="3229915"/>
            <a:ext cx="3341307" cy="3539430"/>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0      Beg. </a:t>
            </a:r>
          </a:p>
          <a:p>
            <a:pPr algn="r"/>
            <a:r>
              <a:rPr lang="en-US" sz="2800" b="1" dirty="0">
                <a:solidFill>
                  <a:schemeClr val="tx2"/>
                </a:solidFill>
                <a:latin typeface="+mj-lt"/>
                <a:cs typeface="Arial" panose="020B0604020202020204" pitchFamily="34" charset="0"/>
              </a:rPr>
              <a:t>Cap</a:t>
            </a:r>
          </a:p>
          <a:p>
            <a:pPr algn="r"/>
            <a:r>
              <a:rPr lang="en-US" sz="2800" b="1" dirty="0">
                <a:solidFill>
                  <a:schemeClr val="tx2"/>
                </a:solidFill>
                <a:latin typeface="+mj-lt"/>
                <a:cs typeface="Arial" panose="020B0604020202020204" pitchFamily="34" charset="0"/>
              </a:rPr>
              <a:t>3,000    + Inv.</a:t>
            </a:r>
          </a:p>
          <a:p>
            <a:pPr algn="r"/>
            <a:r>
              <a:rPr lang="en-US" sz="2800" b="1" u="sng" dirty="0">
                <a:solidFill>
                  <a:schemeClr val="tx2"/>
                </a:solidFill>
                <a:latin typeface="+mj-lt"/>
                <a:cs typeface="Arial" panose="020B0604020202020204" pitchFamily="34" charset="0"/>
              </a:rPr>
              <a:t>1,800</a:t>
            </a:r>
            <a:r>
              <a:rPr lang="en-US" sz="2800" b="1" dirty="0">
                <a:solidFill>
                  <a:schemeClr val="tx2"/>
                </a:solidFill>
                <a:latin typeface="+mj-lt"/>
                <a:cs typeface="Arial" panose="020B0604020202020204" pitchFamily="34" charset="0"/>
              </a:rPr>
              <a:t>    + Inv.</a:t>
            </a:r>
          </a:p>
          <a:p>
            <a:pPr algn="r"/>
            <a:r>
              <a:rPr lang="en-US" sz="2800" b="1" dirty="0">
                <a:solidFill>
                  <a:schemeClr val="tx2"/>
                </a:solidFill>
                <a:latin typeface="+mj-lt"/>
                <a:cs typeface="Arial" panose="020B0604020202020204" pitchFamily="34" charset="0"/>
              </a:rPr>
              <a:t>4,800 =  COW</a:t>
            </a:r>
          </a:p>
          <a:p>
            <a:pPr algn="ctr"/>
            <a:r>
              <a:rPr lang="en-US" sz="2800" b="1" u="sng" dirty="0">
                <a:solidFill>
                  <a:schemeClr val="tx2"/>
                </a:solidFill>
                <a:latin typeface="+mj-lt"/>
              </a:rPr>
              <a:t>         300  +   NI </a:t>
            </a:r>
          </a:p>
          <a:p>
            <a:pPr algn="ctr"/>
            <a:r>
              <a:rPr lang="en-US" sz="2800" b="1" dirty="0">
                <a:latin typeface="+mj-lt"/>
              </a:rPr>
              <a:t>          </a:t>
            </a:r>
            <a:r>
              <a:rPr lang="en-US" sz="2800" b="1" dirty="0">
                <a:solidFill>
                  <a:schemeClr val="tx2"/>
                </a:solidFill>
                <a:latin typeface="+mj-lt"/>
              </a:rPr>
              <a:t>5050   End. </a:t>
            </a:r>
          </a:p>
          <a:p>
            <a:pPr algn="ctr"/>
            <a:r>
              <a:rPr lang="en-US" sz="2800" b="1" dirty="0">
                <a:solidFill>
                  <a:schemeClr val="tx2"/>
                </a:solidFill>
                <a:latin typeface="+mj-lt"/>
              </a:rPr>
              <a:t>                     Cap</a:t>
            </a:r>
            <a:r>
              <a:rPr lang="en-US" sz="2800" b="1" dirty="0">
                <a:latin typeface="+mj-lt"/>
              </a:rPr>
              <a:t>.  </a:t>
            </a:r>
          </a:p>
        </p:txBody>
      </p:sp>
      <p:sp>
        <p:nvSpPr>
          <p:cNvPr id="17" name="TextBox 16">
            <a:extLst>
              <a:ext uri="{FF2B5EF4-FFF2-40B4-BE49-F238E27FC236}">
                <a16:creationId xmlns:a16="http://schemas.microsoft.com/office/drawing/2014/main" id="{7B68B95A-1475-1D4D-22EB-90499EFFE3E1}"/>
              </a:ext>
            </a:extLst>
          </p:cNvPr>
          <p:cNvSpPr txBox="1"/>
          <p:nvPr/>
        </p:nvSpPr>
        <p:spPr>
          <a:xfrm>
            <a:off x="2748685" y="4126156"/>
            <a:ext cx="3128704" cy="1815882"/>
          </a:xfrm>
          <a:prstGeom prst="rect">
            <a:avLst/>
          </a:prstGeom>
          <a:noFill/>
        </p:spPr>
        <p:txBody>
          <a:bodyPr wrap="square">
            <a:spAutoFit/>
          </a:bodyPr>
          <a:lstStyle/>
          <a:p>
            <a:r>
              <a:rPr lang="en-US" sz="1800" b="1" dirty="0">
                <a:solidFill>
                  <a:schemeClr val="tx2"/>
                </a:solidFill>
                <a:latin typeface="+mj-lt"/>
              </a:rPr>
              <a:t> </a:t>
            </a:r>
            <a:r>
              <a:rPr lang="en-US" sz="2800" b="1" dirty="0">
                <a:solidFill>
                  <a:schemeClr val="tx2"/>
                </a:solidFill>
                <a:latin typeface="+mj-lt"/>
              </a:rPr>
              <a:t>- DRAW          50</a:t>
            </a:r>
          </a:p>
          <a:p>
            <a:endParaRPr lang="en-US" sz="2800" b="1" dirty="0">
              <a:solidFill>
                <a:schemeClr val="tx2"/>
              </a:solidFill>
              <a:latin typeface="+mj-lt"/>
            </a:endParaRPr>
          </a:p>
          <a:p>
            <a:endParaRPr lang="en-US" sz="2800" b="1" dirty="0">
              <a:solidFill>
                <a:schemeClr val="tx2"/>
              </a:solidFill>
              <a:latin typeface="+mj-lt"/>
            </a:endParaRPr>
          </a:p>
          <a:p>
            <a:r>
              <a:rPr lang="en-US" sz="2800" b="1" dirty="0">
                <a:solidFill>
                  <a:schemeClr val="tx2"/>
                </a:solidFill>
                <a:latin typeface="+mj-lt"/>
              </a:rPr>
              <a:t>- NL</a:t>
            </a:r>
            <a:endParaRPr lang="en-US" dirty="0"/>
          </a:p>
        </p:txBody>
      </p:sp>
      <p:grpSp>
        <p:nvGrpSpPr>
          <p:cNvPr id="18" name="Group 17">
            <a:extLst>
              <a:ext uri="{FF2B5EF4-FFF2-40B4-BE49-F238E27FC236}">
                <a16:creationId xmlns:a16="http://schemas.microsoft.com/office/drawing/2014/main" id="{807F4E11-4810-8EEA-BB1A-DE2FE644FEFC}"/>
              </a:ext>
            </a:extLst>
          </p:cNvPr>
          <p:cNvGrpSpPr/>
          <p:nvPr/>
        </p:nvGrpSpPr>
        <p:grpSpPr>
          <a:xfrm>
            <a:off x="6107316" y="6352972"/>
            <a:ext cx="1719776" cy="68176"/>
            <a:chOff x="3903399" y="6292516"/>
            <a:chExt cx="1719776" cy="68176"/>
          </a:xfrm>
        </p:grpSpPr>
        <p:cxnSp>
          <p:nvCxnSpPr>
            <p:cNvPr id="19" name="Straight Connector 18">
              <a:extLst>
                <a:ext uri="{FF2B5EF4-FFF2-40B4-BE49-F238E27FC236}">
                  <a16:creationId xmlns:a16="http://schemas.microsoft.com/office/drawing/2014/main" id="{63F43774-095E-4C78-E011-735FA83D6D9A}"/>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1FD0192B-E959-1354-D718-B151DD6633F4}"/>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
        <p:nvSpPr>
          <p:cNvPr id="2" name="Star: 5 Points 1">
            <a:extLst>
              <a:ext uri="{FF2B5EF4-FFF2-40B4-BE49-F238E27FC236}">
                <a16:creationId xmlns:a16="http://schemas.microsoft.com/office/drawing/2014/main" id="{0398D73F-F4DF-7742-303A-24D66D83DCB6}"/>
              </a:ext>
            </a:extLst>
          </p:cNvPr>
          <p:cNvSpPr/>
          <p:nvPr/>
        </p:nvSpPr>
        <p:spPr>
          <a:xfrm>
            <a:off x="107284" y="217716"/>
            <a:ext cx="1781408" cy="1781408"/>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03298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745FE-5C97-67E8-21A5-454BCA539E0D}"/>
              </a:ext>
            </a:extLst>
          </p:cNvPr>
          <p:cNvSpPr>
            <a:spLocks noGrp="1"/>
          </p:cNvSpPr>
          <p:nvPr>
            <p:ph type="sldNum" sz="quarter" idx="12"/>
          </p:nvPr>
        </p:nvSpPr>
        <p:spPr>
          <a:xfrm>
            <a:off x="10408131" y="462610"/>
            <a:ext cx="838199" cy="767687"/>
          </a:xfrm>
        </p:spPr>
        <p:txBody>
          <a:bodyPr/>
          <a:lstStyle/>
          <a:p>
            <a:fld id="{9FF96B15-8338-45D5-A943-561235072D66}" type="slidenum">
              <a:rPr lang="en-US" noProof="0" smtClean="0"/>
              <a:t>73</a:t>
            </a:fld>
            <a:endParaRPr lang="en-US" noProof="0" dirty="0"/>
          </a:p>
        </p:txBody>
      </p:sp>
      <p:sp>
        <p:nvSpPr>
          <p:cNvPr id="4" name="Title 1">
            <a:extLst>
              <a:ext uri="{FF2B5EF4-FFF2-40B4-BE49-F238E27FC236}">
                <a16:creationId xmlns:a16="http://schemas.microsoft.com/office/drawing/2014/main" id="{9D8836BC-B29B-181E-BBE0-E5172AFFC265}"/>
              </a:ext>
            </a:extLst>
          </p:cNvPr>
          <p:cNvSpPr>
            <a:spLocks noGrp="1"/>
          </p:cNvSpPr>
          <p:nvPr>
            <p:ph type="title"/>
          </p:nvPr>
        </p:nvSpPr>
        <p:spPr>
          <a:xfrm>
            <a:off x="1155700" y="2287588"/>
            <a:ext cx="3438525" cy="2282825"/>
          </a:xfrm>
        </p:spPr>
        <p:txBody>
          <a:bodyPr/>
          <a:lstStyle/>
          <a:p>
            <a:pPr algn="ctr"/>
            <a:r>
              <a:rPr lang="en-US" sz="4000" b="1" dirty="0">
                <a:effectLst/>
                <a:ea typeface="Times New Roman" panose="02020603050405020304" pitchFamily="18" charset="0"/>
                <a:cs typeface="Times New Roman" panose="02020603050405020304" pitchFamily="18" charset="0"/>
              </a:rPr>
              <a:t>Now, we’ll do a final check to see if DR = CR </a:t>
            </a:r>
            <a:br>
              <a:rPr lang="en-US" sz="4000" b="1" dirty="0">
                <a:effectLst/>
                <a:ea typeface="Times New Roman" panose="02020603050405020304" pitchFamily="18" charset="0"/>
                <a:cs typeface="Times New Roman" panose="02020603050405020304" pitchFamily="18" charset="0"/>
              </a:rPr>
            </a:br>
            <a:br>
              <a:rPr lang="en-US" sz="4000" b="1" dirty="0">
                <a:effectLst/>
                <a:ea typeface="Times New Roman" panose="02020603050405020304" pitchFamily="18" charset="0"/>
                <a:cs typeface="Times New Roman" panose="02020603050405020304" pitchFamily="18" charset="0"/>
              </a:rPr>
            </a:br>
            <a:r>
              <a:rPr lang="en-US" sz="4000" b="1" dirty="0">
                <a:effectLst/>
                <a:ea typeface="Times New Roman" panose="02020603050405020304" pitchFamily="18" charset="0"/>
                <a:cs typeface="Times New Roman" panose="02020603050405020304" pitchFamily="18" charset="0"/>
              </a:rPr>
              <a:t>(</a:t>
            </a:r>
            <a:r>
              <a:rPr lang="en-US" sz="4000" b="1" dirty="0">
                <a:ea typeface="Times New Roman" panose="02020603050405020304" pitchFamily="18" charset="0"/>
                <a:cs typeface="Times New Roman" panose="02020603050405020304" pitchFamily="18" charset="0"/>
              </a:rPr>
              <a:t>Perm. Account </a:t>
            </a:r>
            <a:r>
              <a:rPr lang="en-US" sz="4000" b="1" dirty="0">
                <a:effectLst/>
                <a:ea typeface="Times New Roman" panose="02020603050405020304" pitchFamily="18" charset="0"/>
                <a:cs typeface="Times New Roman" panose="02020603050405020304" pitchFamily="18" charset="0"/>
              </a:rPr>
              <a:t>balances</a:t>
            </a:r>
            <a:br>
              <a:rPr lang="en-US" sz="4000" b="1" dirty="0">
                <a:effectLst/>
                <a:ea typeface="Times New Roman" panose="02020603050405020304" pitchFamily="18" charset="0"/>
                <a:cs typeface="Times New Roman" panose="02020603050405020304" pitchFamily="18" charset="0"/>
              </a:rPr>
            </a:br>
            <a:r>
              <a:rPr lang="en-US" sz="4000" b="1" dirty="0">
                <a:effectLst/>
                <a:ea typeface="Times New Roman" panose="02020603050405020304" pitchFamily="18" charset="0"/>
                <a:cs typeface="Times New Roman" panose="02020603050405020304" pitchFamily="18" charset="0"/>
              </a:rPr>
              <a:t>ONLY)</a:t>
            </a:r>
            <a:endParaRPr lang="en-US" sz="4000" b="1" spc="200" dirty="0">
              <a:cs typeface="Times New Roman" panose="02020603050405020304" pitchFamily="18" charset="0"/>
            </a:endParaRPr>
          </a:p>
        </p:txBody>
      </p:sp>
      <p:grpSp>
        <p:nvGrpSpPr>
          <p:cNvPr id="13" name="Group 12">
            <a:extLst>
              <a:ext uri="{FF2B5EF4-FFF2-40B4-BE49-F238E27FC236}">
                <a16:creationId xmlns:a16="http://schemas.microsoft.com/office/drawing/2014/main" id="{155C48A6-F1C0-CB35-E6CA-F5518D161CCD}"/>
              </a:ext>
            </a:extLst>
          </p:cNvPr>
          <p:cNvGrpSpPr/>
          <p:nvPr/>
        </p:nvGrpSpPr>
        <p:grpSpPr>
          <a:xfrm>
            <a:off x="5111695" y="-576507"/>
            <a:ext cx="6426589" cy="7272661"/>
            <a:chOff x="5111695" y="-389902"/>
            <a:chExt cx="6426589" cy="6737726"/>
          </a:xfrm>
        </p:grpSpPr>
        <p:grpSp>
          <p:nvGrpSpPr>
            <p:cNvPr id="8" name="Group 7">
              <a:extLst>
                <a:ext uri="{FF2B5EF4-FFF2-40B4-BE49-F238E27FC236}">
                  <a16:creationId xmlns:a16="http://schemas.microsoft.com/office/drawing/2014/main" id="{C98CF1B2-360E-E52E-52EC-2592AF3B8B5F}"/>
                </a:ext>
              </a:extLst>
            </p:cNvPr>
            <p:cNvGrpSpPr/>
            <p:nvPr/>
          </p:nvGrpSpPr>
          <p:grpSpPr>
            <a:xfrm>
              <a:off x="5173579" y="1267103"/>
              <a:ext cx="6364705" cy="5013381"/>
              <a:chOff x="254993" y="3546479"/>
              <a:chExt cx="2441915" cy="2397889"/>
            </a:xfrm>
          </p:grpSpPr>
          <p:cxnSp>
            <p:nvCxnSpPr>
              <p:cNvPr id="11" name="Straight Connector 10">
                <a:extLst>
                  <a:ext uri="{FF2B5EF4-FFF2-40B4-BE49-F238E27FC236}">
                    <a16:creationId xmlns:a16="http://schemas.microsoft.com/office/drawing/2014/main" id="{4B802992-F474-3108-7943-AB8E14C3769C}"/>
                  </a:ext>
                </a:extLst>
              </p:cNvPr>
              <p:cNvCxnSpPr>
                <a:cxnSpLocks/>
              </p:cNvCxnSpPr>
              <p:nvPr/>
            </p:nvCxnSpPr>
            <p:spPr>
              <a:xfrm>
                <a:off x="254993" y="3546479"/>
                <a:ext cx="2441915"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0D09214-7958-FEB4-E78A-12DA02233A22}"/>
                  </a:ext>
                </a:extLst>
              </p:cNvPr>
              <p:cNvCxnSpPr>
                <a:cxnSpLocks/>
              </p:cNvCxnSpPr>
              <p:nvPr/>
            </p:nvCxnSpPr>
            <p:spPr>
              <a:xfrm>
                <a:off x="1477879" y="3581203"/>
                <a:ext cx="0" cy="236316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1ED602F3-EB26-A04F-0819-B9F7EF3A77F0}"/>
                </a:ext>
              </a:extLst>
            </p:cNvPr>
            <p:cNvSpPr txBox="1"/>
            <p:nvPr/>
          </p:nvSpPr>
          <p:spPr>
            <a:xfrm>
              <a:off x="7623159" y="1267103"/>
              <a:ext cx="2289857" cy="430887"/>
            </a:xfrm>
            <a:prstGeom prst="rect">
              <a:avLst/>
            </a:prstGeom>
            <a:noFill/>
          </p:spPr>
          <p:txBody>
            <a:bodyPr wrap="square">
              <a:spAutoFit/>
            </a:bodyPr>
            <a:lstStyle/>
            <a:p>
              <a:r>
                <a:rPr lang="en-US" sz="2200" b="1" dirty="0">
                  <a:solidFill>
                    <a:schemeClr val="tx2"/>
                  </a:solidFill>
                </a:rPr>
                <a:t>DR       CR</a:t>
              </a:r>
              <a:endParaRPr lang="en-US" sz="2200" dirty="0"/>
            </a:p>
          </p:txBody>
        </p:sp>
        <p:sp>
          <p:nvSpPr>
            <p:cNvPr id="10" name="Title 1">
              <a:extLst>
                <a:ext uri="{FF2B5EF4-FFF2-40B4-BE49-F238E27FC236}">
                  <a16:creationId xmlns:a16="http://schemas.microsoft.com/office/drawing/2014/main" id="{0E0A0016-4F6C-5FFA-B9E7-1BC7109E4952}"/>
                </a:ext>
              </a:extLst>
            </p:cNvPr>
            <p:cNvSpPr txBox="1">
              <a:spLocks/>
            </p:cNvSpPr>
            <p:nvPr/>
          </p:nvSpPr>
          <p:spPr bwMode="gray">
            <a:xfrm>
              <a:off x="5301377" y="-389902"/>
              <a:ext cx="5944953" cy="2326992"/>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PCTB - Post Closing </a:t>
              </a:r>
            </a:p>
            <a:p>
              <a:pPr algn="ctr"/>
              <a:r>
                <a:rPr lang="en-US" sz="4000" b="1" dirty="0">
                  <a:solidFill>
                    <a:schemeClr val="tx2"/>
                  </a:solidFill>
                  <a:cs typeface="Arial" panose="020B0604020202020204" pitchFamily="34" charset="0"/>
                </a:rPr>
                <a:t>Trial Balance</a:t>
              </a:r>
            </a:p>
          </p:txBody>
        </p:sp>
        <p:sp>
          <p:nvSpPr>
            <p:cNvPr id="7" name="TextBox 6">
              <a:extLst>
                <a:ext uri="{FF2B5EF4-FFF2-40B4-BE49-F238E27FC236}">
                  <a16:creationId xmlns:a16="http://schemas.microsoft.com/office/drawing/2014/main" id="{2EE5B094-22E4-6F6E-5158-ADF9F97F3BFF}"/>
                </a:ext>
              </a:extLst>
            </p:cNvPr>
            <p:cNvSpPr txBox="1"/>
            <p:nvPr/>
          </p:nvSpPr>
          <p:spPr>
            <a:xfrm>
              <a:off x="5111695" y="1671556"/>
              <a:ext cx="3244236" cy="4676268"/>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Cash	          2,755</a:t>
              </a:r>
            </a:p>
            <a:p>
              <a:r>
                <a:rPr lang="en-US" sz="2800" b="1" dirty="0">
                  <a:solidFill>
                    <a:schemeClr val="tx2"/>
                  </a:solidFill>
                  <a:latin typeface="+mj-lt"/>
                  <a:cs typeface="Arial" panose="020B0604020202020204" pitchFamily="34" charset="0"/>
                </a:rPr>
                <a:t>A/R				   0</a:t>
              </a:r>
            </a:p>
            <a:p>
              <a:r>
                <a:rPr lang="en-US" sz="2800" b="1" dirty="0">
                  <a:solidFill>
                    <a:schemeClr val="tx2"/>
                  </a:solidFill>
                  <a:latin typeface="+mj-lt"/>
                  <a:cs typeface="Arial" panose="020B0604020202020204" pitchFamily="34" charset="0"/>
                </a:rPr>
                <a:t>Supplies   	    120</a:t>
              </a:r>
            </a:p>
            <a:p>
              <a:r>
                <a:rPr lang="en-US" sz="2800" b="1" dirty="0">
                  <a:solidFill>
                    <a:schemeClr val="tx2"/>
                  </a:solidFill>
                  <a:latin typeface="+mj-lt"/>
                  <a:cs typeface="Arial" panose="020B0604020202020204" pitchFamily="34" charset="0"/>
                </a:rPr>
                <a:t>PPI				200</a:t>
              </a:r>
            </a:p>
            <a:p>
              <a:r>
                <a:rPr lang="en-US" sz="2800" b="1" dirty="0" err="1">
                  <a:solidFill>
                    <a:schemeClr val="tx2"/>
                  </a:solidFill>
                  <a:latin typeface="+mj-lt"/>
                  <a:cs typeface="Arial" panose="020B0604020202020204" pitchFamily="34" charset="0"/>
                </a:rPr>
                <a:t>Ofc.Furn</a:t>
              </a:r>
              <a:r>
                <a:rPr lang="en-US" sz="2800" b="1" dirty="0">
                  <a:solidFill>
                    <a:schemeClr val="tx2"/>
                  </a:solidFill>
                  <a:latin typeface="+mj-lt"/>
                  <a:cs typeface="Arial" panose="020B0604020202020204" pitchFamily="34" charset="0"/>
                </a:rPr>
                <a:t>.		  75</a:t>
              </a:r>
            </a:p>
            <a:p>
              <a:r>
                <a:rPr lang="en-US" sz="2800" b="1" spc="-100" dirty="0" err="1">
                  <a:solidFill>
                    <a:schemeClr val="tx2"/>
                  </a:solidFill>
                  <a:latin typeface="+mj-lt"/>
                  <a:cs typeface="Arial" panose="020B0604020202020204" pitchFamily="34" charset="0"/>
                </a:rPr>
                <a:t>Comp</a:t>
              </a:r>
              <a:r>
                <a:rPr lang="en-US" sz="2800" b="1" dirty="0" err="1">
                  <a:solidFill>
                    <a:schemeClr val="tx2"/>
                  </a:solidFill>
                  <a:latin typeface="+mj-lt"/>
                  <a:cs typeface="Arial" panose="020B0604020202020204" pitchFamily="34" charset="0"/>
                </a:rPr>
                <a:t>.Eqp</a:t>
              </a:r>
              <a:r>
                <a:rPr lang="en-US" sz="2800" b="1" dirty="0">
                  <a:solidFill>
                    <a:schemeClr val="tx2"/>
                  </a:solidFill>
                  <a:latin typeface="+mj-lt"/>
                  <a:cs typeface="Arial" panose="020B0604020202020204" pitchFamily="34" charset="0"/>
                </a:rPr>
                <a:t>. </a:t>
              </a:r>
              <a:r>
                <a:rPr lang="en-US" sz="2800" b="1" u="sng" dirty="0">
                  <a:solidFill>
                    <a:schemeClr val="tx2"/>
                  </a:solidFill>
                  <a:latin typeface="+mj-lt"/>
                  <a:cs typeface="Arial" panose="020B0604020202020204" pitchFamily="34" charset="0"/>
                </a:rPr>
                <a:t>3,000</a:t>
              </a:r>
            </a:p>
            <a:p>
              <a:r>
                <a:rPr lang="en-US" sz="1400" b="1" dirty="0">
                  <a:solidFill>
                    <a:schemeClr val="tx2"/>
                  </a:solidFill>
                  <a:latin typeface="+mj-lt"/>
                  <a:cs typeface="Arial" panose="020B0604020202020204" pitchFamily="34" charset="0"/>
                </a:rPr>
                <a:t>	</a:t>
              </a:r>
            </a:p>
            <a:p>
              <a:endParaRPr lang="en-US" sz="2800" b="1" dirty="0">
                <a:solidFill>
                  <a:schemeClr val="tx2"/>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Total DRs    6,150</a:t>
              </a:r>
            </a:p>
            <a:p>
              <a:endParaRPr lang="en-US" sz="2800" b="1" dirty="0">
                <a:solidFill>
                  <a:schemeClr val="tx2"/>
                </a:solidFill>
                <a:latin typeface="+mj-lt"/>
                <a:cs typeface="Arial" panose="020B0604020202020204" pitchFamily="34" charset="0"/>
              </a:endParaRPr>
            </a:p>
          </p:txBody>
        </p:sp>
      </p:grpSp>
      <p:sp>
        <p:nvSpPr>
          <p:cNvPr id="15" name="TextBox 14">
            <a:extLst>
              <a:ext uri="{FF2B5EF4-FFF2-40B4-BE49-F238E27FC236}">
                <a16:creationId xmlns:a16="http://schemas.microsoft.com/office/drawing/2014/main" id="{924898AC-2A5A-7840-2285-80FE3D9CE6B3}"/>
              </a:ext>
            </a:extLst>
          </p:cNvPr>
          <p:cNvSpPr txBox="1"/>
          <p:nvPr/>
        </p:nvSpPr>
        <p:spPr>
          <a:xfrm>
            <a:off x="8657387" y="1648618"/>
            <a:ext cx="3006374" cy="5047536"/>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A/P         1,100</a:t>
            </a:r>
          </a:p>
          <a:p>
            <a:r>
              <a:rPr lang="en-US" sz="2800" b="1" dirty="0">
                <a:solidFill>
                  <a:schemeClr val="tx2"/>
                </a:solidFill>
                <a:latin typeface="+mj-lt"/>
                <a:cs typeface="Arial" panose="020B0604020202020204" pitchFamily="34" charset="0"/>
              </a:rPr>
              <a:t>Capital   </a:t>
            </a:r>
            <a:r>
              <a:rPr lang="en-US" sz="2800" b="1" u="sng" dirty="0">
                <a:solidFill>
                  <a:schemeClr val="tx2"/>
                </a:solidFill>
                <a:latin typeface="+mj-lt"/>
                <a:cs typeface="Arial" panose="020B0604020202020204" pitchFamily="34" charset="0"/>
              </a:rPr>
              <a:t>5,050</a:t>
            </a: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2800" b="1" u="sng" dirty="0">
              <a:solidFill>
                <a:schemeClr val="tx2"/>
              </a:solidFill>
              <a:latin typeface="+mj-lt"/>
              <a:cs typeface="Arial" panose="020B0604020202020204" pitchFamily="34" charset="0"/>
            </a:endParaRPr>
          </a:p>
          <a:p>
            <a:endParaRPr lang="en-US" sz="1400" b="1" dirty="0">
              <a:solidFill>
                <a:schemeClr val="tx2"/>
              </a:solidFill>
              <a:latin typeface="+mj-lt"/>
              <a:cs typeface="Arial" panose="020B0604020202020204" pitchFamily="34" charset="0"/>
            </a:endParaRPr>
          </a:p>
          <a:p>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Total CRs  6,150</a:t>
            </a:r>
          </a:p>
          <a:p>
            <a:endParaRPr lang="en-US" sz="2800" b="1" dirty="0">
              <a:solidFill>
                <a:schemeClr val="tx2"/>
              </a:solidFill>
              <a:latin typeface="+mj-lt"/>
              <a:cs typeface="Arial" panose="020B0604020202020204" pitchFamily="34" charset="0"/>
            </a:endParaRPr>
          </a:p>
        </p:txBody>
      </p:sp>
      <p:grpSp>
        <p:nvGrpSpPr>
          <p:cNvPr id="16" name="Group 15">
            <a:extLst>
              <a:ext uri="{FF2B5EF4-FFF2-40B4-BE49-F238E27FC236}">
                <a16:creationId xmlns:a16="http://schemas.microsoft.com/office/drawing/2014/main" id="{69DCD1D9-F665-E0E4-0BB6-7B6404F6C42C}"/>
              </a:ext>
            </a:extLst>
          </p:cNvPr>
          <p:cNvGrpSpPr/>
          <p:nvPr/>
        </p:nvGrpSpPr>
        <p:grpSpPr>
          <a:xfrm>
            <a:off x="9746459" y="6304085"/>
            <a:ext cx="1719776" cy="68176"/>
            <a:chOff x="3903399" y="6292516"/>
            <a:chExt cx="1719776" cy="68176"/>
          </a:xfrm>
        </p:grpSpPr>
        <p:cxnSp>
          <p:nvCxnSpPr>
            <p:cNvPr id="17" name="Straight Connector 16">
              <a:extLst>
                <a:ext uri="{FF2B5EF4-FFF2-40B4-BE49-F238E27FC236}">
                  <a16:creationId xmlns:a16="http://schemas.microsoft.com/office/drawing/2014/main" id="{98BF5544-EA74-2A7B-D54B-6C67E806AEF7}"/>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0DB35F2-DF18-7BFD-8AD9-1970836CA4D8}"/>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B35742D0-A6AE-3DCC-DA18-DFBFAF81897A}"/>
              </a:ext>
            </a:extLst>
          </p:cNvPr>
          <p:cNvGrpSpPr/>
          <p:nvPr/>
        </p:nvGrpSpPr>
        <p:grpSpPr>
          <a:xfrm>
            <a:off x="6399467" y="6372261"/>
            <a:ext cx="1810763" cy="57049"/>
            <a:chOff x="3903399" y="6292516"/>
            <a:chExt cx="1719776" cy="68176"/>
          </a:xfrm>
        </p:grpSpPr>
        <p:cxnSp>
          <p:nvCxnSpPr>
            <p:cNvPr id="20" name="Straight Connector 19">
              <a:extLst>
                <a:ext uri="{FF2B5EF4-FFF2-40B4-BE49-F238E27FC236}">
                  <a16:creationId xmlns:a16="http://schemas.microsoft.com/office/drawing/2014/main" id="{D7777E2F-9952-CFFB-7A6F-66A397695CE0}"/>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A0CEB165-D2D9-B4D5-2487-782FAF6A7513}"/>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5692463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74</a:t>
            </a:fld>
            <a:endParaRPr lang="en-US" noProof="0" dirty="0"/>
          </a:p>
        </p:txBody>
      </p:sp>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496682" y="295729"/>
            <a:ext cx="8761413" cy="2003583"/>
          </a:xfrm>
        </p:spPr>
        <p:txBody>
          <a:bodyPr/>
          <a:lstStyle/>
          <a:p>
            <a:pPr algn="ctr"/>
            <a:r>
              <a:rPr lang="en-US" sz="6000" b="1" dirty="0"/>
              <a:t> Accounting Cycle</a:t>
            </a:r>
            <a:br>
              <a:rPr lang="en-US" sz="6000" b="1" dirty="0"/>
            </a:br>
            <a:r>
              <a:rPr lang="en-US" sz="6000" b="1" dirty="0"/>
              <a:t>C-A-R-P-T-W-F-A-C-T-R</a:t>
            </a:r>
            <a:endParaRPr lang="en-US" sz="3000" b="1" dirty="0"/>
          </a:p>
        </p:txBody>
      </p:sp>
      <p:sp>
        <p:nvSpPr>
          <p:cNvPr id="2" name="TextBox 1">
            <a:extLst>
              <a:ext uri="{FF2B5EF4-FFF2-40B4-BE49-F238E27FC236}">
                <a16:creationId xmlns:a16="http://schemas.microsoft.com/office/drawing/2014/main" id="{3AA92EE7-FE1E-76E2-E1BF-4AE15A30FDAA}"/>
              </a:ext>
            </a:extLst>
          </p:cNvPr>
          <p:cNvSpPr txBox="1"/>
          <p:nvPr/>
        </p:nvSpPr>
        <p:spPr>
          <a:xfrm>
            <a:off x="362857" y="3012112"/>
            <a:ext cx="5994401" cy="3093154"/>
          </a:xfrm>
          <a:prstGeom prst="rect">
            <a:avLst/>
          </a:prstGeom>
          <a:noFill/>
        </p:spPr>
        <p:txBody>
          <a:bodyPr wrap="square" rtlCol="0">
            <a:spAutoFit/>
          </a:bodyPr>
          <a:lstStyle/>
          <a:p>
            <a:pPr>
              <a:lnSpc>
                <a:spcPts val="3900"/>
              </a:lnSpc>
            </a:pPr>
            <a:r>
              <a:rPr lang="en-US" sz="4000" b="1" dirty="0">
                <a:solidFill>
                  <a:srgbClr val="FF0000"/>
                </a:solidFill>
              </a:rPr>
              <a:t>C</a:t>
            </a:r>
            <a:r>
              <a:rPr lang="en-US" sz="3000" b="1" dirty="0"/>
              <a:t> – Collect source documents</a:t>
            </a:r>
          </a:p>
          <a:p>
            <a:pPr>
              <a:lnSpc>
                <a:spcPts val="3900"/>
              </a:lnSpc>
            </a:pPr>
            <a:r>
              <a:rPr lang="en-US" sz="4000" b="1" dirty="0">
                <a:solidFill>
                  <a:srgbClr val="FF0000"/>
                </a:solidFill>
              </a:rPr>
              <a:t>A</a:t>
            </a:r>
            <a:r>
              <a:rPr lang="en-US" sz="3000" b="1" dirty="0"/>
              <a:t> – Analyze into Drs and </a:t>
            </a:r>
            <a:r>
              <a:rPr lang="en-US" sz="3000" b="1" dirty="0" err="1"/>
              <a:t>Crs</a:t>
            </a:r>
            <a:endParaRPr lang="en-US" sz="3000" b="1" dirty="0"/>
          </a:p>
          <a:p>
            <a:pPr>
              <a:lnSpc>
                <a:spcPts val="3900"/>
              </a:lnSpc>
            </a:pPr>
            <a:r>
              <a:rPr lang="en-US" sz="4000" b="1" dirty="0">
                <a:solidFill>
                  <a:srgbClr val="FF0000"/>
                </a:solidFill>
              </a:rPr>
              <a:t>R</a:t>
            </a:r>
            <a:r>
              <a:rPr lang="en-US" sz="3000" b="1" dirty="0"/>
              <a:t> –  Record in Journal</a:t>
            </a:r>
          </a:p>
          <a:p>
            <a:pPr>
              <a:lnSpc>
                <a:spcPts val="3900"/>
              </a:lnSpc>
            </a:pPr>
            <a:r>
              <a:rPr lang="en-US" sz="4000" b="1" dirty="0">
                <a:solidFill>
                  <a:srgbClr val="FF0000"/>
                </a:solidFill>
              </a:rPr>
              <a:t>P</a:t>
            </a:r>
            <a:r>
              <a:rPr lang="en-US" sz="3000" b="1" dirty="0"/>
              <a:t> –  Post to General Ledger</a:t>
            </a:r>
          </a:p>
          <a:p>
            <a:pPr>
              <a:lnSpc>
                <a:spcPts val="3900"/>
              </a:lnSpc>
            </a:pPr>
            <a:r>
              <a:rPr lang="en-US" sz="4000" b="1" dirty="0">
                <a:solidFill>
                  <a:srgbClr val="FF0000"/>
                </a:solidFill>
              </a:rPr>
              <a:t>T</a:t>
            </a:r>
            <a:r>
              <a:rPr lang="en-US" sz="3000" b="1" dirty="0"/>
              <a:t>  –  Trial Balance</a:t>
            </a:r>
          </a:p>
          <a:p>
            <a:pPr>
              <a:lnSpc>
                <a:spcPts val="3900"/>
              </a:lnSpc>
            </a:pPr>
            <a:r>
              <a:rPr lang="en-US" sz="4000" b="1" dirty="0">
                <a:solidFill>
                  <a:srgbClr val="FF0000"/>
                </a:solidFill>
              </a:rPr>
              <a:t>W</a:t>
            </a:r>
            <a:r>
              <a:rPr lang="en-US" sz="3000" b="1" dirty="0"/>
              <a:t> – Worksheet</a:t>
            </a:r>
          </a:p>
        </p:txBody>
      </p:sp>
      <p:sp>
        <p:nvSpPr>
          <p:cNvPr id="7" name="TextBox 6">
            <a:extLst>
              <a:ext uri="{FF2B5EF4-FFF2-40B4-BE49-F238E27FC236}">
                <a16:creationId xmlns:a16="http://schemas.microsoft.com/office/drawing/2014/main" id="{4F55C7E2-E9B3-61DF-0B32-D1CD1299DB3D}"/>
              </a:ext>
            </a:extLst>
          </p:cNvPr>
          <p:cNvSpPr txBox="1"/>
          <p:nvPr/>
        </p:nvSpPr>
        <p:spPr>
          <a:xfrm>
            <a:off x="6553200" y="3012112"/>
            <a:ext cx="5994401" cy="3170099"/>
          </a:xfrm>
          <a:prstGeom prst="rect">
            <a:avLst/>
          </a:prstGeom>
          <a:noFill/>
        </p:spPr>
        <p:txBody>
          <a:bodyPr wrap="square" rtlCol="0">
            <a:spAutoFit/>
          </a:bodyPr>
          <a:lstStyle/>
          <a:p>
            <a:r>
              <a:rPr lang="en-US" sz="4000" b="1" dirty="0">
                <a:solidFill>
                  <a:srgbClr val="FF0000"/>
                </a:solidFill>
              </a:rPr>
              <a:t>F</a:t>
            </a:r>
            <a:r>
              <a:rPr lang="en-US" sz="3000" b="1" dirty="0"/>
              <a:t> – Financial Statements</a:t>
            </a:r>
          </a:p>
          <a:p>
            <a:r>
              <a:rPr lang="en-US" sz="4000" b="1" dirty="0">
                <a:solidFill>
                  <a:srgbClr val="FF0000"/>
                </a:solidFill>
              </a:rPr>
              <a:t>A</a:t>
            </a:r>
            <a:r>
              <a:rPr lang="en-US" sz="3000" b="1" dirty="0"/>
              <a:t> – Adjusting Entries</a:t>
            </a:r>
          </a:p>
          <a:p>
            <a:r>
              <a:rPr lang="en-US" sz="4000" b="1" dirty="0">
                <a:solidFill>
                  <a:srgbClr val="FF0000"/>
                </a:solidFill>
              </a:rPr>
              <a:t>C</a:t>
            </a:r>
            <a:r>
              <a:rPr lang="en-US" sz="3000" b="1" dirty="0"/>
              <a:t> – Closing Entries</a:t>
            </a:r>
          </a:p>
          <a:p>
            <a:r>
              <a:rPr lang="en-US" sz="4000" b="1" dirty="0">
                <a:solidFill>
                  <a:srgbClr val="FF0000"/>
                </a:solidFill>
              </a:rPr>
              <a:t>T</a:t>
            </a:r>
            <a:r>
              <a:rPr lang="en-US" sz="4000" b="1" dirty="0"/>
              <a:t> </a:t>
            </a:r>
            <a:r>
              <a:rPr lang="en-US" sz="3000" b="1" dirty="0"/>
              <a:t>– Post-closing </a:t>
            </a:r>
            <a:r>
              <a:rPr lang="en-US" sz="4000" b="1" dirty="0">
                <a:solidFill>
                  <a:srgbClr val="FF0000"/>
                </a:solidFill>
              </a:rPr>
              <a:t>T</a:t>
            </a:r>
            <a:r>
              <a:rPr lang="en-US" sz="3000" b="1" dirty="0"/>
              <a:t>rial Balance</a:t>
            </a:r>
          </a:p>
          <a:p>
            <a:r>
              <a:rPr lang="en-US" sz="4000" b="1" dirty="0">
                <a:solidFill>
                  <a:srgbClr val="FF0000"/>
                </a:solidFill>
              </a:rPr>
              <a:t>R</a:t>
            </a:r>
            <a:r>
              <a:rPr lang="en-US" sz="3000" b="1" dirty="0"/>
              <a:t> – Reversing entries (state)</a:t>
            </a:r>
          </a:p>
        </p:txBody>
      </p:sp>
      <p:sp>
        <p:nvSpPr>
          <p:cNvPr id="8" name="TextBox 7">
            <a:extLst>
              <a:ext uri="{FF2B5EF4-FFF2-40B4-BE49-F238E27FC236}">
                <a16:creationId xmlns:a16="http://schemas.microsoft.com/office/drawing/2014/main" id="{F1046A06-1A0D-8DB3-EE04-E89A049FAC07}"/>
              </a:ext>
            </a:extLst>
          </p:cNvPr>
          <p:cNvSpPr txBox="1"/>
          <p:nvPr/>
        </p:nvSpPr>
        <p:spPr>
          <a:xfrm>
            <a:off x="551543" y="2336806"/>
            <a:ext cx="11277600" cy="615553"/>
          </a:xfrm>
          <a:prstGeom prst="rect">
            <a:avLst/>
          </a:prstGeom>
          <a:noFill/>
        </p:spPr>
        <p:txBody>
          <a:bodyPr wrap="square" rtlCol="0">
            <a:spAutoFit/>
          </a:bodyPr>
          <a:lstStyle/>
          <a:p>
            <a:pPr algn="ctr"/>
            <a:r>
              <a:rPr lang="en-US" sz="3400" b="1" dirty="0">
                <a:solidFill>
                  <a:srgbClr val="FF0000"/>
                </a:solidFill>
              </a:rPr>
              <a:t>Pronounce it </a:t>
            </a:r>
            <a:r>
              <a:rPr lang="en-US" sz="3400" b="1" dirty="0" err="1">
                <a:solidFill>
                  <a:srgbClr val="FF0000"/>
                </a:solidFill>
              </a:rPr>
              <a:t>Carp</a:t>
            </a:r>
            <a:r>
              <a:rPr lang="en-US" sz="3400" b="1" dirty="0" err="1">
                <a:solidFill>
                  <a:schemeClr val="bg1">
                    <a:lumMod val="85000"/>
                  </a:schemeClr>
                </a:solidFill>
              </a:rPr>
              <a:t>e</a:t>
            </a:r>
            <a:r>
              <a:rPr lang="en-US" sz="3400" b="1" dirty="0" err="1">
                <a:solidFill>
                  <a:srgbClr val="FF0000"/>
                </a:solidFill>
              </a:rPr>
              <a:t>tWFact</a:t>
            </a:r>
            <a:r>
              <a:rPr lang="en-US" sz="3400" b="1" dirty="0" err="1">
                <a:solidFill>
                  <a:schemeClr val="bg1">
                    <a:lumMod val="85000"/>
                  </a:schemeClr>
                </a:solidFill>
              </a:rPr>
              <a:t>o</a:t>
            </a:r>
            <a:r>
              <a:rPr lang="en-US" sz="3400" b="1" dirty="0" err="1">
                <a:solidFill>
                  <a:srgbClr val="FF0000"/>
                </a:solidFill>
              </a:rPr>
              <a:t>r</a:t>
            </a:r>
            <a:endParaRPr lang="en-US" sz="3400" b="1" dirty="0">
              <a:solidFill>
                <a:srgbClr val="FF0000"/>
              </a:solidFill>
            </a:endParaRPr>
          </a:p>
        </p:txBody>
      </p:sp>
    </p:spTree>
    <p:extLst>
      <p:ext uri="{BB962C8B-B14F-4D97-AF65-F5344CB8AC3E}">
        <p14:creationId xmlns:p14="http://schemas.microsoft.com/office/powerpoint/2010/main" val="41411550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75</a:t>
            </a:fld>
            <a:endParaRPr lang="en-US" noProof="0" dirty="0"/>
          </a:p>
        </p:txBody>
      </p:sp>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p:txBody>
          <a:bodyPr/>
          <a:lstStyle/>
          <a:p>
            <a:r>
              <a:rPr lang="en-US" sz="8500" dirty="0"/>
              <a:t>      SUCCESS!</a:t>
            </a:r>
          </a:p>
        </p:txBody>
      </p:sp>
      <p:pic>
        <p:nvPicPr>
          <p:cNvPr id="13314" name="Picture 2" descr="Check Mark Green | Great PowerPoint ClipArt for Presentations -  PresenterMedia.com">
            <a:extLst>
              <a:ext uri="{FF2B5EF4-FFF2-40B4-BE49-F238E27FC236}">
                <a16:creationId xmlns:a16="http://schemas.microsoft.com/office/drawing/2014/main" id="{CD36D335-45A7-E119-10BB-C634F7C88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7297">
            <a:off x="3674239" y="2736524"/>
            <a:ext cx="4843521" cy="4776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3795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76</a:t>
            </a:fld>
            <a:endParaRPr lang="en-US" noProof="0" dirty="0"/>
          </a:p>
        </p:txBody>
      </p:sp>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496682" y="295729"/>
            <a:ext cx="8761413" cy="2003583"/>
          </a:xfrm>
        </p:spPr>
        <p:txBody>
          <a:bodyPr/>
          <a:lstStyle/>
          <a:p>
            <a:pPr algn="ctr"/>
            <a:r>
              <a:rPr lang="en-US" sz="6000" b="1" dirty="0"/>
              <a:t>That’s all for now!</a:t>
            </a:r>
            <a:endParaRPr lang="en-US" sz="3000" b="1" dirty="0"/>
          </a:p>
        </p:txBody>
      </p:sp>
      <p:pic>
        <p:nvPicPr>
          <p:cNvPr id="6" name="Picture 5" descr="Long straight road with white text on it&#10;&#10;Description automatically generated">
            <a:extLst>
              <a:ext uri="{FF2B5EF4-FFF2-40B4-BE49-F238E27FC236}">
                <a16:creationId xmlns:a16="http://schemas.microsoft.com/office/drawing/2014/main" id="{DDC9FCE8-1ADA-1C83-4A5C-1A0D3CFD5C6D}"/>
              </a:ext>
            </a:extLst>
          </p:cNvPr>
          <p:cNvPicPr>
            <a:picLocks noChangeAspect="1"/>
          </p:cNvPicPr>
          <p:nvPr/>
        </p:nvPicPr>
        <p:blipFill>
          <a:blip r:embed="rId2"/>
          <a:stretch>
            <a:fillRect/>
          </a:stretch>
        </p:blipFill>
        <p:spPr>
          <a:xfrm>
            <a:off x="1496682" y="2182661"/>
            <a:ext cx="8918532" cy="4675339"/>
          </a:xfrm>
          <a:prstGeom prst="rect">
            <a:avLst/>
          </a:prstGeom>
        </p:spPr>
      </p:pic>
    </p:spTree>
    <p:extLst>
      <p:ext uri="{BB962C8B-B14F-4D97-AF65-F5344CB8AC3E}">
        <p14:creationId xmlns:p14="http://schemas.microsoft.com/office/powerpoint/2010/main" val="24523001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591127" y="642412"/>
            <a:ext cx="8761413" cy="1450942"/>
          </a:xfrm>
        </p:spPr>
        <p:txBody>
          <a:bodyPr/>
          <a:lstStyle/>
          <a:p>
            <a:pPr algn="ctr"/>
            <a:r>
              <a:rPr lang="en-US" sz="6000" b="1" dirty="0"/>
              <a:t>BANK REC. FORMULA</a:t>
            </a:r>
            <a:endParaRPr lang="en-US" sz="3000" b="1" dirty="0"/>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3503649" y="225016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Bank Reconciliation</a:t>
            </a:r>
          </a:p>
        </p:txBody>
      </p:sp>
      <p:grpSp>
        <p:nvGrpSpPr>
          <p:cNvPr id="15" name="Group 14">
            <a:extLst>
              <a:ext uri="{FF2B5EF4-FFF2-40B4-BE49-F238E27FC236}">
                <a16:creationId xmlns:a16="http://schemas.microsoft.com/office/drawing/2014/main" id="{8E6FC32C-753E-30F6-EB75-8432DC696A51}"/>
              </a:ext>
            </a:extLst>
          </p:cNvPr>
          <p:cNvGrpSpPr/>
          <p:nvPr/>
        </p:nvGrpSpPr>
        <p:grpSpPr>
          <a:xfrm>
            <a:off x="1797399" y="3190461"/>
            <a:ext cx="8252757" cy="3120887"/>
            <a:chOff x="3209420" y="3165953"/>
            <a:chExt cx="5659009" cy="3563147"/>
          </a:xfrm>
        </p:grpSpPr>
        <p:cxnSp>
          <p:nvCxnSpPr>
            <p:cNvPr id="10" name="Straight Connector 9">
              <a:extLst>
                <a:ext uri="{FF2B5EF4-FFF2-40B4-BE49-F238E27FC236}">
                  <a16:creationId xmlns:a16="http://schemas.microsoft.com/office/drawing/2014/main" id="{CDE6D5E2-AF07-CA20-84C1-1A3108A7C2A0}"/>
                </a:ext>
              </a:extLst>
            </p:cNvPr>
            <p:cNvCxnSpPr>
              <a:cxnSpLocks/>
            </p:cNvCxnSpPr>
            <p:nvPr/>
          </p:nvCxnSpPr>
          <p:spPr>
            <a:xfrm>
              <a:off x="3209420" y="3165953"/>
              <a:ext cx="565900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A18F49C-1452-C20A-7F33-15754C3966EE}"/>
                </a:ext>
              </a:extLst>
            </p:cNvPr>
            <p:cNvCxnSpPr>
              <a:cxnSpLocks/>
            </p:cNvCxnSpPr>
            <p:nvPr/>
          </p:nvCxnSpPr>
          <p:spPr>
            <a:xfrm>
              <a:off x="6084685" y="3165953"/>
              <a:ext cx="0" cy="3563147"/>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76371EE4-6ED1-8B92-798F-7243E9DAD9EC}"/>
              </a:ext>
            </a:extLst>
          </p:cNvPr>
          <p:cNvSpPr txBox="1"/>
          <p:nvPr/>
        </p:nvSpPr>
        <p:spPr>
          <a:xfrm>
            <a:off x="1797399" y="3262774"/>
            <a:ext cx="8348867" cy="523220"/>
          </a:xfrm>
          <a:prstGeom prst="rect">
            <a:avLst/>
          </a:prstGeom>
          <a:noFill/>
        </p:spPr>
        <p:txBody>
          <a:bodyPr wrap="square">
            <a:spAutoFit/>
          </a:bodyPr>
          <a:lstStyle/>
          <a:p>
            <a:r>
              <a:rPr lang="en-US" sz="2800" b="1" dirty="0">
                <a:solidFill>
                  <a:schemeClr val="tx2"/>
                </a:solidFill>
              </a:rPr>
              <a:t> BK Bal on </a:t>
            </a:r>
            <a:r>
              <a:rPr lang="en-US" sz="2800" b="1" dirty="0" err="1">
                <a:solidFill>
                  <a:schemeClr val="tx2"/>
                </a:solidFill>
              </a:rPr>
              <a:t>Stmt</a:t>
            </a:r>
            <a:r>
              <a:rPr lang="en-US" sz="2800" b="1" dirty="0">
                <a:solidFill>
                  <a:schemeClr val="tx2"/>
                </a:solidFill>
              </a:rPr>
              <a:t>                         </a:t>
            </a:r>
            <a:r>
              <a:rPr lang="en-US" sz="2800" b="1" dirty="0" err="1">
                <a:solidFill>
                  <a:schemeClr val="tx2"/>
                </a:solidFill>
              </a:rPr>
              <a:t>CkBk</a:t>
            </a:r>
            <a:r>
              <a:rPr lang="en-US" sz="2800" b="1" dirty="0">
                <a:solidFill>
                  <a:schemeClr val="tx2"/>
                </a:solidFill>
              </a:rPr>
              <a:t> Bal on Stubs</a:t>
            </a:r>
            <a:endParaRPr lang="en-US" sz="2800" dirty="0"/>
          </a:p>
        </p:txBody>
      </p:sp>
      <p:sp>
        <p:nvSpPr>
          <p:cNvPr id="9" name="TextBox 8">
            <a:extLst>
              <a:ext uri="{FF2B5EF4-FFF2-40B4-BE49-F238E27FC236}">
                <a16:creationId xmlns:a16="http://schemas.microsoft.com/office/drawing/2014/main" id="{CD1D0DED-B185-50E6-DE3D-B05CB52E4915}"/>
              </a:ext>
            </a:extLst>
          </p:cNvPr>
          <p:cNvSpPr txBox="1"/>
          <p:nvPr/>
        </p:nvSpPr>
        <p:spPr>
          <a:xfrm>
            <a:off x="6620917" y="3785994"/>
            <a:ext cx="3341307" cy="2246769"/>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 Bank </a:t>
            </a:r>
            <a:r>
              <a:rPr lang="en-US" sz="2800" b="1" dirty="0" err="1">
                <a:solidFill>
                  <a:schemeClr val="tx2"/>
                </a:solidFill>
                <a:latin typeface="+mj-lt"/>
                <a:cs typeface="Arial" panose="020B0604020202020204" pitchFamily="34" charset="0"/>
              </a:rPr>
              <a:t>Chgs</a:t>
            </a:r>
            <a:endParaRPr lang="en-US" sz="2800" b="1" dirty="0">
              <a:solidFill>
                <a:schemeClr val="tx2"/>
              </a:solidFill>
              <a:latin typeface="+mj-lt"/>
              <a:cs typeface="Arial" panose="020B0604020202020204" pitchFamily="34" charset="0"/>
            </a:endParaRP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cs typeface="Arial" panose="020B0604020202020204" pitchFamily="34" charset="0"/>
              </a:rPr>
              <a:t>+/- Check Adj.</a:t>
            </a:r>
          </a:p>
          <a:p>
            <a:pPr algn="r"/>
            <a:endParaRPr lang="en-US" sz="2800" b="1" dirty="0">
              <a:solidFill>
                <a:schemeClr val="tx2"/>
              </a:solidFill>
              <a:latin typeface="+mj-lt"/>
              <a:cs typeface="Arial" panose="020B0604020202020204" pitchFamily="34" charset="0"/>
            </a:endParaRPr>
          </a:p>
          <a:p>
            <a:pPr algn="r"/>
            <a:r>
              <a:rPr lang="en-US" sz="2800" b="1" dirty="0">
                <a:solidFill>
                  <a:schemeClr val="tx2"/>
                </a:solidFill>
                <a:latin typeface="+mj-lt"/>
              </a:rPr>
              <a:t>=   Rec. Bal.</a:t>
            </a:r>
            <a:endParaRPr lang="en-US" sz="2800" b="1" dirty="0">
              <a:latin typeface="+mj-lt"/>
            </a:endParaRPr>
          </a:p>
        </p:txBody>
      </p:sp>
      <p:sp>
        <p:nvSpPr>
          <p:cNvPr id="17" name="TextBox 16">
            <a:extLst>
              <a:ext uri="{FF2B5EF4-FFF2-40B4-BE49-F238E27FC236}">
                <a16:creationId xmlns:a16="http://schemas.microsoft.com/office/drawing/2014/main" id="{7B68B95A-1475-1D4D-22EB-90499EFFE3E1}"/>
              </a:ext>
            </a:extLst>
          </p:cNvPr>
          <p:cNvSpPr txBox="1"/>
          <p:nvPr/>
        </p:nvSpPr>
        <p:spPr>
          <a:xfrm>
            <a:off x="1797399" y="3858306"/>
            <a:ext cx="3128704" cy="2246769"/>
          </a:xfrm>
          <a:prstGeom prst="rect">
            <a:avLst/>
          </a:prstGeom>
          <a:noFill/>
        </p:spPr>
        <p:txBody>
          <a:bodyPr wrap="square">
            <a:spAutoFit/>
          </a:bodyPr>
          <a:lstStyle/>
          <a:p>
            <a:r>
              <a:rPr lang="en-US" sz="1800" b="1" dirty="0">
                <a:solidFill>
                  <a:schemeClr val="tx2"/>
                </a:solidFill>
                <a:latin typeface="+mj-lt"/>
              </a:rPr>
              <a:t> </a:t>
            </a:r>
            <a:r>
              <a:rPr lang="en-US" sz="2800" b="1" dirty="0">
                <a:solidFill>
                  <a:schemeClr val="tx2"/>
                </a:solidFill>
                <a:latin typeface="+mj-lt"/>
              </a:rPr>
              <a:t>+ Dep in Transit</a:t>
            </a:r>
          </a:p>
          <a:p>
            <a:endParaRPr lang="en-US" sz="2800" b="1" dirty="0">
              <a:solidFill>
                <a:schemeClr val="tx2"/>
              </a:solidFill>
              <a:latin typeface="+mj-lt"/>
            </a:endParaRPr>
          </a:p>
          <a:p>
            <a:r>
              <a:rPr lang="en-US" sz="2800" b="1" dirty="0">
                <a:solidFill>
                  <a:schemeClr val="tx2"/>
                </a:solidFill>
                <a:latin typeface="+mj-lt"/>
              </a:rPr>
              <a:t>- O/S Checks</a:t>
            </a:r>
          </a:p>
          <a:p>
            <a:endParaRPr lang="en-US" sz="2800" b="1" dirty="0">
              <a:solidFill>
                <a:schemeClr val="tx2"/>
              </a:solidFill>
              <a:latin typeface="+mj-lt"/>
            </a:endParaRPr>
          </a:p>
          <a:p>
            <a:r>
              <a:rPr lang="en-US" sz="2800" b="1" dirty="0">
                <a:solidFill>
                  <a:schemeClr val="tx2"/>
                </a:solidFill>
                <a:latin typeface="+mj-lt"/>
              </a:rPr>
              <a:t>= Rec. Balance</a:t>
            </a:r>
            <a:endParaRPr lang="en-US" dirty="0"/>
          </a:p>
        </p:txBody>
      </p:sp>
      <p:cxnSp>
        <p:nvCxnSpPr>
          <p:cNvPr id="21" name="Straight Connector 20">
            <a:extLst>
              <a:ext uri="{FF2B5EF4-FFF2-40B4-BE49-F238E27FC236}">
                <a16:creationId xmlns:a16="http://schemas.microsoft.com/office/drawing/2014/main" id="{02047899-5984-D2B4-0356-0108DF365551}"/>
              </a:ext>
            </a:extLst>
          </p:cNvPr>
          <p:cNvCxnSpPr/>
          <p:nvPr/>
        </p:nvCxnSpPr>
        <p:spPr>
          <a:xfrm>
            <a:off x="1746910" y="5357191"/>
            <a:ext cx="84498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4D9B8C9-CE7E-9039-9B1E-A11D345C9E73}"/>
              </a:ext>
            </a:extLst>
          </p:cNvPr>
          <p:cNvCxnSpPr/>
          <p:nvPr/>
        </p:nvCxnSpPr>
        <p:spPr>
          <a:xfrm>
            <a:off x="1809101" y="6187907"/>
            <a:ext cx="84498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5285508-E373-6C03-94F2-B494B5C89768}"/>
              </a:ext>
            </a:extLst>
          </p:cNvPr>
          <p:cNvCxnSpPr/>
          <p:nvPr/>
        </p:nvCxnSpPr>
        <p:spPr>
          <a:xfrm>
            <a:off x="1809101" y="6281543"/>
            <a:ext cx="844984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4020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591127" y="642412"/>
            <a:ext cx="8761413" cy="1450942"/>
          </a:xfrm>
        </p:spPr>
        <p:txBody>
          <a:bodyPr/>
          <a:lstStyle/>
          <a:p>
            <a:pPr algn="ctr"/>
            <a:r>
              <a:rPr lang="en-US" sz="6000" b="1" dirty="0"/>
              <a:t>CAPITAL FORMULA</a:t>
            </a:r>
            <a:endParaRPr lang="en-US" sz="3000" b="1" dirty="0"/>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2052536" y="22402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Capital - OE</a:t>
            </a:r>
          </a:p>
        </p:txBody>
      </p:sp>
      <p:grpSp>
        <p:nvGrpSpPr>
          <p:cNvPr id="6" name="Group 5">
            <a:extLst>
              <a:ext uri="{FF2B5EF4-FFF2-40B4-BE49-F238E27FC236}">
                <a16:creationId xmlns:a16="http://schemas.microsoft.com/office/drawing/2014/main" id="{B4BEED0F-6F38-7CE6-38B5-314713E98A45}"/>
              </a:ext>
            </a:extLst>
          </p:cNvPr>
          <p:cNvGrpSpPr/>
          <p:nvPr/>
        </p:nvGrpSpPr>
        <p:grpSpPr>
          <a:xfrm>
            <a:off x="1200851" y="3152838"/>
            <a:ext cx="7398192" cy="3589069"/>
            <a:chOff x="2178292" y="3136870"/>
            <a:chExt cx="7398192" cy="3589069"/>
          </a:xfrm>
        </p:grpSpPr>
        <p:grpSp>
          <p:nvGrpSpPr>
            <p:cNvPr id="15" name="Group 14">
              <a:extLst>
                <a:ext uri="{FF2B5EF4-FFF2-40B4-BE49-F238E27FC236}">
                  <a16:creationId xmlns:a16="http://schemas.microsoft.com/office/drawing/2014/main" id="{8E6FC32C-753E-30F6-EB75-8432DC696A51}"/>
                </a:ext>
              </a:extLst>
            </p:cNvPr>
            <p:cNvGrpSpPr/>
            <p:nvPr/>
          </p:nvGrpSpPr>
          <p:grpSpPr>
            <a:xfrm>
              <a:off x="2178292" y="3162792"/>
              <a:ext cx="7398192" cy="3563147"/>
              <a:chOff x="3209420" y="3165953"/>
              <a:chExt cx="5659009" cy="3563147"/>
            </a:xfrm>
          </p:grpSpPr>
          <p:cxnSp>
            <p:nvCxnSpPr>
              <p:cNvPr id="10" name="Straight Connector 9">
                <a:extLst>
                  <a:ext uri="{FF2B5EF4-FFF2-40B4-BE49-F238E27FC236}">
                    <a16:creationId xmlns:a16="http://schemas.microsoft.com/office/drawing/2014/main" id="{CDE6D5E2-AF07-CA20-84C1-1A3108A7C2A0}"/>
                  </a:ext>
                </a:extLst>
              </p:cNvPr>
              <p:cNvCxnSpPr>
                <a:cxnSpLocks/>
              </p:cNvCxnSpPr>
              <p:nvPr/>
            </p:nvCxnSpPr>
            <p:spPr>
              <a:xfrm>
                <a:off x="3209420" y="3165953"/>
                <a:ext cx="565900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A18F49C-1452-C20A-7F33-15754C3966EE}"/>
                  </a:ext>
                </a:extLst>
              </p:cNvPr>
              <p:cNvCxnSpPr>
                <a:cxnSpLocks/>
              </p:cNvCxnSpPr>
              <p:nvPr/>
            </p:nvCxnSpPr>
            <p:spPr>
              <a:xfrm>
                <a:off x="6084685" y="3165953"/>
                <a:ext cx="0" cy="3563147"/>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76371EE4-6ED1-8B92-798F-7243E9DAD9EC}"/>
                </a:ext>
              </a:extLst>
            </p:cNvPr>
            <p:cNvSpPr txBox="1"/>
            <p:nvPr/>
          </p:nvSpPr>
          <p:spPr>
            <a:xfrm>
              <a:off x="5206748" y="3136870"/>
              <a:ext cx="2289857" cy="461665"/>
            </a:xfrm>
            <a:prstGeom prst="rect">
              <a:avLst/>
            </a:prstGeom>
            <a:noFill/>
          </p:spPr>
          <p:txBody>
            <a:bodyPr wrap="square">
              <a:spAutoFit/>
            </a:bodyPr>
            <a:lstStyle/>
            <a:p>
              <a:r>
                <a:rPr lang="en-US" b="1" dirty="0">
                  <a:solidFill>
                    <a:schemeClr val="tx2"/>
                  </a:solidFill>
                </a:rPr>
                <a:t> </a:t>
              </a:r>
              <a:r>
                <a:rPr lang="en-US" sz="1800" b="1" dirty="0">
                  <a:solidFill>
                    <a:schemeClr val="tx2"/>
                  </a:solidFill>
                </a:rPr>
                <a:t>—          </a:t>
              </a:r>
              <a:r>
                <a:rPr lang="en-US" sz="2400" b="1" dirty="0">
                  <a:solidFill>
                    <a:schemeClr val="tx2"/>
                  </a:solidFill>
                </a:rPr>
                <a:t>B+</a:t>
              </a:r>
              <a:endParaRPr lang="en-US" dirty="0"/>
            </a:p>
          </p:txBody>
        </p:sp>
        <p:sp>
          <p:nvSpPr>
            <p:cNvPr id="9" name="TextBox 8">
              <a:extLst>
                <a:ext uri="{FF2B5EF4-FFF2-40B4-BE49-F238E27FC236}">
                  <a16:creationId xmlns:a16="http://schemas.microsoft.com/office/drawing/2014/main" id="{CD1D0DED-B185-50E6-DE3D-B05CB52E4915}"/>
                </a:ext>
              </a:extLst>
            </p:cNvPr>
            <p:cNvSpPr txBox="1"/>
            <p:nvPr/>
          </p:nvSpPr>
          <p:spPr>
            <a:xfrm>
              <a:off x="6235177" y="3291762"/>
              <a:ext cx="3341307" cy="2677656"/>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Beg. Capital</a:t>
              </a:r>
            </a:p>
            <a:p>
              <a:pPr algn="r"/>
              <a:r>
                <a:rPr lang="en-US" sz="2800" b="1" dirty="0">
                  <a:solidFill>
                    <a:schemeClr val="tx2"/>
                  </a:solidFill>
                  <a:latin typeface="+mj-lt"/>
                  <a:cs typeface="Arial" panose="020B0604020202020204" pitchFamily="34" charset="0"/>
                </a:rPr>
                <a:t>+ Investments</a:t>
              </a:r>
            </a:p>
            <a:p>
              <a:pPr algn="r"/>
              <a:r>
                <a:rPr lang="en-US" sz="2800" b="1" dirty="0">
                  <a:solidFill>
                    <a:schemeClr val="tx2"/>
                  </a:solidFill>
                  <a:latin typeface="+mj-lt"/>
                  <a:cs typeface="Arial" panose="020B0604020202020204" pitchFamily="34" charset="0"/>
                </a:rPr>
                <a:t>= Cap. On WS (COW)  </a:t>
              </a:r>
            </a:p>
            <a:p>
              <a:pPr algn="r"/>
              <a:r>
                <a:rPr lang="en-US" sz="2800" b="1" dirty="0">
                  <a:solidFill>
                    <a:schemeClr val="tx2"/>
                  </a:solidFill>
                  <a:latin typeface="+mj-lt"/>
                </a:rPr>
                <a:t>+ Net Income          =   End Capital</a:t>
              </a:r>
              <a:r>
                <a:rPr lang="en-US" sz="2800" b="1" dirty="0">
                  <a:latin typeface="+mj-lt"/>
                </a:rPr>
                <a:t>  </a:t>
              </a:r>
            </a:p>
          </p:txBody>
        </p:sp>
        <p:sp>
          <p:nvSpPr>
            <p:cNvPr id="17" name="TextBox 16">
              <a:extLst>
                <a:ext uri="{FF2B5EF4-FFF2-40B4-BE49-F238E27FC236}">
                  <a16:creationId xmlns:a16="http://schemas.microsoft.com/office/drawing/2014/main" id="{7B68B95A-1475-1D4D-22EB-90499EFFE3E1}"/>
                </a:ext>
              </a:extLst>
            </p:cNvPr>
            <p:cNvSpPr txBox="1"/>
            <p:nvPr/>
          </p:nvSpPr>
          <p:spPr>
            <a:xfrm>
              <a:off x="2748685" y="4126156"/>
              <a:ext cx="3128704" cy="1384995"/>
            </a:xfrm>
            <a:prstGeom prst="rect">
              <a:avLst/>
            </a:prstGeom>
            <a:noFill/>
          </p:spPr>
          <p:txBody>
            <a:bodyPr wrap="square">
              <a:spAutoFit/>
            </a:bodyPr>
            <a:lstStyle/>
            <a:p>
              <a:r>
                <a:rPr lang="en-US" sz="1800" b="1" dirty="0">
                  <a:solidFill>
                    <a:schemeClr val="tx2"/>
                  </a:solidFill>
                  <a:latin typeface="+mj-lt"/>
                </a:rPr>
                <a:t> </a:t>
              </a:r>
              <a:r>
                <a:rPr lang="en-US" sz="2800" b="1" dirty="0">
                  <a:solidFill>
                    <a:schemeClr val="tx2"/>
                  </a:solidFill>
                  <a:latin typeface="+mj-lt"/>
                </a:rPr>
                <a:t>- Drawing</a:t>
              </a:r>
            </a:p>
            <a:p>
              <a:endParaRPr lang="en-US" sz="2800" b="1" dirty="0">
                <a:solidFill>
                  <a:schemeClr val="tx2"/>
                </a:solidFill>
                <a:latin typeface="+mj-lt"/>
              </a:endParaRPr>
            </a:p>
            <a:p>
              <a:r>
                <a:rPr lang="en-US" sz="2800" b="1" dirty="0">
                  <a:solidFill>
                    <a:schemeClr val="tx2"/>
                  </a:solidFill>
                  <a:latin typeface="+mj-lt"/>
                </a:rPr>
                <a:t>- Net Loss</a:t>
              </a:r>
              <a:endParaRPr lang="en-US" dirty="0"/>
            </a:p>
          </p:txBody>
        </p:sp>
      </p:grpSp>
      <p:sp>
        <p:nvSpPr>
          <p:cNvPr id="7" name="TextBox 6">
            <a:extLst>
              <a:ext uri="{FF2B5EF4-FFF2-40B4-BE49-F238E27FC236}">
                <a16:creationId xmlns:a16="http://schemas.microsoft.com/office/drawing/2014/main" id="{4499C630-4A05-6BF8-0897-591178530D2A}"/>
              </a:ext>
            </a:extLst>
          </p:cNvPr>
          <p:cNvSpPr txBox="1"/>
          <p:nvPr/>
        </p:nvSpPr>
        <p:spPr>
          <a:xfrm>
            <a:off x="9064490" y="3107045"/>
            <a:ext cx="1926659" cy="3108543"/>
          </a:xfrm>
          <a:prstGeom prst="rect">
            <a:avLst/>
          </a:prstGeom>
          <a:noFill/>
        </p:spPr>
        <p:txBody>
          <a:bodyPr wrap="square">
            <a:spAutoFit/>
          </a:bodyPr>
          <a:lstStyle/>
          <a:p>
            <a:pPr algn="r"/>
            <a:r>
              <a:rPr lang="en-US" sz="2800" b="1" dirty="0" err="1">
                <a:solidFill>
                  <a:schemeClr val="tx2"/>
                </a:solidFill>
                <a:latin typeface="+mj-lt"/>
                <a:cs typeface="Arial" panose="020B0604020202020204" pitchFamily="34" charset="0"/>
              </a:rPr>
              <a:t>BCap</a:t>
            </a:r>
            <a:endParaRPr lang="en-US" sz="2800" b="1" dirty="0">
              <a:solidFill>
                <a:schemeClr val="tx2"/>
              </a:solidFill>
              <a:latin typeface="+mj-lt"/>
              <a:cs typeface="Arial" panose="020B0604020202020204" pitchFamily="34" charset="0"/>
            </a:endParaRPr>
          </a:p>
          <a:p>
            <a:pPr algn="r"/>
            <a:r>
              <a:rPr lang="en-US" sz="2800" b="1" u="sng" dirty="0">
                <a:solidFill>
                  <a:schemeClr val="tx2"/>
                </a:solidFill>
                <a:latin typeface="+mj-lt"/>
                <a:cs typeface="Arial" panose="020B0604020202020204" pitchFamily="34" charset="0"/>
              </a:rPr>
              <a:t>+ Inv</a:t>
            </a:r>
          </a:p>
          <a:p>
            <a:pPr algn="r"/>
            <a:r>
              <a:rPr lang="en-US" sz="2800" b="1" dirty="0">
                <a:solidFill>
                  <a:schemeClr val="tx2"/>
                </a:solidFill>
                <a:latin typeface="+mj-lt"/>
                <a:cs typeface="Arial" panose="020B0604020202020204" pitchFamily="34" charset="0"/>
              </a:rPr>
              <a:t>= COW </a:t>
            </a:r>
          </a:p>
          <a:p>
            <a:pPr algn="r"/>
            <a:r>
              <a:rPr lang="en-US" sz="2800" b="1" dirty="0">
                <a:solidFill>
                  <a:schemeClr val="tx2"/>
                </a:solidFill>
                <a:latin typeface="+mj-lt"/>
              </a:rPr>
              <a:t>+ NI</a:t>
            </a:r>
          </a:p>
          <a:p>
            <a:pPr algn="r"/>
            <a:r>
              <a:rPr lang="en-US" sz="2800" b="1" dirty="0">
                <a:solidFill>
                  <a:schemeClr val="tx2"/>
                </a:solidFill>
                <a:latin typeface="+mj-lt"/>
              </a:rPr>
              <a:t>– NL</a:t>
            </a:r>
          </a:p>
          <a:p>
            <a:pPr algn="r"/>
            <a:r>
              <a:rPr lang="en-US" sz="2800" b="1" dirty="0">
                <a:solidFill>
                  <a:schemeClr val="tx2"/>
                </a:solidFill>
                <a:latin typeface="+mj-lt"/>
              </a:rPr>
              <a:t>–</a:t>
            </a:r>
            <a:r>
              <a:rPr lang="en-US" sz="2800" b="1" u="sng" dirty="0">
                <a:solidFill>
                  <a:schemeClr val="tx2"/>
                </a:solidFill>
                <a:latin typeface="+mj-lt"/>
              </a:rPr>
              <a:t> D</a:t>
            </a:r>
          </a:p>
          <a:p>
            <a:pPr algn="r"/>
            <a:r>
              <a:rPr lang="en-US" sz="2800" b="1" dirty="0">
                <a:solidFill>
                  <a:schemeClr val="tx2"/>
                </a:solidFill>
                <a:latin typeface="+mj-lt"/>
              </a:rPr>
              <a:t>=   </a:t>
            </a:r>
            <a:r>
              <a:rPr lang="en-US" sz="2800" b="1" dirty="0" err="1">
                <a:solidFill>
                  <a:schemeClr val="tx2"/>
                </a:solidFill>
                <a:latin typeface="+mj-lt"/>
              </a:rPr>
              <a:t>ECap</a:t>
            </a:r>
            <a:r>
              <a:rPr lang="en-US" sz="2800" b="1" dirty="0">
                <a:latin typeface="+mj-lt"/>
              </a:rPr>
              <a:t>  </a:t>
            </a:r>
          </a:p>
        </p:txBody>
      </p:sp>
      <p:grpSp>
        <p:nvGrpSpPr>
          <p:cNvPr id="12" name="Group 11">
            <a:extLst>
              <a:ext uri="{FF2B5EF4-FFF2-40B4-BE49-F238E27FC236}">
                <a16:creationId xmlns:a16="http://schemas.microsoft.com/office/drawing/2014/main" id="{73C2BAF7-BD84-0A9F-D1B0-A7DF58E24138}"/>
              </a:ext>
            </a:extLst>
          </p:cNvPr>
          <p:cNvGrpSpPr/>
          <p:nvPr/>
        </p:nvGrpSpPr>
        <p:grpSpPr>
          <a:xfrm>
            <a:off x="9993826" y="6215588"/>
            <a:ext cx="940696" cy="76837"/>
            <a:chOff x="3903399" y="6292516"/>
            <a:chExt cx="1719776" cy="68176"/>
          </a:xfrm>
        </p:grpSpPr>
        <p:cxnSp>
          <p:nvCxnSpPr>
            <p:cNvPr id="13" name="Straight Connector 12">
              <a:extLst>
                <a:ext uri="{FF2B5EF4-FFF2-40B4-BE49-F238E27FC236}">
                  <a16:creationId xmlns:a16="http://schemas.microsoft.com/office/drawing/2014/main" id="{DA0913F0-6C3D-7E8B-04CC-52E2C5890A92}"/>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BF0974D-5910-349F-B167-2E50D1BD21BF}"/>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2008647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591127" y="642412"/>
            <a:ext cx="8761413" cy="1450942"/>
          </a:xfrm>
        </p:spPr>
        <p:txBody>
          <a:bodyPr/>
          <a:lstStyle/>
          <a:p>
            <a:pPr algn="ctr"/>
            <a:r>
              <a:rPr lang="en-US" sz="6000" b="1" dirty="0"/>
              <a:t>SUPPLIES FORMULA</a:t>
            </a:r>
            <a:endParaRPr lang="en-US" sz="3000" b="1" dirty="0"/>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2052536" y="22402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Supplies - A</a:t>
            </a:r>
          </a:p>
        </p:txBody>
      </p:sp>
      <p:grpSp>
        <p:nvGrpSpPr>
          <p:cNvPr id="6" name="Group 5">
            <a:extLst>
              <a:ext uri="{FF2B5EF4-FFF2-40B4-BE49-F238E27FC236}">
                <a16:creationId xmlns:a16="http://schemas.microsoft.com/office/drawing/2014/main" id="{B4BEED0F-6F38-7CE6-38B5-314713E98A45}"/>
              </a:ext>
            </a:extLst>
          </p:cNvPr>
          <p:cNvGrpSpPr/>
          <p:nvPr/>
        </p:nvGrpSpPr>
        <p:grpSpPr>
          <a:xfrm>
            <a:off x="1200851" y="3152837"/>
            <a:ext cx="7398192" cy="3589070"/>
            <a:chOff x="2178292" y="3136869"/>
            <a:chExt cx="7398192" cy="3589070"/>
          </a:xfrm>
        </p:grpSpPr>
        <p:grpSp>
          <p:nvGrpSpPr>
            <p:cNvPr id="15" name="Group 14">
              <a:extLst>
                <a:ext uri="{FF2B5EF4-FFF2-40B4-BE49-F238E27FC236}">
                  <a16:creationId xmlns:a16="http://schemas.microsoft.com/office/drawing/2014/main" id="{8E6FC32C-753E-30F6-EB75-8432DC696A51}"/>
                </a:ext>
              </a:extLst>
            </p:cNvPr>
            <p:cNvGrpSpPr/>
            <p:nvPr/>
          </p:nvGrpSpPr>
          <p:grpSpPr>
            <a:xfrm>
              <a:off x="2178292" y="3162792"/>
              <a:ext cx="7398192" cy="3563147"/>
              <a:chOff x="3209420" y="3165953"/>
              <a:chExt cx="5659009" cy="3563147"/>
            </a:xfrm>
          </p:grpSpPr>
          <p:cxnSp>
            <p:nvCxnSpPr>
              <p:cNvPr id="10" name="Straight Connector 9">
                <a:extLst>
                  <a:ext uri="{FF2B5EF4-FFF2-40B4-BE49-F238E27FC236}">
                    <a16:creationId xmlns:a16="http://schemas.microsoft.com/office/drawing/2014/main" id="{CDE6D5E2-AF07-CA20-84C1-1A3108A7C2A0}"/>
                  </a:ext>
                </a:extLst>
              </p:cNvPr>
              <p:cNvCxnSpPr>
                <a:cxnSpLocks/>
              </p:cNvCxnSpPr>
              <p:nvPr/>
            </p:nvCxnSpPr>
            <p:spPr>
              <a:xfrm>
                <a:off x="3209420" y="3165953"/>
                <a:ext cx="565900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A18F49C-1452-C20A-7F33-15754C3966EE}"/>
                  </a:ext>
                </a:extLst>
              </p:cNvPr>
              <p:cNvCxnSpPr>
                <a:cxnSpLocks/>
              </p:cNvCxnSpPr>
              <p:nvPr/>
            </p:nvCxnSpPr>
            <p:spPr>
              <a:xfrm>
                <a:off x="6084685" y="3165953"/>
                <a:ext cx="0" cy="3563147"/>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76371EE4-6ED1-8B92-798F-7243E9DAD9EC}"/>
                </a:ext>
              </a:extLst>
            </p:cNvPr>
            <p:cNvSpPr txBox="1"/>
            <p:nvPr/>
          </p:nvSpPr>
          <p:spPr>
            <a:xfrm>
              <a:off x="5206748" y="3136869"/>
              <a:ext cx="1376363" cy="369332"/>
            </a:xfrm>
            <a:prstGeom prst="rect">
              <a:avLst/>
            </a:prstGeom>
            <a:noFill/>
          </p:spPr>
          <p:txBody>
            <a:bodyPr wrap="square">
              <a:spAutoFit/>
            </a:bodyPr>
            <a:lstStyle/>
            <a:p>
              <a:r>
                <a:rPr lang="en-US" b="1" dirty="0">
                  <a:solidFill>
                    <a:schemeClr val="tx2"/>
                  </a:solidFill>
                </a:rPr>
                <a:t> </a:t>
              </a:r>
              <a:r>
                <a:rPr lang="en-US" sz="1800" b="1" dirty="0">
                  <a:solidFill>
                    <a:schemeClr val="tx2"/>
                  </a:solidFill>
                </a:rPr>
                <a:t>B+       —          </a:t>
              </a:r>
              <a:endParaRPr lang="en-US" dirty="0"/>
            </a:p>
          </p:txBody>
        </p:sp>
        <p:sp>
          <p:nvSpPr>
            <p:cNvPr id="9" name="TextBox 8">
              <a:extLst>
                <a:ext uri="{FF2B5EF4-FFF2-40B4-BE49-F238E27FC236}">
                  <a16:creationId xmlns:a16="http://schemas.microsoft.com/office/drawing/2014/main" id="{CD1D0DED-B185-50E6-DE3D-B05CB52E4915}"/>
                </a:ext>
              </a:extLst>
            </p:cNvPr>
            <p:cNvSpPr txBox="1"/>
            <p:nvPr/>
          </p:nvSpPr>
          <p:spPr>
            <a:xfrm>
              <a:off x="2329646" y="3590187"/>
              <a:ext cx="3341307" cy="2677656"/>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Beg. Supplies</a:t>
              </a:r>
            </a:p>
            <a:p>
              <a:r>
                <a:rPr lang="en-US" sz="2800" b="1" dirty="0">
                  <a:solidFill>
                    <a:schemeClr val="tx2"/>
                  </a:solidFill>
                  <a:latin typeface="+mj-lt"/>
                  <a:cs typeface="Arial" panose="020B0604020202020204" pitchFamily="34" charset="0"/>
                </a:rPr>
                <a:t>+ Bought</a:t>
              </a:r>
            </a:p>
            <a:p>
              <a:r>
                <a:rPr lang="en-US" sz="2800" b="1" dirty="0">
                  <a:solidFill>
                    <a:schemeClr val="tx2"/>
                  </a:solidFill>
                  <a:latin typeface="+mj-lt"/>
                  <a:cs typeface="Arial" panose="020B0604020202020204" pitchFamily="34" charset="0"/>
                </a:rPr>
                <a:t>= Supp. On TB    </a:t>
              </a:r>
            </a:p>
            <a:p>
              <a:r>
                <a:rPr lang="en-US" sz="2800" b="1" dirty="0">
                  <a:solidFill>
                    <a:schemeClr val="tx2"/>
                  </a:solidFill>
                  <a:latin typeface="+mj-lt"/>
                  <a:cs typeface="Arial" panose="020B0604020202020204" pitchFamily="34" charset="0"/>
                </a:rPr>
                <a:t>    (SOT)  </a:t>
              </a:r>
            </a:p>
            <a:p>
              <a:endParaRPr lang="en-US" sz="2800" b="1" dirty="0">
                <a:solidFill>
                  <a:schemeClr val="tx2"/>
                </a:solidFill>
                <a:latin typeface="+mj-lt"/>
              </a:endParaRPr>
            </a:p>
            <a:p>
              <a:r>
                <a:rPr lang="en-US" sz="2800" b="1" dirty="0">
                  <a:solidFill>
                    <a:schemeClr val="tx2"/>
                  </a:solidFill>
                  <a:latin typeface="+mj-lt"/>
                </a:rPr>
                <a:t>=   End Supplies</a:t>
              </a:r>
              <a:r>
                <a:rPr lang="en-US" sz="2800" b="1" dirty="0">
                  <a:latin typeface="+mj-lt"/>
                </a:rPr>
                <a:t>  </a:t>
              </a:r>
            </a:p>
          </p:txBody>
        </p:sp>
        <p:sp>
          <p:nvSpPr>
            <p:cNvPr id="17" name="TextBox 16">
              <a:extLst>
                <a:ext uri="{FF2B5EF4-FFF2-40B4-BE49-F238E27FC236}">
                  <a16:creationId xmlns:a16="http://schemas.microsoft.com/office/drawing/2014/main" id="{7B68B95A-1475-1D4D-22EB-90499EFFE3E1}"/>
                </a:ext>
              </a:extLst>
            </p:cNvPr>
            <p:cNvSpPr txBox="1"/>
            <p:nvPr/>
          </p:nvSpPr>
          <p:spPr>
            <a:xfrm>
              <a:off x="6380710" y="3930457"/>
              <a:ext cx="3128704" cy="954107"/>
            </a:xfrm>
            <a:prstGeom prst="rect">
              <a:avLst/>
            </a:prstGeom>
            <a:noFill/>
          </p:spPr>
          <p:txBody>
            <a:bodyPr wrap="square">
              <a:spAutoFit/>
            </a:bodyPr>
            <a:lstStyle/>
            <a:p>
              <a:r>
                <a:rPr lang="en-US" sz="1800" b="1" dirty="0">
                  <a:solidFill>
                    <a:schemeClr val="tx2"/>
                  </a:solidFill>
                  <a:latin typeface="+mj-lt"/>
                </a:rPr>
                <a:t> </a:t>
              </a:r>
              <a:r>
                <a:rPr lang="en-US" sz="2800" b="1" dirty="0">
                  <a:solidFill>
                    <a:schemeClr val="tx2"/>
                  </a:solidFill>
                  <a:latin typeface="+mj-lt"/>
                </a:rPr>
                <a:t>- Supplies Used</a:t>
              </a:r>
            </a:p>
            <a:p>
              <a:r>
                <a:rPr lang="en-US" sz="2800" b="1" dirty="0">
                  <a:solidFill>
                    <a:schemeClr val="tx2"/>
                  </a:solidFill>
                  <a:latin typeface="+mj-lt"/>
                </a:rPr>
                <a:t>    (Supplies Exp.)</a:t>
              </a:r>
            </a:p>
          </p:txBody>
        </p:sp>
      </p:grpSp>
      <p:sp>
        <p:nvSpPr>
          <p:cNvPr id="7" name="TextBox 6">
            <a:extLst>
              <a:ext uri="{FF2B5EF4-FFF2-40B4-BE49-F238E27FC236}">
                <a16:creationId xmlns:a16="http://schemas.microsoft.com/office/drawing/2014/main" id="{4499C630-4A05-6BF8-0897-591178530D2A}"/>
              </a:ext>
            </a:extLst>
          </p:cNvPr>
          <p:cNvSpPr txBox="1"/>
          <p:nvPr/>
        </p:nvSpPr>
        <p:spPr>
          <a:xfrm>
            <a:off x="8975470" y="3359514"/>
            <a:ext cx="1926659" cy="2677656"/>
          </a:xfrm>
          <a:prstGeom prst="rect">
            <a:avLst/>
          </a:prstGeom>
          <a:noFill/>
        </p:spPr>
        <p:txBody>
          <a:bodyPr wrap="square">
            <a:spAutoFit/>
          </a:bodyPr>
          <a:lstStyle/>
          <a:p>
            <a:pPr algn="r"/>
            <a:r>
              <a:rPr lang="en-US" sz="2800" b="1" dirty="0" err="1">
                <a:solidFill>
                  <a:schemeClr val="tx2"/>
                </a:solidFill>
                <a:latin typeface="+mj-lt"/>
                <a:cs typeface="Arial" panose="020B0604020202020204" pitchFamily="34" charset="0"/>
              </a:rPr>
              <a:t>BSupp</a:t>
            </a:r>
            <a:endParaRPr lang="en-US" sz="2800" b="1" dirty="0">
              <a:solidFill>
                <a:schemeClr val="tx2"/>
              </a:solidFill>
              <a:latin typeface="+mj-lt"/>
              <a:cs typeface="Arial" panose="020B0604020202020204" pitchFamily="34" charset="0"/>
            </a:endParaRPr>
          </a:p>
          <a:p>
            <a:pPr algn="r"/>
            <a:r>
              <a:rPr lang="en-US" sz="2800" b="1" u="sng" dirty="0">
                <a:solidFill>
                  <a:schemeClr val="tx2"/>
                </a:solidFill>
                <a:latin typeface="+mj-lt"/>
                <a:cs typeface="Arial" panose="020B0604020202020204" pitchFamily="34" charset="0"/>
              </a:rPr>
              <a:t>+ Bot</a:t>
            </a:r>
          </a:p>
          <a:p>
            <a:pPr algn="r"/>
            <a:r>
              <a:rPr lang="en-US" sz="2800" b="1" dirty="0">
                <a:solidFill>
                  <a:schemeClr val="tx2"/>
                </a:solidFill>
                <a:latin typeface="+mj-lt"/>
                <a:cs typeface="Arial" panose="020B0604020202020204" pitchFamily="34" charset="0"/>
              </a:rPr>
              <a:t>= SOT </a:t>
            </a:r>
          </a:p>
          <a:p>
            <a:pPr algn="r"/>
            <a:r>
              <a:rPr lang="en-US" sz="2800" b="1" dirty="0">
                <a:solidFill>
                  <a:schemeClr val="tx2"/>
                </a:solidFill>
                <a:latin typeface="+mj-lt"/>
              </a:rPr>
              <a:t>– Used</a:t>
            </a:r>
          </a:p>
          <a:p>
            <a:pPr algn="r"/>
            <a:r>
              <a:rPr lang="en-US" sz="2800" b="1" dirty="0">
                <a:solidFill>
                  <a:schemeClr val="tx2"/>
                </a:solidFill>
                <a:latin typeface="+mj-lt"/>
              </a:rPr>
              <a:t>=   </a:t>
            </a:r>
            <a:r>
              <a:rPr lang="en-US" sz="2800" b="1" dirty="0" err="1">
                <a:solidFill>
                  <a:schemeClr val="tx2"/>
                </a:solidFill>
                <a:latin typeface="+mj-lt"/>
              </a:rPr>
              <a:t>ESupp</a:t>
            </a:r>
            <a:endParaRPr lang="en-US" sz="2800" b="1" dirty="0">
              <a:solidFill>
                <a:schemeClr val="tx2"/>
              </a:solidFill>
              <a:latin typeface="+mj-lt"/>
            </a:endParaRPr>
          </a:p>
          <a:p>
            <a:pPr algn="r"/>
            <a:r>
              <a:rPr lang="en-US" sz="2800" b="1" dirty="0">
                <a:latin typeface="+mj-lt"/>
              </a:rPr>
              <a:t>  </a:t>
            </a:r>
          </a:p>
        </p:txBody>
      </p:sp>
      <p:grpSp>
        <p:nvGrpSpPr>
          <p:cNvPr id="12" name="Group 11">
            <a:extLst>
              <a:ext uri="{FF2B5EF4-FFF2-40B4-BE49-F238E27FC236}">
                <a16:creationId xmlns:a16="http://schemas.microsoft.com/office/drawing/2014/main" id="{73C2BAF7-BD84-0A9F-D1B0-A7DF58E24138}"/>
              </a:ext>
            </a:extLst>
          </p:cNvPr>
          <p:cNvGrpSpPr/>
          <p:nvPr/>
        </p:nvGrpSpPr>
        <p:grpSpPr>
          <a:xfrm>
            <a:off x="9882192" y="5867718"/>
            <a:ext cx="940696" cy="76837"/>
            <a:chOff x="3903399" y="6292516"/>
            <a:chExt cx="1719776" cy="68176"/>
          </a:xfrm>
        </p:grpSpPr>
        <p:cxnSp>
          <p:nvCxnSpPr>
            <p:cNvPr id="13" name="Straight Connector 12">
              <a:extLst>
                <a:ext uri="{FF2B5EF4-FFF2-40B4-BE49-F238E27FC236}">
                  <a16:creationId xmlns:a16="http://schemas.microsoft.com/office/drawing/2014/main" id="{DA0913F0-6C3D-7E8B-04CC-52E2C5890A92}"/>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BF0974D-5910-349F-B167-2E50D1BD21BF}"/>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5727497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591127" y="642412"/>
            <a:ext cx="8761413" cy="1450942"/>
          </a:xfrm>
        </p:spPr>
        <p:txBody>
          <a:bodyPr/>
          <a:lstStyle/>
          <a:p>
            <a:pPr algn="ctr"/>
            <a:r>
              <a:rPr lang="en-US" sz="6000" b="1" dirty="0"/>
              <a:t>INSURANCE FORMULA</a:t>
            </a:r>
            <a:endParaRPr lang="en-US" sz="3000" b="1" dirty="0"/>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2052536" y="22402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chemeClr val="tx2"/>
                </a:solidFill>
                <a:cs typeface="Arial" panose="020B0604020202020204" pitchFamily="34" charset="0"/>
              </a:rPr>
              <a:t>Prepaid Insurance - A</a:t>
            </a:r>
          </a:p>
        </p:txBody>
      </p:sp>
      <p:grpSp>
        <p:nvGrpSpPr>
          <p:cNvPr id="6" name="Group 5">
            <a:extLst>
              <a:ext uri="{FF2B5EF4-FFF2-40B4-BE49-F238E27FC236}">
                <a16:creationId xmlns:a16="http://schemas.microsoft.com/office/drawing/2014/main" id="{B4BEED0F-6F38-7CE6-38B5-314713E98A45}"/>
              </a:ext>
            </a:extLst>
          </p:cNvPr>
          <p:cNvGrpSpPr/>
          <p:nvPr/>
        </p:nvGrpSpPr>
        <p:grpSpPr>
          <a:xfrm>
            <a:off x="1200851" y="3152837"/>
            <a:ext cx="7398192" cy="3589070"/>
            <a:chOff x="2178292" y="3136869"/>
            <a:chExt cx="7398192" cy="3589070"/>
          </a:xfrm>
        </p:grpSpPr>
        <p:grpSp>
          <p:nvGrpSpPr>
            <p:cNvPr id="15" name="Group 14">
              <a:extLst>
                <a:ext uri="{FF2B5EF4-FFF2-40B4-BE49-F238E27FC236}">
                  <a16:creationId xmlns:a16="http://schemas.microsoft.com/office/drawing/2014/main" id="{8E6FC32C-753E-30F6-EB75-8432DC696A51}"/>
                </a:ext>
              </a:extLst>
            </p:cNvPr>
            <p:cNvGrpSpPr/>
            <p:nvPr/>
          </p:nvGrpSpPr>
          <p:grpSpPr>
            <a:xfrm>
              <a:off x="2178292" y="3162792"/>
              <a:ext cx="7398192" cy="3563147"/>
              <a:chOff x="3209420" y="3165953"/>
              <a:chExt cx="5659009" cy="3563147"/>
            </a:xfrm>
          </p:grpSpPr>
          <p:cxnSp>
            <p:nvCxnSpPr>
              <p:cNvPr id="10" name="Straight Connector 9">
                <a:extLst>
                  <a:ext uri="{FF2B5EF4-FFF2-40B4-BE49-F238E27FC236}">
                    <a16:creationId xmlns:a16="http://schemas.microsoft.com/office/drawing/2014/main" id="{CDE6D5E2-AF07-CA20-84C1-1A3108A7C2A0}"/>
                  </a:ext>
                </a:extLst>
              </p:cNvPr>
              <p:cNvCxnSpPr>
                <a:cxnSpLocks/>
              </p:cNvCxnSpPr>
              <p:nvPr/>
            </p:nvCxnSpPr>
            <p:spPr>
              <a:xfrm>
                <a:off x="3209420" y="3165953"/>
                <a:ext cx="5659009"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A18F49C-1452-C20A-7F33-15754C3966EE}"/>
                  </a:ext>
                </a:extLst>
              </p:cNvPr>
              <p:cNvCxnSpPr>
                <a:cxnSpLocks/>
              </p:cNvCxnSpPr>
              <p:nvPr/>
            </p:nvCxnSpPr>
            <p:spPr>
              <a:xfrm>
                <a:off x="6084685" y="3165953"/>
                <a:ext cx="0" cy="3563147"/>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76371EE4-6ED1-8B92-798F-7243E9DAD9EC}"/>
                </a:ext>
              </a:extLst>
            </p:cNvPr>
            <p:cNvSpPr txBox="1"/>
            <p:nvPr/>
          </p:nvSpPr>
          <p:spPr>
            <a:xfrm>
              <a:off x="5206748" y="3136869"/>
              <a:ext cx="1376363" cy="369332"/>
            </a:xfrm>
            <a:prstGeom prst="rect">
              <a:avLst/>
            </a:prstGeom>
            <a:noFill/>
          </p:spPr>
          <p:txBody>
            <a:bodyPr wrap="square">
              <a:spAutoFit/>
            </a:bodyPr>
            <a:lstStyle/>
            <a:p>
              <a:r>
                <a:rPr lang="en-US" b="1" dirty="0">
                  <a:solidFill>
                    <a:schemeClr val="tx2"/>
                  </a:solidFill>
                </a:rPr>
                <a:t> </a:t>
              </a:r>
              <a:r>
                <a:rPr lang="en-US" sz="1800" b="1" dirty="0">
                  <a:solidFill>
                    <a:schemeClr val="tx2"/>
                  </a:solidFill>
                </a:rPr>
                <a:t>B+       —          </a:t>
              </a:r>
              <a:endParaRPr lang="en-US" dirty="0"/>
            </a:p>
          </p:txBody>
        </p:sp>
        <p:sp>
          <p:nvSpPr>
            <p:cNvPr id="9" name="TextBox 8">
              <a:extLst>
                <a:ext uri="{FF2B5EF4-FFF2-40B4-BE49-F238E27FC236}">
                  <a16:creationId xmlns:a16="http://schemas.microsoft.com/office/drawing/2014/main" id="{CD1D0DED-B185-50E6-DE3D-B05CB52E4915}"/>
                </a:ext>
              </a:extLst>
            </p:cNvPr>
            <p:cNvSpPr txBox="1"/>
            <p:nvPr/>
          </p:nvSpPr>
          <p:spPr>
            <a:xfrm>
              <a:off x="2329646" y="3590187"/>
              <a:ext cx="3341307" cy="2677656"/>
            </a:xfrm>
            <a:prstGeom prst="rect">
              <a:avLst/>
            </a:prstGeom>
            <a:noFill/>
          </p:spPr>
          <p:txBody>
            <a:bodyPr wrap="square">
              <a:spAutoFit/>
            </a:bodyPr>
            <a:lstStyle/>
            <a:p>
              <a:r>
                <a:rPr lang="en-US" sz="2800" b="1" dirty="0">
                  <a:solidFill>
                    <a:schemeClr val="tx2"/>
                  </a:solidFill>
                  <a:latin typeface="+mj-lt"/>
                  <a:cs typeface="Arial" panose="020B0604020202020204" pitchFamily="34" charset="0"/>
                </a:rPr>
                <a:t>Beg. </a:t>
              </a:r>
              <a:r>
                <a:rPr lang="en-US" sz="2800" b="1" dirty="0" err="1">
                  <a:solidFill>
                    <a:schemeClr val="tx2"/>
                  </a:solidFill>
                  <a:latin typeface="+mj-lt"/>
                  <a:cs typeface="Arial" panose="020B0604020202020204" pitchFamily="34" charset="0"/>
                </a:rPr>
                <a:t>PPInsurance</a:t>
              </a:r>
              <a:endParaRPr lang="en-US" sz="2800" b="1" dirty="0">
                <a:solidFill>
                  <a:schemeClr val="tx2"/>
                </a:solidFill>
                <a:latin typeface="+mj-lt"/>
                <a:cs typeface="Arial" panose="020B0604020202020204" pitchFamily="34" charset="0"/>
              </a:endParaRPr>
            </a:p>
            <a:p>
              <a:r>
                <a:rPr lang="en-US" sz="2800" b="1" dirty="0">
                  <a:solidFill>
                    <a:schemeClr val="tx2"/>
                  </a:solidFill>
                  <a:latin typeface="+mj-lt"/>
                  <a:cs typeface="Arial" panose="020B0604020202020204" pitchFamily="34" charset="0"/>
                </a:rPr>
                <a:t>+ Bought</a:t>
              </a:r>
            </a:p>
            <a:p>
              <a:r>
                <a:rPr lang="en-US" sz="2800" b="1" dirty="0">
                  <a:solidFill>
                    <a:schemeClr val="tx2"/>
                  </a:solidFill>
                  <a:latin typeface="+mj-lt"/>
                  <a:cs typeface="Arial" panose="020B0604020202020204" pitchFamily="34" charset="0"/>
                </a:rPr>
                <a:t>= PPI On TB    </a:t>
              </a:r>
            </a:p>
            <a:p>
              <a:r>
                <a:rPr lang="en-US" sz="2800" b="1" dirty="0">
                  <a:solidFill>
                    <a:schemeClr val="tx2"/>
                  </a:solidFill>
                  <a:latin typeface="+mj-lt"/>
                  <a:cs typeface="Arial" panose="020B0604020202020204" pitchFamily="34" charset="0"/>
                </a:rPr>
                <a:t>    (POT)  </a:t>
              </a:r>
            </a:p>
            <a:p>
              <a:endParaRPr lang="en-US" sz="2800" b="1" dirty="0">
                <a:solidFill>
                  <a:schemeClr val="tx2"/>
                </a:solidFill>
                <a:latin typeface="+mj-lt"/>
              </a:endParaRPr>
            </a:p>
            <a:p>
              <a:r>
                <a:rPr lang="en-US" sz="2800" b="1" dirty="0">
                  <a:solidFill>
                    <a:schemeClr val="tx2"/>
                  </a:solidFill>
                  <a:latin typeface="+mj-lt"/>
                </a:rPr>
                <a:t>=   End PPI</a:t>
              </a:r>
              <a:r>
                <a:rPr lang="en-US" sz="2800" b="1" dirty="0">
                  <a:latin typeface="+mj-lt"/>
                </a:rPr>
                <a:t>  </a:t>
              </a:r>
            </a:p>
          </p:txBody>
        </p:sp>
        <p:sp>
          <p:nvSpPr>
            <p:cNvPr id="17" name="TextBox 16">
              <a:extLst>
                <a:ext uri="{FF2B5EF4-FFF2-40B4-BE49-F238E27FC236}">
                  <a16:creationId xmlns:a16="http://schemas.microsoft.com/office/drawing/2014/main" id="{7B68B95A-1475-1D4D-22EB-90499EFFE3E1}"/>
                </a:ext>
              </a:extLst>
            </p:cNvPr>
            <p:cNvSpPr txBox="1"/>
            <p:nvPr/>
          </p:nvSpPr>
          <p:spPr>
            <a:xfrm>
              <a:off x="6203472" y="3930457"/>
              <a:ext cx="3301744" cy="954107"/>
            </a:xfrm>
            <a:prstGeom prst="rect">
              <a:avLst/>
            </a:prstGeom>
            <a:noFill/>
          </p:spPr>
          <p:txBody>
            <a:bodyPr wrap="square">
              <a:spAutoFit/>
            </a:bodyPr>
            <a:lstStyle/>
            <a:p>
              <a:r>
                <a:rPr lang="en-US" sz="1800" b="1" dirty="0">
                  <a:solidFill>
                    <a:schemeClr val="tx2"/>
                  </a:solidFill>
                  <a:latin typeface="+mj-lt"/>
                </a:rPr>
                <a:t> </a:t>
              </a:r>
              <a:r>
                <a:rPr lang="en-US" sz="2800" b="1" dirty="0">
                  <a:solidFill>
                    <a:schemeClr val="tx2"/>
                  </a:solidFill>
                  <a:latin typeface="+mj-lt"/>
                </a:rPr>
                <a:t>- Insurance Used</a:t>
              </a:r>
            </a:p>
            <a:p>
              <a:r>
                <a:rPr lang="en-US" sz="2800" b="1" dirty="0">
                  <a:solidFill>
                    <a:schemeClr val="tx2"/>
                  </a:solidFill>
                  <a:latin typeface="+mj-lt"/>
                </a:rPr>
                <a:t>         (Ins. Exp.)</a:t>
              </a:r>
            </a:p>
          </p:txBody>
        </p:sp>
      </p:grpSp>
      <p:sp>
        <p:nvSpPr>
          <p:cNvPr id="7" name="TextBox 6">
            <a:extLst>
              <a:ext uri="{FF2B5EF4-FFF2-40B4-BE49-F238E27FC236}">
                <a16:creationId xmlns:a16="http://schemas.microsoft.com/office/drawing/2014/main" id="{4499C630-4A05-6BF8-0897-591178530D2A}"/>
              </a:ext>
            </a:extLst>
          </p:cNvPr>
          <p:cNvSpPr txBox="1"/>
          <p:nvPr/>
        </p:nvSpPr>
        <p:spPr>
          <a:xfrm>
            <a:off x="8975470" y="3359514"/>
            <a:ext cx="1926659" cy="2677656"/>
          </a:xfrm>
          <a:prstGeom prst="rect">
            <a:avLst/>
          </a:prstGeom>
          <a:noFill/>
        </p:spPr>
        <p:txBody>
          <a:bodyPr wrap="square">
            <a:spAutoFit/>
          </a:bodyPr>
          <a:lstStyle/>
          <a:p>
            <a:pPr algn="r"/>
            <a:r>
              <a:rPr lang="en-US" sz="2800" b="1" dirty="0">
                <a:solidFill>
                  <a:schemeClr val="tx2"/>
                </a:solidFill>
                <a:latin typeface="+mj-lt"/>
                <a:cs typeface="Arial" panose="020B0604020202020204" pitchFamily="34" charset="0"/>
              </a:rPr>
              <a:t>B-PPI</a:t>
            </a:r>
          </a:p>
          <a:p>
            <a:pPr algn="r"/>
            <a:r>
              <a:rPr lang="en-US" sz="2800" b="1" u="sng" dirty="0">
                <a:solidFill>
                  <a:schemeClr val="tx2"/>
                </a:solidFill>
                <a:latin typeface="+mj-lt"/>
                <a:cs typeface="Arial" panose="020B0604020202020204" pitchFamily="34" charset="0"/>
              </a:rPr>
              <a:t>+ Bot</a:t>
            </a:r>
          </a:p>
          <a:p>
            <a:pPr algn="r"/>
            <a:r>
              <a:rPr lang="en-US" sz="2800" b="1" dirty="0">
                <a:solidFill>
                  <a:schemeClr val="tx2"/>
                </a:solidFill>
                <a:latin typeface="+mj-lt"/>
                <a:cs typeface="Arial" panose="020B0604020202020204" pitchFamily="34" charset="0"/>
              </a:rPr>
              <a:t>= POT </a:t>
            </a:r>
          </a:p>
          <a:p>
            <a:pPr algn="r"/>
            <a:r>
              <a:rPr lang="en-US" sz="2800" b="1" dirty="0">
                <a:solidFill>
                  <a:schemeClr val="tx2"/>
                </a:solidFill>
                <a:latin typeface="+mj-lt"/>
              </a:rPr>
              <a:t>– Used</a:t>
            </a:r>
          </a:p>
          <a:p>
            <a:pPr algn="r"/>
            <a:r>
              <a:rPr lang="en-US" sz="2800" b="1" dirty="0">
                <a:solidFill>
                  <a:schemeClr val="tx2"/>
                </a:solidFill>
                <a:latin typeface="+mj-lt"/>
              </a:rPr>
              <a:t>=   E-PPI</a:t>
            </a:r>
          </a:p>
          <a:p>
            <a:pPr algn="r"/>
            <a:r>
              <a:rPr lang="en-US" sz="2800" b="1" dirty="0">
                <a:latin typeface="+mj-lt"/>
              </a:rPr>
              <a:t>  </a:t>
            </a:r>
          </a:p>
        </p:txBody>
      </p:sp>
      <p:grpSp>
        <p:nvGrpSpPr>
          <p:cNvPr id="12" name="Group 11">
            <a:extLst>
              <a:ext uri="{FF2B5EF4-FFF2-40B4-BE49-F238E27FC236}">
                <a16:creationId xmlns:a16="http://schemas.microsoft.com/office/drawing/2014/main" id="{73C2BAF7-BD84-0A9F-D1B0-A7DF58E24138}"/>
              </a:ext>
            </a:extLst>
          </p:cNvPr>
          <p:cNvGrpSpPr/>
          <p:nvPr/>
        </p:nvGrpSpPr>
        <p:grpSpPr>
          <a:xfrm>
            <a:off x="9882192" y="5867718"/>
            <a:ext cx="940696" cy="76837"/>
            <a:chOff x="3903399" y="6292516"/>
            <a:chExt cx="1719776" cy="68176"/>
          </a:xfrm>
        </p:grpSpPr>
        <p:cxnSp>
          <p:nvCxnSpPr>
            <p:cNvPr id="13" name="Straight Connector 12">
              <a:extLst>
                <a:ext uri="{FF2B5EF4-FFF2-40B4-BE49-F238E27FC236}">
                  <a16:creationId xmlns:a16="http://schemas.microsoft.com/office/drawing/2014/main" id="{DA0913F0-6C3D-7E8B-04CC-52E2C5890A92}"/>
                </a:ext>
              </a:extLst>
            </p:cNvPr>
            <p:cNvCxnSpPr/>
            <p:nvPr/>
          </p:nvCxnSpPr>
          <p:spPr>
            <a:xfrm>
              <a:off x="3903399" y="6292516"/>
              <a:ext cx="171176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BF0974D-5910-349F-B167-2E50D1BD21BF}"/>
                </a:ext>
              </a:extLst>
            </p:cNvPr>
            <p:cNvCxnSpPr/>
            <p:nvPr/>
          </p:nvCxnSpPr>
          <p:spPr>
            <a:xfrm>
              <a:off x="3911415" y="6360692"/>
              <a:ext cx="1711760"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2596606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591127" y="642412"/>
            <a:ext cx="8761413" cy="1450942"/>
          </a:xfrm>
        </p:spPr>
        <p:txBody>
          <a:bodyPr/>
          <a:lstStyle/>
          <a:p>
            <a:pPr algn="ctr">
              <a:lnSpc>
                <a:spcPct val="90000"/>
              </a:lnSpc>
            </a:pPr>
            <a:r>
              <a:rPr lang="en-US" sz="6000" b="1" dirty="0"/>
              <a:t>Income Statement Calculate COGS</a:t>
            </a:r>
            <a:endParaRPr lang="en-US" sz="3000" b="1" dirty="0"/>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2052536" y="22402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4000" b="1" dirty="0">
              <a:solidFill>
                <a:schemeClr val="tx2"/>
              </a:solidFill>
              <a:cs typeface="Arial" panose="020B0604020202020204" pitchFamily="34" charset="0"/>
            </a:endParaRPr>
          </a:p>
        </p:txBody>
      </p:sp>
      <p:sp>
        <p:nvSpPr>
          <p:cNvPr id="2" name="TextBox 1">
            <a:extLst>
              <a:ext uri="{FF2B5EF4-FFF2-40B4-BE49-F238E27FC236}">
                <a16:creationId xmlns:a16="http://schemas.microsoft.com/office/drawing/2014/main" id="{E4C2B9AD-EA69-ED06-389D-B78D210494D1}"/>
              </a:ext>
            </a:extLst>
          </p:cNvPr>
          <p:cNvSpPr txBox="1"/>
          <p:nvPr/>
        </p:nvSpPr>
        <p:spPr>
          <a:xfrm>
            <a:off x="2514600" y="2240222"/>
            <a:ext cx="4422917" cy="4624343"/>
          </a:xfrm>
          <a:prstGeom prst="rect">
            <a:avLst/>
          </a:prstGeom>
          <a:noFill/>
        </p:spPr>
        <p:txBody>
          <a:bodyPr wrap="square" rtlCol="0">
            <a:spAutoFit/>
          </a:bodyPr>
          <a:lstStyle/>
          <a:p>
            <a:pPr>
              <a:lnSpc>
                <a:spcPct val="95000"/>
              </a:lnSpc>
            </a:pPr>
            <a:r>
              <a:rPr lang="en-US" sz="3000" b="1" dirty="0">
                <a:solidFill>
                  <a:schemeClr val="tx2"/>
                </a:solidFill>
                <a:latin typeface="+mj-lt"/>
              </a:rPr>
              <a:t>   Purchases</a:t>
            </a:r>
          </a:p>
          <a:p>
            <a:pPr>
              <a:lnSpc>
                <a:spcPct val="95000"/>
              </a:lnSpc>
            </a:pPr>
            <a:r>
              <a:rPr lang="en-US" sz="3000" b="1" dirty="0">
                <a:solidFill>
                  <a:schemeClr val="tx2"/>
                </a:solidFill>
                <a:latin typeface="+mj-lt"/>
              </a:rPr>
              <a:t>+ Trans. In</a:t>
            </a:r>
          </a:p>
          <a:p>
            <a:pPr>
              <a:lnSpc>
                <a:spcPct val="95000"/>
              </a:lnSpc>
            </a:pPr>
            <a:r>
              <a:rPr lang="en-US" sz="3000" b="1" dirty="0">
                <a:solidFill>
                  <a:schemeClr val="tx2"/>
                </a:solidFill>
                <a:latin typeface="+mj-lt"/>
              </a:rPr>
              <a:t>= Cost of Del. Goods</a:t>
            </a:r>
          </a:p>
          <a:p>
            <a:pPr>
              <a:lnSpc>
                <a:spcPct val="95000"/>
              </a:lnSpc>
            </a:pPr>
            <a:r>
              <a:rPr lang="en-US" sz="3000" b="1" dirty="0">
                <a:solidFill>
                  <a:schemeClr val="tx2"/>
                </a:solidFill>
                <a:latin typeface="+mj-lt"/>
              </a:rPr>
              <a:t>- Purch Discounts</a:t>
            </a:r>
          </a:p>
          <a:p>
            <a:pPr>
              <a:lnSpc>
                <a:spcPct val="95000"/>
              </a:lnSpc>
            </a:pPr>
            <a:r>
              <a:rPr lang="en-US" sz="3000" b="1" dirty="0">
                <a:solidFill>
                  <a:schemeClr val="tx2"/>
                </a:solidFill>
                <a:latin typeface="+mj-lt"/>
              </a:rPr>
              <a:t>- Purch Ret &amp; Allow</a:t>
            </a:r>
          </a:p>
          <a:p>
            <a:pPr>
              <a:lnSpc>
                <a:spcPct val="95000"/>
              </a:lnSpc>
            </a:pPr>
            <a:r>
              <a:rPr lang="en-US" sz="3000" b="1" dirty="0">
                <a:solidFill>
                  <a:schemeClr val="tx2"/>
                </a:solidFill>
                <a:latin typeface="+mj-lt"/>
              </a:rPr>
              <a:t>= NET PURCHASES</a:t>
            </a:r>
          </a:p>
          <a:p>
            <a:pPr>
              <a:lnSpc>
                <a:spcPct val="95000"/>
              </a:lnSpc>
            </a:pPr>
            <a:endParaRPr lang="en-US" sz="1000" b="1" dirty="0">
              <a:solidFill>
                <a:schemeClr val="tx2"/>
              </a:solidFill>
              <a:latin typeface="+mj-lt"/>
            </a:endParaRPr>
          </a:p>
          <a:p>
            <a:pPr>
              <a:lnSpc>
                <a:spcPct val="95000"/>
              </a:lnSpc>
            </a:pPr>
            <a:r>
              <a:rPr lang="en-US" sz="3000" b="1" dirty="0">
                <a:solidFill>
                  <a:schemeClr val="tx2"/>
                </a:solidFill>
                <a:latin typeface="+mj-lt"/>
              </a:rPr>
              <a:t>+ Beg. Inventory</a:t>
            </a:r>
          </a:p>
          <a:p>
            <a:pPr>
              <a:lnSpc>
                <a:spcPct val="95000"/>
              </a:lnSpc>
            </a:pPr>
            <a:r>
              <a:rPr lang="en-US" sz="3000" b="1" dirty="0">
                <a:solidFill>
                  <a:schemeClr val="tx2"/>
                </a:solidFill>
                <a:latin typeface="+mj-lt"/>
              </a:rPr>
              <a:t>= Cost of Goods Avail.</a:t>
            </a:r>
          </a:p>
          <a:p>
            <a:pPr>
              <a:lnSpc>
                <a:spcPct val="95000"/>
              </a:lnSpc>
            </a:pPr>
            <a:r>
              <a:rPr lang="en-US" sz="3000" b="1" dirty="0">
                <a:solidFill>
                  <a:schemeClr val="tx2"/>
                </a:solidFill>
                <a:latin typeface="+mj-lt"/>
              </a:rPr>
              <a:t>- End. Inventory</a:t>
            </a:r>
          </a:p>
          <a:p>
            <a:pPr>
              <a:lnSpc>
                <a:spcPct val="95000"/>
              </a:lnSpc>
            </a:pPr>
            <a:r>
              <a:rPr lang="en-US" sz="3000" b="1" dirty="0">
                <a:solidFill>
                  <a:schemeClr val="tx2"/>
                </a:solidFill>
                <a:latin typeface="+mj-lt"/>
              </a:rPr>
              <a:t>= Cost of Goods Sold</a:t>
            </a:r>
          </a:p>
        </p:txBody>
      </p:sp>
      <p:sp>
        <p:nvSpPr>
          <p:cNvPr id="4" name="TextBox 3">
            <a:extLst>
              <a:ext uri="{FF2B5EF4-FFF2-40B4-BE49-F238E27FC236}">
                <a16:creationId xmlns:a16="http://schemas.microsoft.com/office/drawing/2014/main" id="{08D6FAB4-2CF2-3ED9-B7C5-093689BF1DD4}"/>
              </a:ext>
            </a:extLst>
          </p:cNvPr>
          <p:cNvSpPr txBox="1"/>
          <p:nvPr/>
        </p:nvSpPr>
        <p:spPr>
          <a:xfrm>
            <a:off x="7826967" y="2240222"/>
            <a:ext cx="2312497" cy="4595104"/>
          </a:xfrm>
          <a:prstGeom prst="rect">
            <a:avLst/>
          </a:prstGeom>
          <a:noFill/>
        </p:spPr>
        <p:txBody>
          <a:bodyPr wrap="square" rtlCol="0">
            <a:spAutoFit/>
          </a:bodyPr>
          <a:lstStyle/>
          <a:p>
            <a:pPr>
              <a:lnSpc>
                <a:spcPct val="95000"/>
              </a:lnSpc>
            </a:pPr>
            <a:r>
              <a:rPr lang="en-US" sz="3000" b="1" dirty="0">
                <a:solidFill>
                  <a:schemeClr val="tx2"/>
                </a:solidFill>
                <a:latin typeface="+mj-lt"/>
              </a:rPr>
              <a:t> </a:t>
            </a:r>
            <a:r>
              <a:rPr lang="en-US" sz="3000" b="1" dirty="0" err="1">
                <a:solidFill>
                  <a:schemeClr val="tx2"/>
                </a:solidFill>
                <a:latin typeface="+mj-lt"/>
              </a:rPr>
              <a:t>Pur</a:t>
            </a:r>
            <a:endParaRPr lang="en-US" sz="3000" b="1" dirty="0">
              <a:solidFill>
                <a:schemeClr val="tx2"/>
              </a:solidFill>
              <a:latin typeface="+mj-lt"/>
            </a:endParaRPr>
          </a:p>
          <a:p>
            <a:pPr>
              <a:lnSpc>
                <a:spcPct val="95000"/>
              </a:lnSpc>
            </a:pPr>
            <a:r>
              <a:rPr lang="en-US" sz="3000" b="1" dirty="0">
                <a:solidFill>
                  <a:schemeClr val="tx2"/>
                </a:solidFill>
                <a:latin typeface="+mj-lt"/>
              </a:rPr>
              <a:t>+ TI</a:t>
            </a:r>
            <a:endParaRPr lang="en-US" sz="3200" b="1" dirty="0">
              <a:solidFill>
                <a:schemeClr val="tx2"/>
              </a:solidFill>
              <a:latin typeface="+mj-lt"/>
            </a:endParaRPr>
          </a:p>
          <a:p>
            <a:pPr>
              <a:lnSpc>
                <a:spcPct val="95000"/>
              </a:lnSpc>
            </a:pPr>
            <a:r>
              <a:rPr lang="en-US" sz="3000" b="1" dirty="0">
                <a:solidFill>
                  <a:schemeClr val="tx2"/>
                </a:solidFill>
                <a:latin typeface="+mj-lt"/>
              </a:rPr>
              <a:t>= CODG</a:t>
            </a:r>
          </a:p>
          <a:p>
            <a:pPr>
              <a:lnSpc>
                <a:spcPct val="95000"/>
              </a:lnSpc>
            </a:pPr>
            <a:r>
              <a:rPr lang="en-US" sz="3000" b="1" dirty="0">
                <a:solidFill>
                  <a:schemeClr val="tx2"/>
                </a:solidFill>
                <a:latin typeface="+mj-lt"/>
              </a:rPr>
              <a:t>- PD</a:t>
            </a:r>
          </a:p>
          <a:p>
            <a:pPr>
              <a:lnSpc>
                <a:spcPct val="95000"/>
              </a:lnSpc>
            </a:pPr>
            <a:r>
              <a:rPr lang="en-US" sz="3000" b="1" dirty="0">
                <a:solidFill>
                  <a:schemeClr val="tx2"/>
                </a:solidFill>
                <a:latin typeface="+mj-lt"/>
              </a:rPr>
              <a:t>- PRA</a:t>
            </a:r>
          </a:p>
          <a:p>
            <a:pPr>
              <a:lnSpc>
                <a:spcPct val="95000"/>
              </a:lnSpc>
            </a:pPr>
            <a:r>
              <a:rPr lang="en-US" sz="3000" b="1" dirty="0">
                <a:solidFill>
                  <a:schemeClr val="tx2"/>
                </a:solidFill>
                <a:latin typeface="+mj-lt"/>
              </a:rPr>
              <a:t>= NP</a:t>
            </a:r>
          </a:p>
          <a:p>
            <a:pPr>
              <a:lnSpc>
                <a:spcPct val="95000"/>
              </a:lnSpc>
            </a:pPr>
            <a:endParaRPr lang="en-US" sz="800" b="1" dirty="0">
              <a:solidFill>
                <a:schemeClr val="tx2"/>
              </a:solidFill>
              <a:latin typeface="+mj-lt"/>
            </a:endParaRPr>
          </a:p>
          <a:p>
            <a:pPr>
              <a:lnSpc>
                <a:spcPct val="95000"/>
              </a:lnSpc>
            </a:pPr>
            <a:r>
              <a:rPr lang="en-US" sz="3000" b="1" dirty="0">
                <a:solidFill>
                  <a:schemeClr val="tx2"/>
                </a:solidFill>
                <a:latin typeface="+mj-lt"/>
              </a:rPr>
              <a:t>+ BI</a:t>
            </a:r>
          </a:p>
          <a:p>
            <a:pPr>
              <a:lnSpc>
                <a:spcPct val="95000"/>
              </a:lnSpc>
            </a:pPr>
            <a:r>
              <a:rPr lang="en-US" sz="3000" b="1" dirty="0">
                <a:solidFill>
                  <a:schemeClr val="tx2"/>
                </a:solidFill>
                <a:latin typeface="+mj-lt"/>
              </a:rPr>
              <a:t>= COGA</a:t>
            </a:r>
          </a:p>
          <a:p>
            <a:pPr>
              <a:lnSpc>
                <a:spcPct val="95000"/>
              </a:lnSpc>
            </a:pPr>
            <a:r>
              <a:rPr lang="en-US" sz="3000" b="1" dirty="0">
                <a:solidFill>
                  <a:schemeClr val="tx2"/>
                </a:solidFill>
                <a:latin typeface="+mj-lt"/>
              </a:rPr>
              <a:t>- EI</a:t>
            </a:r>
          </a:p>
          <a:p>
            <a:pPr>
              <a:lnSpc>
                <a:spcPct val="95000"/>
              </a:lnSpc>
            </a:pPr>
            <a:r>
              <a:rPr lang="en-US" sz="3000" b="1" dirty="0">
                <a:solidFill>
                  <a:schemeClr val="tx2"/>
                </a:solidFill>
                <a:latin typeface="+mj-lt"/>
              </a:rPr>
              <a:t>= COGS</a:t>
            </a:r>
          </a:p>
        </p:txBody>
      </p:sp>
    </p:spTree>
    <p:extLst>
      <p:ext uri="{BB962C8B-B14F-4D97-AF65-F5344CB8AC3E}">
        <p14:creationId xmlns:p14="http://schemas.microsoft.com/office/powerpoint/2010/main" val="5763559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a:xfrm>
            <a:off x="1591127" y="642412"/>
            <a:ext cx="8761413" cy="1450942"/>
          </a:xfrm>
        </p:spPr>
        <p:txBody>
          <a:bodyPr/>
          <a:lstStyle/>
          <a:p>
            <a:pPr algn="ctr">
              <a:lnSpc>
                <a:spcPct val="90000"/>
              </a:lnSpc>
            </a:pPr>
            <a:r>
              <a:rPr lang="en-US" sz="6000" b="1" dirty="0"/>
              <a:t>Income Statement Calculate NI</a:t>
            </a:r>
            <a:endParaRPr lang="en-US" sz="3000" b="1" dirty="0"/>
          </a:p>
        </p:txBody>
      </p:sp>
      <p:sp>
        <p:nvSpPr>
          <p:cNvPr id="3" name="Title 1">
            <a:extLst>
              <a:ext uri="{FF2B5EF4-FFF2-40B4-BE49-F238E27FC236}">
                <a16:creationId xmlns:a16="http://schemas.microsoft.com/office/drawing/2014/main" id="{6F9BE205-9C2B-10DE-07E9-F4A72C495F5E}"/>
              </a:ext>
            </a:extLst>
          </p:cNvPr>
          <p:cNvSpPr txBox="1">
            <a:spLocks/>
          </p:cNvSpPr>
          <p:nvPr/>
        </p:nvSpPr>
        <p:spPr bwMode="gray">
          <a:xfrm>
            <a:off x="2052536" y="2240222"/>
            <a:ext cx="5944953" cy="12190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4000" b="1" dirty="0">
              <a:solidFill>
                <a:schemeClr val="tx2"/>
              </a:solidFill>
              <a:cs typeface="Arial" panose="020B0604020202020204" pitchFamily="34" charset="0"/>
            </a:endParaRPr>
          </a:p>
        </p:txBody>
      </p:sp>
      <p:sp>
        <p:nvSpPr>
          <p:cNvPr id="2" name="TextBox 1">
            <a:extLst>
              <a:ext uri="{FF2B5EF4-FFF2-40B4-BE49-F238E27FC236}">
                <a16:creationId xmlns:a16="http://schemas.microsoft.com/office/drawing/2014/main" id="{E4C2B9AD-EA69-ED06-389D-B78D210494D1}"/>
              </a:ext>
            </a:extLst>
          </p:cNvPr>
          <p:cNvSpPr txBox="1"/>
          <p:nvPr/>
        </p:nvSpPr>
        <p:spPr>
          <a:xfrm>
            <a:off x="2586854" y="2494722"/>
            <a:ext cx="4055165" cy="4247317"/>
          </a:xfrm>
          <a:prstGeom prst="rect">
            <a:avLst/>
          </a:prstGeom>
          <a:noFill/>
        </p:spPr>
        <p:txBody>
          <a:bodyPr wrap="square" rtlCol="0">
            <a:spAutoFit/>
          </a:bodyPr>
          <a:lstStyle/>
          <a:p>
            <a:r>
              <a:rPr lang="en-US" sz="3000" b="1" dirty="0">
                <a:solidFill>
                  <a:schemeClr val="tx2"/>
                </a:solidFill>
                <a:latin typeface="+mj-lt"/>
              </a:rPr>
              <a:t>   Sales</a:t>
            </a:r>
          </a:p>
          <a:p>
            <a:r>
              <a:rPr lang="en-US" sz="3000" b="1" dirty="0">
                <a:solidFill>
                  <a:schemeClr val="tx2"/>
                </a:solidFill>
                <a:latin typeface="+mj-lt"/>
              </a:rPr>
              <a:t>- Sales Disc</a:t>
            </a:r>
            <a:r>
              <a:rPr lang="en-US" sz="3200" b="1" dirty="0">
                <a:solidFill>
                  <a:schemeClr val="tx2"/>
                </a:solidFill>
                <a:latin typeface="+mj-lt"/>
              </a:rPr>
              <a:t>ounts</a:t>
            </a:r>
            <a:endParaRPr lang="en-US" sz="3000" b="1" dirty="0">
              <a:solidFill>
                <a:schemeClr val="tx2"/>
              </a:solidFill>
              <a:latin typeface="+mj-lt"/>
            </a:endParaRPr>
          </a:p>
          <a:p>
            <a:r>
              <a:rPr lang="en-US" sz="3000" b="1" dirty="0">
                <a:solidFill>
                  <a:schemeClr val="tx2"/>
                </a:solidFill>
                <a:latin typeface="+mj-lt"/>
              </a:rPr>
              <a:t>- Sales Ret &amp; Allow</a:t>
            </a:r>
          </a:p>
          <a:p>
            <a:r>
              <a:rPr lang="en-US" sz="3000" b="1" dirty="0">
                <a:solidFill>
                  <a:schemeClr val="tx2"/>
                </a:solidFill>
                <a:latin typeface="+mj-lt"/>
              </a:rPr>
              <a:t>= NET SALES</a:t>
            </a:r>
          </a:p>
          <a:p>
            <a:endParaRPr lang="en-US" sz="3000" b="1" dirty="0">
              <a:solidFill>
                <a:schemeClr val="tx2"/>
              </a:solidFill>
              <a:latin typeface="+mj-lt"/>
            </a:endParaRPr>
          </a:p>
          <a:p>
            <a:r>
              <a:rPr lang="en-US" sz="3000" b="1" dirty="0">
                <a:solidFill>
                  <a:schemeClr val="tx2"/>
                </a:solidFill>
                <a:latin typeface="+mj-lt"/>
              </a:rPr>
              <a:t>- Cost of Goods Sold</a:t>
            </a:r>
          </a:p>
          <a:p>
            <a:r>
              <a:rPr lang="en-US" sz="3000" b="1" dirty="0">
                <a:solidFill>
                  <a:schemeClr val="tx2"/>
                </a:solidFill>
                <a:latin typeface="+mj-lt"/>
              </a:rPr>
              <a:t>= Gross Profit</a:t>
            </a:r>
          </a:p>
          <a:p>
            <a:r>
              <a:rPr lang="en-US" sz="3000" b="1" dirty="0">
                <a:solidFill>
                  <a:schemeClr val="tx2"/>
                </a:solidFill>
                <a:latin typeface="+mj-lt"/>
              </a:rPr>
              <a:t>- Expenses</a:t>
            </a:r>
          </a:p>
          <a:p>
            <a:r>
              <a:rPr lang="en-US" sz="3000" b="1" dirty="0">
                <a:solidFill>
                  <a:schemeClr val="tx2"/>
                </a:solidFill>
                <a:latin typeface="+mj-lt"/>
              </a:rPr>
              <a:t>= Net Income</a:t>
            </a:r>
          </a:p>
        </p:txBody>
      </p:sp>
      <p:sp>
        <p:nvSpPr>
          <p:cNvPr id="4" name="TextBox 3">
            <a:extLst>
              <a:ext uri="{FF2B5EF4-FFF2-40B4-BE49-F238E27FC236}">
                <a16:creationId xmlns:a16="http://schemas.microsoft.com/office/drawing/2014/main" id="{08D6FAB4-2CF2-3ED9-B7C5-093689BF1DD4}"/>
              </a:ext>
            </a:extLst>
          </p:cNvPr>
          <p:cNvSpPr txBox="1"/>
          <p:nvPr/>
        </p:nvSpPr>
        <p:spPr>
          <a:xfrm>
            <a:off x="7577564" y="2405270"/>
            <a:ext cx="1736040" cy="4247317"/>
          </a:xfrm>
          <a:prstGeom prst="rect">
            <a:avLst/>
          </a:prstGeom>
          <a:noFill/>
        </p:spPr>
        <p:txBody>
          <a:bodyPr wrap="square" rtlCol="0">
            <a:spAutoFit/>
          </a:bodyPr>
          <a:lstStyle/>
          <a:p>
            <a:r>
              <a:rPr lang="en-US" sz="3000" b="1" dirty="0">
                <a:solidFill>
                  <a:schemeClr val="tx2"/>
                </a:solidFill>
                <a:latin typeface="+mj-lt"/>
              </a:rPr>
              <a:t>Sales</a:t>
            </a:r>
          </a:p>
          <a:p>
            <a:r>
              <a:rPr lang="en-US" sz="3000" b="1" dirty="0">
                <a:solidFill>
                  <a:schemeClr val="tx2"/>
                </a:solidFill>
                <a:latin typeface="+mj-lt"/>
              </a:rPr>
              <a:t>- SD</a:t>
            </a:r>
            <a:endParaRPr lang="en-US" sz="3200" b="1" dirty="0">
              <a:solidFill>
                <a:schemeClr val="tx2"/>
              </a:solidFill>
              <a:latin typeface="+mj-lt"/>
            </a:endParaRPr>
          </a:p>
          <a:p>
            <a:r>
              <a:rPr lang="en-US" sz="3000" b="1" dirty="0">
                <a:solidFill>
                  <a:schemeClr val="tx2"/>
                </a:solidFill>
                <a:latin typeface="+mj-lt"/>
              </a:rPr>
              <a:t>- SRA</a:t>
            </a:r>
          </a:p>
          <a:p>
            <a:r>
              <a:rPr lang="en-US" sz="3000" b="1" dirty="0">
                <a:solidFill>
                  <a:schemeClr val="tx2"/>
                </a:solidFill>
                <a:latin typeface="+mj-lt"/>
              </a:rPr>
              <a:t>= NS</a:t>
            </a:r>
          </a:p>
          <a:p>
            <a:endParaRPr lang="en-US" sz="3000" b="1" dirty="0">
              <a:solidFill>
                <a:schemeClr val="tx2"/>
              </a:solidFill>
              <a:latin typeface="+mj-lt"/>
            </a:endParaRPr>
          </a:p>
          <a:p>
            <a:r>
              <a:rPr lang="en-US" sz="3000" b="1" dirty="0">
                <a:solidFill>
                  <a:schemeClr val="tx2"/>
                </a:solidFill>
                <a:latin typeface="+mj-lt"/>
              </a:rPr>
              <a:t>- COGS</a:t>
            </a:r>
          </a:p>
          <a:p>
            <a:r>
              <a:rPr lang="en-US" sz="3000" b="1" dirty="0">
                <a:solidFill>
                  <a:schemeClr val="tx2"/>
                </a:solidFill>
                <a:latin typeface="+mj-lt"/>
              </a:rPr>
              <a:t>= GP</a:t>
            </a:r>
          </a:p>
          <a:p>
            <a:r>
              <a:rPr lang="en-US" sz="3000" b="1" dirty="0">
                <a:solidFill>
                  <a:schemeClr val="tx2"/>
                </a:solidFill>
                <a:latin typeface="+mj-lt"/>
              </a:rPr>
              <a:t>- Exp</a:t>
            </a:r>
          </a:p>
          <a:p>
            <a:r>
              <a:rPr lang="en-US" sz="3000" b="1" dirty="0">
                <a:solidFill>
                  <a:schemeClr val="tx2"/>
                </a:solidFill>
                <a:latin typeface="+mj-lt"/>
              </a:rPr>
              <a:t>= NI</a:t>
            </a:r>
          </a:p>
        </p:txBody>
      </p:sp>
    </p:spTree>
    <p:extLst>
      <p:ext uri="{BB962C8B-B14F-4D97-AF65-F5344CB8AC3E}">
        <p14:creationId xmlns:p14="http://schemas.microsoft.com/office/powerpoint/2010/main" val="8942296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TF66741836_Beginning of the year procedures_AAS_v5" id="{51CF042C-A21F-4772-ACB5-34142877F475}" vid="{78ABB5F0-5DDF-4844-A82C-FEADF47C5B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CCB9AE35-8A31-4380-94A6-86E5DFCDD123}">
  <ds:schemaRefs>
    <ds:schemaRef ds:uri="http://schemas.microsoft.com/sharepoint/v3/contenttype/forms"/>
  </ds:schemaRefs>
</ds:datastoreItem>
</file>

<file path=customXml/itemProps2.xml><?xml version="1.0" encoding="utf-8"?>
<ds:datastoreItem xmlns:ds="http://schemas.openxmlformats.org/officeDocument/2006/customXml" ds:itemID="{570D0EAE-52CD-493E-A174-3A7CD0E9C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83CA34-C6E2-49BA-ACFF-78ADEC0C28FA}">
  <ds:schemaRefs>
    <ds:schemaRef ds:uri="http://schemas.microsoft.com/office/2006/documentManagement/types"/>
    <ds:schemaRef ds:uri="16c05727-aa75-4e4a-9b5f-8a80a1165891"/>
    <ds:schemaRef ds:uri="http://www.w3.org/XML/1998/namespace"/>
    <ds:schemaRef ds:uri="http://schemas.microsoft.com/office/2006/metadata/properties"/>
    <ds:schemaRef ds:uri="http://purl.org/dc/elements/1.1/"/>
    <ds:schemaRef ds:uri="71af3243-3dd4-4a8d-8c0d-dd76da1f02a5"/>
    <ds:schemaRef ds:uri="http://purl.org/dc/dcmityp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Beginning of the year procedures</Template>
  <TotalTime>52111</TotalTime>
  <Words>3631</Words>
  <Application>Microsoft Office PowerPoint</Application>
  <PresentationFormat>Widescreen</PresentationFormat>
  <Paragraphs>930</Paragraphs>
  <Slides>82</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82</vt:i4>
      </vt:variant>
    </vt:vector>
  </HeadingPairs>
  <TitlesOfParts>
    <vt:vector size="92" baseType="lpstr">
      <vt:lpstr>#44 Font Expanded</vt:lpstr>
      <vt:lpstr>Albertus Extra Bold</vt:lpstr>
      <vt:lpstr>Arial</vt:lpstr>
      <vt:lpstr>Calibri</vt:lpstr>
      <vt:lpstr>Century Gothic</vt:lpstr>
      <vt:lpstr>Comic Sans MS</vt:lpstr>
      <vt:lpstr>Times New Roman</vt:lpstr>
      <vt:lpstr>Trebuchet MS</vt:lpstr>
      <vt:lpstr>Wingdings 3</vt:lpstr>
      <vt:lpstr>Ion Boardroom</vt:lpstr>
      <vt:lpstr>UIL Accounting  PP 1 Start Here First! (for new learners!)</vt:lpstr>
      <vt:lpstr>Let’s Start at the very beginning,  a very good place to start…</vt:lpstr>
      <vt:lpstr>PowerPoint Presentation</vt:lpstr>
      <vt:lpstr>PowerPoint Presentation</vt:lpstr>
      <vt:lpstr>PowerPoint Presentation</vt:lpstr>
      <vt:lpstr>In the real world, businesses rely on credit to grow…</vt:lpstr>
      <vt:lpstr>BAE Basic Accounting Equation (your first formula!) </vt:lpstr>
      <vt:lpstr>Let’s go on to a new concept…  ‘DC’</vt:lpstr>
      <vt:lpstr>T Accounts are a tool used to organize  account balances…</vt:lpstr>
      <vt:lpstr>Accounting ‘Rock’:</vt:lpstr>
      <vt:lpstr>Debits = Credits   Neither is better than the other.</vt:lpstr>
      <vt:lpstr>Balances are based on what side of the = sign accounts are in the BAE</vt:lpstr>
      <vt:lpstr>Account balances go     and</vt:lpstr>
      <vt:lpstr>Account balances go     and</vt:lpstr>
      <vt:lpstr>Balances are based on what side of the = sign accounts are in the BAE</vt:lpstr>
      <vt:lpstr>Sample accounts </vt:lpstr>
      <vt:lpstr>A common first transaction:  Owner invests $25,000 of  personal $ into a new business</vt:lpstr>
      <vt:lpstr>Owner invests $25,000 personal $ into a new business</vt:lpstr>
      <vt:lpstr>Owner invests personal desk &amp; furniture</vt:lpstr>
      <vt:lpstr>Biz buys new computer equipment by writing a check for $5,000</vt:lpstr>
      <vt:lpstr>Biz buys delivery  equipment for $38,000, with $3,000 down payment and financing the balance due</vt:lpstr>
      <vt:lpstr>The transactions so far have affected only Assets, Liabilities &amp; Owner’s Equity accounts</vt:lpstr>
      <vt:lpstr>There are other income-related transactions that affect only the Owner’s Equity Capital account</vt:lpstr>
      <vt:lpstr>Basic Income Equation (REN: your second formula!) </vt:lpstr>
      <vt:lpstr>4 Transactions Affect Capital </vt:lpstr>
      <vt:lpstr>Owner draws out (withdraws) $500 from the biz for personal use</vt:lpstr>
      <vt:lpstr>Advertising on local webpages is paid for with a check for $300</vt:lpstr>
      <vt:lpstr>Provided services by designing a new customer’s website and getting $400</vt:lpstr>
      <vt:lpstr>Provided services on account by designing a new website for $800 (SOAR)</vt:lpstr>
      <vt:lpstr>After just a few transactions, the capital account is confusing</vt:lpstr>
      <vt:lpstr>Of the 4 transactions that affect capital, three groups (RED) will have many transactions during the year</vt:lpstr>
      <vt:lpstr>So we will give 3 of the 4 groups their  own identity during the year  (like kids going off to college) </vt:lpstr>
      <vt:lpstr>Revenue as CR balance Expense &amp; Drawing as DRs</vt:lpstr>
      <vt:lpstr>New acronyms to memorize!</vt:lpstr>
      <vt:lpstr>New acronyms to memorize</vt:lpstr>
      <vt:lpstr>Any questions so far?</vt:lpstr>
      <vt:lpstr>Now, let’s talk about the UIL accounting contest itself:</vt:lpstr>
      <vt:lpstr>PowerPoint Presentation</vt:lpstr>
      <vt:lpstr>PowerPoint Presentation</vt:lpstr>
      <vt:lpstr>PowerPoint Presentation</vt:lpstr>
      <vt:lpstr>PowerPoint Presentation</vt:lpstr>
      <vt:lpstr>Previous (archived) tests are  online at this link…</vt:lpstr>
      <vt:lpstr>Now, let’s practice with  this handout …</vt:lpstr>
      <vt:lpstr>Kellan Moore began business operations on March 1, 2022, designing  and building web pages for the public.  His March transactions are  below.  For questions 1-26, indicate the letter of the corresponding  accounts that are debited and credited for each transaction.  </vt:lpstr>
      <vt:lpstr>T1   Kellan used his personal savings of  $3,000 to invest in the business</vt:lpstr>
      <vt:lpstr>T2  Purchased paper, and various other  supplies for $160 with check #101 </vt:lpstr>
      <vt:lpstr> T3 Invested computer and printer,  valued at $1,800, in the business  </vt:lpstr>
      <vt:lpstr>  T4  Used check #104 to purchase a  used computer desk for $75 </vt:lpstr>
      <vt:lpstr> T5 Bought a new printer from BJ’s  Computers for $1,200 on account (BOAP) </vt:lpstr>
      <vt:lpstr> T6 Withdrew with check #106 $50  for personal use </vt:lpstr>
      <vt:lpstr> T7  Paid $100 with check #105 on  account to BJ’s Computers (POAP) </vt:lpstr>
      <vt:lpstr> T8 Paid the cellphone bill for the current month, $35 with check #102</vt:lpstr>
      <vt:lpstr> T9 Paid L.A. Company a fee of $25 with check #103 for internet access for March </vt:lpstr>
      <vt:lpstr> T10  Billed Steven Parks, a client, $100  to set up a 10-page web site. (SOAR) </vt:lpstr>
      <vt:lpstr> T11 Upon completion of a multilevel website, received $300 from Acme Builders </vt:lpstr>
      <vt:lpstr> T12  Received $100 on account from  Steven Parks. (ROAR) </vt:lpstr>
      <vt:lpstr> T13  Paid $200 with biz. Debit card  for six months of insurance  on the last day of March, effective April 1 </vt:lpstr>
      <vt:lpstr>PowerPoint Presentation</vt:lpstr>
      <vt:lpstr> Now we just need to calculate the  balance in each of our accounts</vt:lpstr>
      <vt:lpstr> Write the balance of each account  at the bottom on its B+ side.</vt:lpstr>
      <vt:lpstr>For T-accounts with only one entry, draw a double line to show that is the balance</vt:lpstr>
      <vt:lpstr>Debit balances are written on the left…</vt:lpstr>
      <vt:lpstr>Credit balances are written on the right…</vt:lpstr>
      <vt:lpstr>Temporary capital accounts (RED) only  increase during the year so they should  have amounts only on their B+ side…</vt:lpstr>
      <vt:lpstr>For T-accounts with only entry, just put a  double line to show that is the balance</vt:lpstr>
      <vt:lpstr>Now, we’ll do a final check to see if our DR balances = our CR balances</vt:lpstr>
      <vt:lpstr>Let’s Review: Assets, Liabilities &amp; Owner’s Equity accounts</vt:lpstr>
      <vt:lpstr>Revenue - Expenses =  Net Income  temporary Capital accounts  (go off to college— come home at year-end)</vt:lpstr>
      <vt:lpstr>New concept…  Worksheet</vt:lpstr>
      <vt:lpstr>Completing the Worksheet</vt:lpstr>
      <vt:lpstr>PowerPoint Presentation</vt:lpstr>
      <vt:lpstr>CAPITAL FORMULA (the college kids come Home to Capital)</vt:lpstr>
      <vt:lpstr>Now, we’ll do a final check to see if DR = CR   (Perm. Account balances ONLY)</vt:lpstr>
      <vt:lpstr> Accounting Cycle C-A-R-P-T-W-F-A-C-T-R</vt:lpstr>
      <vt:lpstr>      SUCCESS!</vt:lpstr>
      <vt:lpstr>That’s all for now!</vt:lpstr>
      <vt:lpstr>BANK REC. FORMULA</vt:lpstr>
      <vt:lpstr>CAPITAL FORMULA</vt:lpstr>
      <vt:lpstr>SUPPLIES FORMULA</vt:lpstr>
      <vt:lpstr>INSURANCE FORMULA</vt:lpstr>
      <vt:lpstr>Income Statement Calculate COGS</vt:lpstr>
      <vt:lpstr>Income Statement Calculate 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 1 BAE and DR-CRs</dc:title>
  <dc:creator>Kay Whitton</dc:creator>
  <cp:lastModifiedBy>Kay Whitton</cp:lastModifiedBy>
  <cp:revision>48</cp:revision>
  <dcterms:created xsi:type="dcterms:W3CDTF">2023-06-10T02:30:28Z</dcterms:created>
  <dcterms:modified xsi:type="dcterms:W3CDTF">2024-06-28T03:15:32Z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