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40" r:id="rId4"/>
  </p:sldMasterIdLst>
  <p:notesMasterIdLst>
    <p:notesMasterId r:id="rId30"/>
  </p:notesMasterIdLst>
  <p:handoutMasterIdLst>
    <p:handoutMasterId r:id="rId31"/>
  </p:handoutMasterIdLst>
  <p:sldIdLst>
    <p:sldId id="256" r:id="rId5"/>
    <p:sldId id="290" r:id="rId6"/>
    <p:sldId id="281" r:id="rId7"/>
    <p:sldId id="364" r:id="rId8"/>
    <p:sldId id="365" r:id="rId9"/>
    <p:sldId id="366" r:id="rId10"/>
    <p:sldId id="377" r:id="rId11"/>
    <p:sldId id="380" r:id="rId12"/>
    <p:sldId id="368" r:id="rId13"/>
    <p:sldId id="369" r:id="rId14"/>
    <p:sldId id="370" r:id="rId15"/>
    <p:sldId id="371" r:id="rId16"/>
    <p:sldId id="367" r:id="rId17"/>
    <p:sldId id="372" r:id="rId18"/>
    <p:sldId id="283" r:id="rId19"/>
    <p:sldId id="373" r:id="rId20"/>
    <p:sldId id="284" r:id="rId21"/>
    <p:sldId id="381" r:id="rId22"/>
    <p:sldId id="383" r:id="rId23"/>
    <p:sldId id="298" r:id="rId24"/>
    <p:sldId id="313" r:id="rId25"/>
    <p:sldId id="378" r:id="rId26"/>
    <p:sldId id="379" r:id="rId27"/>
    <p:sldId id="374" r:id="rId28"/>
    <p:sldId id="382"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76" autoAdjust="0"/>
    <p:restoredTop sz="92508" autoAdjust="0"/>
  </p:normalViewPr>
  <p:slideViewPr>
    <p:cSldViewPr snapToGrid="0">
      <p:cViewPr>
        <p:scale>
          <a:sx n="61" d="100"/>
          <a:sy n="61" d="100"/>
        </p:scale>
        <p:origin x="848" y="56"/>
      </p:cViewPr>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259BEA-82BC-4476-91F2-380E77DBADB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29DE9C3-2AB8-44E5-BCFE-5DD42DFC56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6D7858F-6309-4F09-BEA0-6CBF97E55806}" type="datetimeFigureOut">
              <a:rPr lang="en-US" smtClean="0"/>
              <a:t>12/21/2023</a:t>
            </a:fld>
            <a:endParaRPr lang="en-US" dirty="0"/>
          </a:p>
        </p:txBody>
      </p:sp>
      <p:sp>
        <p:nvSpPr>
          <p:cNvPr id="4" name="Footer Placeholder 3">
            <a:extLst>
              <a:ext uri="{FF2B5EF4-FFF2-40B4-BE49-F238E27FC236}">
                <a16:creationId xmlns:a16="http://schemas.microsoft.com/office/drawing/2014/main" id="{5E1B971B-9BC3-41DB-91DC-F03F5C808D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4A0720E-F4E2-435B-A885-9194BA30267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F8AE00-5498-4F06-8655-F21703489BCA}" type="slidenum">
              <a:rPr lang="en-US" smtClean="0"/>
              <a:t>‹#›</a:t>
            </a:fld>
            <a:endParaRPr lang="en-US" dirty="0"/>
          </a:p>
        </p:txBody>
      </p:sp>
    </p:spTree>
    <p:extLst>
      <p:ext uri="{BB962C8B-B14F-4D97-AF65-F5344CB8AC3E}">
        <p14:creationId xmlns:p14="http://schemas.microsoft.com/office/powerpoint/2010/main" val="377342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F53C5D-CD12-6D4C-A980-0612968271E2}" type="datetimeFigureOut">
              <a:rPr lang="en-US" smtClean="0"/>
              <a:t>12/21/2023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F167F0-0840-1348-BFE4-C6298BBC0698}" type="slidenum">
              <a:rPr lang="en-US" smtClean="0"/>
              <a:t>‹#›</a:t>
            </a:fld>
            <a:endParaRPr lang="en-US" dirty="0"/>
          </a:p>
        </p:txBody>
      </p:sp>
    </p:spTree>
    <p:extLst>
      <p:ext uri="{BB962C8B-B14F-4D97-AF65-F5344CB8AC3E}">
        <p14:creationId xmlns:p14="http://schemas.microsoft.com/office/powerpoint/2010/main" val="148990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Kay Whitton! Welcome to this lesson banking concepts and reconciling a bank statement…</a:t>
            </a:r>
          </a:p>
          <a:p>
            <a:endParaRPr lang="en-US" dirty="0"/>
          </a:p>
        </p:txBody>
      </p:sp>
      <p:sp>
        <p:nvSpPr>
          <p:cNvPr id="4" name="Slide Number Placeholder 3"/>
          <p:cNvSpPr>
            <a:spLocks noGrp="1"/>
          </p:cNvSpPr>
          <p:nvPr>
            <p:ph type="sldNum" sz="quarter" idx="5"/>
          </p:nvPr>
        </p:nvSpPr>
        <p:spPr/>
        <p:txBody>
          <a:bodyPr/>
          <a:lstStyle/>
          <a:p>
            <a:fld id="{A3F167F0-0840-1348-BFE4-C6298BBC0698}" type="slidenum">
              <a:rPr lang="en-US" smtClean="0"/>
              <a:t>1</a:t>
            </a:fld>
            <a:endParaRPr lang="en-US" dirty="0"/>
          </a:p>
        </p:txBody>
      </p:sp>
    </p:spTree>
    <p:extLst>
      <p:ext uri="{BB962C8B-B14F-4D97-AF65-F5344CB8AC3E}">
        <p14:creationId xmlns:p14="http://schemas.microsoft.com/office/powerpoint/2010/main" val="3736835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‘old’ days, cash was the primary means of exchange. People and businesses used cash for most transactions. But in today’s world, checking accounts are the norm for businesses and individuals alike. They provide many advantages to the account holder</a:t>
            </a:r>
          </a:p>
          <a:p>
            <a:endParaRPr lang="en-US" dirty="0"/>
          </a:p>
        </p:txBody>
      </p:sp>
      <p:sp>
        <p:nvSpPr>
          <p:cNvPr id="4" name="Slide Number Placeholder 3"/>
          <p:cNvSpPr>
            <a:spLocks noGrp="1"/>
          </p:cNvSpPr>
          <p:nvPr>
            <p:ph type="sldNum" sz="quarter" idx="5"/>
          </p:nvPr>
        </p:nvSpPr>
        <p:spPr/>
        <p:txBody>
          <a:bodyPr/>
          <a:lstStyle/>
          <a:p>
            <a:fld id="{A3F167F0-0840-1348-BFE4-C6298BBC0698}" type="slidenum">
              <a:rPr lang="en-US" smtClean="0"/>
              <a:t>2</a:t>
            </a:fld>
            <a:endParaRPr lang="en-US" dirty="0"/>
          </a:p>
        </p:txBody>
      </p:sp>
    </p:spTree>
    <p:extLst>
      <p:ext uri="{BB962C8B-B14F-4D97-AF65-F5344CB8AC3E}">
        <p14:creationId xmlns:p14="http://schemas.microsoft.com/office/powerpoint/2010/main" val="2786448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advantages of a checking account are listed here, the primary reason having a record of transactions for the business each month.</a:t>
            </a:r>
          </a:p>
        </p:txBody>
      </p:sp>
      <p:sp>
        <p:nvSpPr>
          <p:cNvPr id="4" name="Slide Number Placeholder 3"/>
          <p:cNvSpPr>
            <a:spLocks noGrp="1"/>
          </p:cNvSpPr>
          <p:nvPr>
            <p:ph type="sldNum" sz="quarter" idx="5"/>
          </p:nvPr>
        </p:nvSpPr>
        <p:spPr/>
        <p:txBody>
          <a:bodyPr/>
          <a:lstStyle/>
          <a:p>
            <a:fld id="{A3F167F0-0840-1348-BFE4-C6298BBC0698}" type="slidenum">
              <a:rPr lang="en-US" smtClean="0"/>
              <a:t>3</a:t>
            </a:fld>
            <a:endParaRPr lang="en-US" dirty="0"/>
          </a:p>
        </p:txBody>
      </p:sp>
    </p:spTree>
    <p:extLst>
      <p:ext uri="{BB962C8B-B14F-4D97-AF65-F5344CB8AC3E}">
        <p14:creationId xmlns:p14="http://schemas.microsoft.com/office/powerpoint/2010/main" val="3938782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stated in the textbook, businesses are protected from these events, although employees often find ways around the controls that a business puts in place to safeguard its funds.</a:t>
            </a:r>
          </a:p>
        </p:txBody>
      </p:sp>
      <p:sp>
        <p:nvSpPr>
          <p:cNvPr id="4" name="Slide Number Placeholder 3"/>
          <p:cNvSpPr>
            <a:spLocks noGrp="1"/>
          </p:cNvSpPr>
          <p:nvPr>
            <p:ph type="sldNum" sz="quarter" idx="5"/>
          </p:nvPr>
        </p:nvSpPr>
        <p:spPr/>
        <p:txBody>
          <a:bodyPr/>
          <a:lstStyle/>
          <a:p>
            <a:fld id="{A3F167F0-0840-1348-BFE4-C6298BBC0698}" type="slidenum">
              <a:rPr lang="en-US" smtClean="0"/>
              <a:t>4</a:t>
            </a:fld>
            <a:endParaRPr lang="en-US" dirty="0"/>
          </a:p>
        </p:txBody>
      </p:sp>
    </p:spTree>
    <p:extLst>
      <p:ext uri="{BB962C8B-B14F-4D97-AF65-F5344CB8AC3E}">
        <p14:creationId xmlns:p14="http://schemas.microsoft.com/office/powerpoint/2010/main" val="3872044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of internal controls (ones that the business has control over) are making sure that there is more than one person who works with the cash daily, perhaps using an in-office bookkeeper to count the funds in the cash register, or separating duties, even making sure that all employees have a backup when they go on vacation, etc. The more safeguards in place, the better protected a business is financially from fraud or theft.</a:t>
            </a:r>
          </a:p>
        </p:txBody>
      </p:sp>
      <p:sp>
        <p:nvSpPr>
          <p:cNvPr id="4" name="Slide Number Placeholder 3"/>
          <p:cNvSpPr>
            <a:spLocks noGrp="1"/>
          </p:cNvSpPr>
          <p:nvPr>
            <p:ph type="sldNum" sz="quarter" idx="5"/>
          </p:nvPr>
        </p:nvSpPr>
        <p:spPr/>
        <p:txBody>
          <a:bodyPr/>
          <a:lstStyle/>
          <a:p>
            <a:fld id="{A3F167F0-0840-1348-BFE4-C6298BBC0698}" type="slidenum">
              <a:rPr lang="en-US" smtClean="0"/>
              <a:t>5</a:t>
            </a:fld>
            <a:endParaRPr lang="en-US" dirty="0"/>
          </a:p>
        </p:txBody>
      </p:sp>
    </p:spTree>
    <p:extLst>
      <p:ext uri="{BB962C8B-B14F-4D97-AF65-F5344CB8AC3E}">
        <p14:creationId xmlns:p14="http://schemas.microsoft.com/office/powerpoint/2010/main" val="215062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External controls are those put in place by the bank, which include these shown: watching for suspicious activity, verifying signatures, cameras at ATMs and at cashier stations, etc.</a:t>
            </a:r>
          </a:p>
        </p:txBody>
      </p:sp>
      <p:sp>
        <p:nvSpPr>
          <p:cNvPr id="4" name="Slide Number Placeholder 3"/>
          <p:cNvSpPr>
            <a:spLocks noGrp="1"/>
          </p:cNvSpPr>
          <p:nvPr>
            <p:ph type="sldNum" sz="quarter" idx="5"/>
          </p:nvPr>
        </p:nvSpPr>
        <p:spPr/>
        <p:txBody>
          <a:bodyPr/>
          <a:lstStyle/>
          <a:p>
            <a:fld id="{A3F167F0-0840-1348-BFE4-C6298BBC0698}" type="slidenum">
              <a:rPr lang="en-US" smtClean="0"/>
              <a:t>6</a:t>
            </a:fld>
            <a:endParaRPr lang="en-US" dirty="0"/>
          </a:p>
        </p:txBody>
      </p:sp>
    </p:spTree>
    <p:extLst>
      <p:ext uri="{BB962C8B-B14F-4D97-AF65-F5344CB8AC3E}">
        <p14:creationId xmlns:p14="http://schemas.microsoft.com/office/powerpoint/2010/main" val="3280789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example of a completed check and its associated </a:t>
            </a:r>
            <a:r>
              <a:rPr lang="en-US" dirty="0" err="1"/>
              <a:t>checkstub</a:t>
            </a:r>
            <a:r>
              <a:rPr lang="en-US" dirty="0"/>
              <a:t>. A is the </a:t>
            </a:r>
            <a:r>
              <a:rPr lang="en-US" dirty="0" err="1"/>
              <a:t>checkstub</a:t>
            </a:r>
            <a:r>
              <a:rPr lang="en-US" dirty="0"/>
              <a:t>, B is the check, the ABA number is shown in the fractional numbers printed below the check number (and also represented by H the MICR encoded number that lists the Federal Reserve Code, the bank code, the account number and the check number. Computers recognize and process the magnetic ink characters much quicker than those input by hand in earlier decades.</a:t>
            </a:r>
          </a:p>
        </p:txBody>
      </p:sp>
      <p:sp>
        <p:nvSpPr>
          <p:cNvPr id="4" name="Slide Number Placeholder 3"/>
          <p:cNvSpPr>
            <a:spLocks noGrp="1"/>
          </p:cNvSpPr>
          <p:nvPr>
            <p:ph type="sldNum" sz="quarter" idx="5"/>
          </p:nvPr>
        </p:nvSpPr>
        <p:spPr/>
        <p:txBody>
          <a:bodyPr/>
          <a:lstStyle/>
          <a:p>
            <a:fld id="{A3F167F0-0840-1348-BFE4-C6298BBC0698}" type="slidenum">
              <a:rPr lang="en-US" smtClean="0"/>
              <a:t>7</a:t>
            </a:fld>
            <a:endParaRPr lang="en-US" dirty="0"/>
          </a:p>
        </p:txBody>
      </p:sp>
    </p:spTree>
    <p:extLst>
      <p:ext uri="{BB962C8B-B14F-4D97-AF65-F5344CB8AC3E}">
        <p14:creationId xmlns:p14="http://schemas.microsoft.com/office/powerpoint/2010/main" val="4139053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banking terms you’ll need to know are payee, drawer and drawee.  It’s simple if you remember that you Pay the PAYEE, the DRAWER signs their name in the bottom right corner, just as an artist or drawer would do, and since the money is being drawn from the bank, it is the DRAWEE</a:t>
            </a:r>
          </a:p>
        </p:txBody>
      </p:sp>
      <p:sp>
        <p:nvSpPr>
          <p:cNvPr id="4" name="Slide Number Placeholder 3"/>
          <p:cNvSpPr>
            <a:spLocks noGrp="1"/>
          </p:cNvSpPr>
          <p:nvPr>
            <p:ph type="sldNum" sz="quarter" idx="5"/>
          </p:nvPr>
        </p:nvSpPr>
        <p:spPr/>
        <p:txBody>
          <a:bodyPr/>
          <a:lstStyle/>
          <a:p>
            <a:fld id="{A3F167F0-0840-1348-BFE4-C6298BBC0698}" type="slidenum">
              <a:rPr lang="en-US" smtClean="0"/>
              <a:t>8</a:t>
            </a:fld>
            <a:endParaRPr lang="en-US" dirty="0"/>
          </a:p>
        </p:txBody>
      </p:sp>
    </p:spTree>
    <p:extLst>
      <p:ext uri="{BB962C8B-B14F-4D97-AF65-F5344CB8AC3E}">
        <p14:creationId xmlns:p14="http://schemas.microsoft.com/office/powerpoint/2010/main" val="511517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perfect world, all cash would be received by and all checks would be cleared by the bank at month end…</a:t>
            </a:r>
          </a:p>
        </p:txBody>
      </p:sp>
      <p:sp>
        <p:nvSpPr>
          <p:cNvPr id="4" name="Slide Number Placeholder 3"/>
          <p:cNvSpPr>
            <a:spLocks noGrp="1"/>
          </p:cNvSpPr>
          <p:nvPr>
            <p:ph type="sldNum" sz="quarter" idx="5"/>
          </p:nvPr>
        </p:nvSpPr>
        <p:spPr/>
        <p:txBody>
          <a:bodyPr/>
          <a:lstStyle/>
          <a:p>
            <a:fld id="{A3F167F0-0840-1348-BFE4-C6298BBC0698}" type="slidenum">
              <a:rPr lang="en-US" smtClean="0"/>
              <a:t>9</a:t>
            </a:fld>
            <a:endParaRPr lang="en-US" dirty="0"/>
          </a:p>
        </p:txBody>
      </p:sp>
    </p:spTree>
    <p:extLst>
      <p:ext uri="{BB962C8B-B14F-4D97-AF65-F5344CB8AC3E}">
        <p14:creationId xmlns:p14="http://schemas.microsoft.com/office/powerpoint/2010/main" val="3401481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reasons shown, though, this is not the case. If you wrote a check for a school fundraiser, that check might not be taken to the bank for a month or two or more. And since the close of business is 3 pm still for many banks, a deposit for the end of the month would likely not be processed until the next month.</a:t>
            </a:r>
          </a:p>
        </p:txBody>
      </p:sp>
      <p:sp>
        <p:nvSpPr>
          <p:cNvPr id="4" name="Slide Number Placeholder 3"/>
          <p:cNvSpPr>
            <a:spLocks noGrp="1"/>
          </p:cNvSpPr>
          <p:nvPr>
            <p:ph type="sldNum" sz="quarter" idx="5"/>
          </p:nvPr>
        </p:nvSpPr>
        <p:spPr/>
        <p:txBody>
          <a:bodyPr/>
          <a:lstStyle/>
          <a:p>
            <a:fld id="{A3F167F0-0840-1348-BFE4-C6298BBC0698}" type="slidenum">
              <a:rPr lang="en-US" smtClean="0"/>
              <a:t>10</a:t>
            </a:fld>
            <a:endParaRPr lang="en-US" dirty="0"/>
          </a:p>
        </p:txBody>
      </p:sp>
    </p:spTree>
    <p:extLst>
      <p:ext uri="{BB962C8B-B14F-4D97-AF65-F5344CB8AC3E}">
        <p14:creationId xmlns:p14="http://schemas.microsoft.com/office/powerpoint/2010/main" val="2883062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reasons shown on this slide, you can see why a bank statement balance will rarely = the checkbook balance, so the two balances must be reconciled or brought into agreement with each other to assure accurate balances for the cash account.</a:t>
            </a:r>
          </a:p>
        </p:txBody>
      </p:sp>
      <p:sp>
        <p:nvSpPr>
          <p:cNvPr id="4" name="Slide Number Placeholder 3"/>
          <p:cNvSpPr>
            <a:spLocks noGrp="1"/>
          </p:cNvSpPr>
          <p:nvPr>
            <p:ph type="sldNum" sz="quarter" idx="5"/>
          </p:nvPr>
        </p:nvSpPr>
        <p:spPr/>
        <p:txBody>
          <a:bodyPr/>
          <a:lstStyle/>
          <a:p>
            <a:fld id="{A3F167F0-0840-1348-BFE4-C6298BBC0698}" type="slidenum">
              <a:rPr lang="en-US" smtClean="0"/>
              <a:t>11</a:t>
            </a:fld>
            <a:endParaRPr lang="en-US" dirty="0"/>
          </a:p>
        </p:txBody>
      </p:sp>
    </p:spTree>
    <p:extLst>
      <p:ext uri="{BB962C8B-B14F-4D97-AF65-F5344CB8AC3E}">
        <p14:creationId xmlns:p14="http://schemas.microsoft.com/office/powerpoint/2010/main" val="2593632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could be easily converted to a formula: Take the beginning checking account balance, Add the deposits (or credits) received during the month, Subtract all checks that cleared the bank, subtract the service charge that covers the bank’s costs of maintaining the account; subtract other transactions, such as NSF, EFT, etc. Those will be explained more fully later.</a:t>
            </a:r>
          </a:p>
        </p:txBody>
      </p:sp>
      <p:sp>
        <p:nvSpPr>
          <p:cNvPr id="4" name="Slide Number Placeholder 3"/>
          <p:cNvSpPr>
            <a:spLocks noGrp="1"/>
          </p:cNvSpPr>
          <p:nvPr>
            <p:ph type="sldNum" sz="quarter" idx="5"/>
          </p:nvPr>
        </p:nvSpPr>
        <p:spPr/>
        <p:txBody>
          <a:bodyPr/>
          <a:lstStyle/>
          <a:p>
            <a:fld id="{A3F167F0-0840-1348-BFE4-C6298BBC0698}" type="slidenum">
              <a:rPr lang="en-US" smtClean="0"/>
              <a:t>12</a:t>
            </a:fld>
            <a:endParaRPr lang="en-US" dirty="0"/>
          </a:p>
        </p:txBody>
      </p:sp>
    </p:spTree>
    <p:extLst>
      <p:ext uri="{BB962C8B-B14F-4D97-AF65-F5344CB8AC3E}">
        <p14:creationId xmlns:p14="http://schemas.microsoft.com/office/powerpoint/2010/main" val="1642149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sample bank rec you might want to memorize for working this type of problem. Keep in mind that the goal of a bank rec is to bring the bank’s balance into agreement with the checkbook balance. Basically, transactions that the bank doesn’t know about yet (outstanding checks and deposits) will adjust the bank statement balance, but most miscellaneous transactions will affect the checkbook side, since the business is theoretically finding out about that data from the bank statement itself.</a:t>
            </a:r>
          </a:p>
        </p:txBody>
      </p:sp>
      <p:sp>
        <p:nvSpPr>
          <p:cNvPr id="4" name="Slide Number Placeholder 3"/>
          <p:cNvSpPr>
            <a:spLocks noGrp="1"/>
          </p:cNvSpPr>
          <p:nvPr>
            <p:ph type="sldNum" sz="quarter" idx="5"/>
          </p:nvPr>
        </p:nvSpPr>
        <p:spPr/>
        <p:txBody>
          <a:bodyPr/>
          <a:lstStyle/>
          <a:p>
            <a:fld id="{A3F167F0-0840-1348-BFE4-C6298BBC0698}" type="slidenum">
              <a:rPr lang="en-US" smtClean="0"/>
              <a:t>13</a:t>
            </a:fld>
            <a:endParaRPr lang="en-US" dirty="0"/>
          </a:p>
        </p:txBody>
      </p:sp>
    </p:spTree>
    <p:extLst>
      <p:ext uri="{BB962C8B-B14F-4D97-AF65-F5344CB8AC3E}">
        <p14:creationId xmlns:p14="http://schemas.microsoft.com/office/powerpoint/2010/main" val="1954764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actual problem from an old UIL test. Notice that the error on Ck 167 discovered that it cleared the bank for $205, but $250 was subtracted in the </a:t>
            </a:r>
            <a:r>
              <a:rPr lang="en-US" dirty="0" err="1"/>
              <a:t>checkstubs</a:t>
            </a:r>
            <a:r>
              <a:rPr lang="en-US" dirty="0"/>
              <a:t>. Whatever amount the check clears the bank for is considered the accurate amount for our purposes.</a:t>
            </a:r>
          </a:p>
        </p:txBody>
      </p:sp>
      <p:sp>
        <p:nvSpPr>
          <p:cNvPr id="4" name="Slide Number Placeholder 3"/>
          <p:cNvSpPr>
            <a:spLocks noGrp="1"/>
          </p:cNvSpPr>
          <p:nvPr>
            <p:ph type="sldNum" sz="quarter" idx="5"/>
          </p:nvPr>
        </p:nvSpPr>
        <p:spPr/>
        <p:txBody>
          <a:bodyPr/>
          <a:lstStyle/>
          <a:p>
            <a:fld id="{A3F167F0-0840-1348-BFE4-C6298BBC0698}" type="slidenum">
              <a:rPr lang="en-US" smtClean="0"/>
              <a:t>14</a:t>
            </a:fld>
            <a:endParaRPr lang="en-US" dirty="0"/>
          </a:p>
        </p:txBody>
      </p:sp>
    </p:spTree>
    <p:extLst>
      <p:ext uri="{BB962C8B-B14F-4D97-AF65-F5344CB8AC3E}">
        <p14:creationId xmlns:p14="http://schemas.microsoft.com/office/powerpoint/2010/main" val="1871529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data given in the previous slide, we add the $3,080 in the RB (reconciled balance) area, since those numbers must equal. Then we simply write the other data given by its descriptor. I like to draw rectangles whenever I’m solving, so that I remember what calculations need to be made.</a:t>
            </a:r>
          </a:p>
        </p:txBody>
      </p:sp>
      <p:sp>
        <p:nvSpPr>
          <p:cNvPr id="4" name="Slide Number Placeholder 3"/>
          <p:cNvSpPr>
            <a:spLocks noGrp="1"/>
          </p:cNvSpPr>
          <p:nvPr>
            <p:ph type="sldNum" sz="quarter" idx="5"/>
          </p:nvPr>
        </p:nvSpPr>
        <p:spPr/>
        <p:txBody>
          <a:bodyPr/>
          <a:lstStyle/>
          <a:p>
            <a:fld id="{A3F167F0-0840-1348-BFE4-C6298BBC0698}" type="slidenum">
              <a:rPr lang="en-US" smtClean="0"/>
              <a:t>15</a:t>
            </a:fld>
            <a:endParaRPr lang="en-US" dirty="0"/>
          </a:p>
        </p:txBody>
      </p:sp>
    </p:spTree>
    <p:extLst>
      <p:ext uri="{BB962C8B-B14F-4D97-AF65-F5344CB8AC3E}">
        <p14:creationId xmlns:p14="http://schemas.microsoft.com/office/powerpoint/2010/main" val="1655214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ea typeface="Times New Roman" panose="02020603050405020304" pitchFamily="18" charset="0"/>
                <a:cs typeface="Times New Roman" panose="02020603050405020304" pitchFamily="18" charset="0"/>
              </a:rPr>
              <a:t>Since we’re given the reconciled balance of $3,080, we work ‘bottom to top’ to calculate the ending balance on the statement of </a:t>
            </a:r>
            <a:r>
              <a:rPr lang="en-US" sz="1200" b="1" dirty="0">
                <a:highlight>
                  <a:srgbClr val="FFFF00"/>
                </a:highlight>
                <a:latin typeface="Arial" panose="020B0604020202020204" pitchFamily="34" charset="0"/>
                <a:ea typeface="Times New Roman" panose="02020603050405020304" pitchFamily="18" charset="0"/>
                <a:cs typeface="Times New Roman" panose="02020603050405020304" pitchFamily="18" charset="0"/>
              </a:rPr>
              <a:t>$4,650</a:t>
            </a:r>
            <a:endParaRPr lang="en-US" sz="1200" b="1"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ea typeface="Times New Roman" panose="02020603050405020304" pitchFamily="18" charset="0"/>
                <a:cs typeface="Times New Roman" panose="02020603050405020304" pitchFamily="18" charset="0"/>
              </a:rPr>
              <a:t>Since we’re given the reconciled balance of $3,080, we work ‘bottom to top’ to calculate the ending balance in the checkbook of </a:t>
            </a:r>
            <a:r>
              <a:rPr lang="en-US" sz="1200" b="1" dirty="0">
                <a:highlight>
                  <a:srgbClr val="FFFF00"/>
                </a:highlight>
                <a:latin typeface="Arial" panose="020B0604020202020204" pitchFamily="34" charset="0"/>
                <a:ea typeface="Times New Roman" panose="02020603050405020304" pitchFamily="18" charset="0"/>
                <a:cs typeface="Times New Roman" panose="02020603050405020304" pitchFamily="18" charset="0"/>
              </a:rPr>
              <a:t>$3,050</a:t>
            </a:r>
            <a:endParaRPr lang="en-US" sz="1200" b="1"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3F167F0-0840-1348-BFE4-C6298BBC0698}" type="slidenum">
              <a:rPr lang="en-US" smtClean="0"/>
              <a:t>16</a:t>
            </a:fld>
            <a:endParaRPr lang="en-US" dirty="0"/>
          </a:p>
        </p:txBody>
      </p:sp>
    </p:spTree>
    <p:extLst>
      <p:ext uri="{BB962C8B-B14F-4D97-AF65-F5344CB8AC3E}">
        <p14:creationId xmlns:p14="http://schemas.microsoft.com/office/powerpoint/2010/main" val="1756441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final step to reconciling is adjusting the cash account in the ledger by journalizing any adjustments, changes, or missing transactions. In this case, an entry would be made for the $15 service charge as shown, and the $45 adjustment would be journalized if the incorrect $250 was initially journalized. Otherwise, it would be a simple matter of correcting the math on the check stubs.</a:t>
            </a:r>
          </a:p>
        </p:txBody>
      </p:sp>
      <p:sp>
        <p:nvSpPr>
          <p:cNvPr id="4" name="Slide Number Placeholder 3"/>
          <p:cNvSpPr>
            <a:spLocks noGrp="1"/>
          </p:cNvSpPr>
          <p:nvPr>
            <p:ph type="sldNum" sz="quarter" idx="5"/>
          </p:nvPr>
        </p:nvSpPr>
        <p:spPr/>
        <p:txBody>
          <a:bodyPr/>
          <a:lstStyle/>
          <a:p>
            <a:fld id="{A3F167F0-0840-1348-BFE4-C6298BBC0698}" type="slidenum">
              <a:rPr lang="en-US" smtClean="0"/>
              <a:t>17</a:t>
            </a:fld>
            <a:endParaRPr lang="en-US" dirty="0"/>
          </a:p>
        </p:txBody>
      </p:sp>
    </p:spTree>
    <p:extLst>
      <p:ext uri="{BB962C8B-B14F-4D97-AF65-F5344CB8AC3E}">
        <p14:creationId xmlns:p14="http://schemas.microsoft.com/office/powerpoint/2010/main" val="6458673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this check stub, you can see the balance we started with ($3,050) and the two adjustments, with the reconciled balance being the new total of $3,080.</a:t>
            </a:r>
          </a:p>
        </p:txBody>
      </p:sp>
      <p:sp>
        <p:nvSpPr>
          <p:cNvPr id="4" name="Slide Number Placeholder 3"/>
          <p:cNvSpPr>
            <a:spLocks noGrp="1"/>
          </p:cNvSpPr>
          <p:nvPr>
            <p:ph type="sldNum" sz="quarter" idx="5"/>
          </p:nvPr>
        </p:nvSpPr>
        <p:spPr/>
        <p:txBody>
          <a:bodyPr/>
          <a:lstStyle/>
          <a:p>
            <a:fld id="{A3F167F0-0840-1348-BFE4-C6298BBC0698}" type="slidenum">
              <a:rPr lang="en-US" smtClean="0"/>
              <a:t>18</a:t>
            </a:fld>
            <a:endParaRPr lang="en-US" dirty="0"/>
          </a:p>
        </p:txBody>
      </p:sp>
    </p:spTree>
    <p:extLst>
      <p:ext uri="{BB962C8B-B14F-4D97-AF65-F5344CB8AC3E}">
        <p14:creationId xmlns:p14="http://schemas.microsoft.com/office/powerpoint/2010/main" val="453150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bank rec has other miscellaneous </a:t>
            </a:r>
            <a:r>
              <a:rPr lang="en-US" dirty="0" err="1"/>
              <a:t>adjustmnets</a:t>
            </a:r>
            <a:r>
              <a:rPr lang="en-US" dirty="0"/>
              <a:t>, including a stop payment order (which would be added back since it was subtracted when written), as well as a NSF check one of the business’s customers wrote, as well as the associated fees for each that have to be subtracted too.</a:t>
            </a:r>
          </a:p>
        </p:txBody>
      </p:sp>
      <p:sp>
        <p:nvSpPr>
          <p:cNvPr id="4" name="Slide Number Placeholder 3"/>
          <p:cNvSpPr>
            <a:spLocks noGrp="1"/>
          </p:cNvSpPr>
          <p:nvPr>
            <p:ph type="sldNum" sz="quarter" idx="5"/>
          </p:nvPr>
        </p:nvSpPr>
        <p:spPr/>
        <p:txBody>
          <a:bodyPr/>
          <a:lstStyle/>
          <a:p>
            <a:fld id="{A3F167F0-0840-1348-BFE4-C6298BBC0698}" type="slidenum">
              <a:rPr lang="en-US" smtClean="0"/>
              <a:t>19</a:t>
            </a:fld>
            <a:endParaRPr lang="en-US" dirty="0"/>
          </a:p>
        </p:txBody>
      </p:sp>
    </p:spTree>
    <p:extLst>
      <p:ext uri="{BB962C8B-B14F-4D97-AF65-F5344CB8AC3E}">
        <p14:creationId xmlns:p14="http://schemas.microsoft.com/office/powerpoint/2010/main" val="13096126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Vocabulary for your memorizing enjoyment!</a:t>
            </a:r>
          </a:p>
        </p:txBody>
      </p:sp>
      <p:sp>
        <p:nvSpPr>
          <p:cNvPr id="4" name="Slide Number Placeholder 3"/>
          <p:cNvSpPr>
            <a:spLocks noGrp="1"/>
          </p:cNvSpPr>
          <p:nvPr>
            <p:ph type="sldNum" sz="quarter" idx="5"/>
          </p:nvPr>
        </p:nvSpPr>
        <p:spPr/>
        <p:txBody>
          <a:bodyPr/>
          <a:lstStyle/>
          <a:p>
            <a:fld id="{A3F167F0-0840-1348-BFE4-C6298BBC0698}" type="slidenum">
              <a:rPr lang="en-US" smtClean="0"/>
              <a:t>20</a:t>
            </a:fld>
            <a:endParaRPr lang="en-US" dirty="0"/>
          </a:p>
        </p:txBody>
      </p:sp>
    </p:spTree>
    <p:extLst>
      <p:ext uri="{BB962C8B-B14F-4D97-AF65-F5344CB8AC3E}">
        <p14:creationId xmlns:p14="http://schemas.microsoft.com/office/powerpoint/2010/main" val="1719866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vocab to ponder at your leisure…</a:t>
            </a:r>
          </a:p>
        </p:txBody>
      </p:sp>
      <p:sp>
        <p:nvSpPr>
          <p:cNvPr id="4" name="Slide Number Placeholder 3"/>
          <p:cNvSpPr>
            <a:spLocks noGrp="1"/>
          </p:cNvSpPr>
          <p:nvPr>
            <p:ph type="sldNum" sz="quarter" idx="5"/>
          </p:nvPr>
        </p:nvSpPr>
        <p:spPr/>
        <p:txBody>
          <a:bodyPr/>
          <a:lstStyle/>
          <a:p>
            <a:fld id="{A3F167F0-0840-1348-BFE4-C6298BBC0698}" type="slidenum">
              <a:rPr lang="en-US" smtClean="0"/>
              <a:t>21</a:t>
            </a:fld>
            <a:endParaRPr lang="en-US" dirty="0"/>
          </a:p>
        </p:txBody>
      </p:sp>
    </p:spTree>
    <p:extLst>
      <p:ext uri="{BB962C8B-B14F-4D97-AF65-F5344CB8AC3E}">
        <p14:creationId xmlns:p14="http://schemas.microsoft.com/office/powerpoint/2010/main" val="2538258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Still more…</a:t>
            </a:r>
          </a:p>
        </p:txBody>
      </p:sp>
      <p:sp>
        <p:nvSpPr>
          <p:cNvPr id="4" name="Slide Number Placeholder 3"/>
          <p:cNvSpPr>
            <a:spLocks noGrp="1"/>
          </p:cNvSpPr>
          <p:nvPr>
            <p:ph type="sldNum" sz="quarter" idx="5"/>
          </p:nvPr>
        </p:nvSpPr>
        <p:spPr/>
        <p:txBody>
          <a:bodyPr/>
          <a:lstStyle/>
          <a:p>
            <a:fld id="{A3F167F0-0840-1348-BFE4-C6298BBC0698}" type="slidenum">
              <a:rPr lang="en-US" smtClean="0"/>
              <a:t>22</a:t>
            </a:fld>
            <a:endParaRPr lang="en-US" dirty="0"/>
          </a:p>
        </p:txBody>
      </p:sp>
    </p:spTree>
    <p:extLst>
      <p:ext uri="{BB962C8B-B14F-4D97-AF65-F5344CB8AC3E}">
        <p14:creationId xmlns:p14="http://schemas.microsoft.com/office/powerpoint/2010/main" val="31716787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last slide of vocab. The last term “endorsement” is further explained on the next slide…</a:t>
            </a:r>
          </a:p>
        </p:txBody>
      </p:sp>
      <p:sp>
        <p:nvSpPr>
          <p:cNvPr id="4" name="Slide Number Placeholder 3"/>
          <p:cNvSpPr>
            <a:spLocks noGrp="1"/>
          </p:cNvSpPr>
          <p:nvPr>
            <p:ph type="sldNum" sz="quarter" idx="5"/>
          </p:nvPr>
        </p:nvSpPr>
        <p:spPr/>
        <p:txBody>
          <a:bodyPr/>
          <a:lstStyle/>
          <a:p>
            <a:fld id="{A3F167F0-0840-1348-BFE4-C6298BBC0698}" type="slidenum">
              <a:rPr lang="en-US" smtClean="0"/>
              <a:t>23</a:t>
            </a:fld>
            <a:endParaRPr lang="en-US" dirty="0"/>
          </a:p>
        </p:txBody>
      </p:sp>
    </p:spTree>
    <p:extLst>
      <p:ext uri="{BB962C8B-B14F-4D97-AF65-F5344CB8AC3E}">
        <p14:creationId xmlns:p14="http://schemas.microsoft.com/office/powerpoint/2010/main" val="25934508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blank endorsement has the most BLANK SPACE.  The special endorsement is a rarely used type transferring ownership of the check to a SPECIAL third party, and the RESTRICTIVE endorsement restricts the check to a specific account, that of the business. </a:t>
            </a:r>
          </a:p>
        </p:txBody>
      </p:sp>
      <p:sp>
        <p:nvSpPr>
          <p:cNvPr id="4" name="Slide Number Placeholder 3"/>
          <p:cNvSpPr>
            <a:spLocks noGrp="1"/>
          </p:cNvSpPr>
          <p:nvPr>
            <p:ph type="sldNum" sz="quarter" idx="5"/>
          </p:nvPr>
        </p:nvSpPr>
        <p:spPr/>
        <p:txBody>
          <a:bodyPr/>
          <a:lstStyle/>
          <a:p>
            <a:fld id="{A3F167F0-0840-1348-BFE4-C6298BBC0698}" type="slidenum">
              <a:rPr lang="en-US" smtClean="0"/>
              <a:t>24</a:t>
            </a:fld>
            <a:endParaRPr lang="en-US" dirty="0"/>
          </a:p>
        </p:txBody>
      </p:sp>
    </p:spTree>
    <p:extLst>
      <p:ext uri="{BB962C8B-B14F-4D97-AF65-F5344CB8AC3E}">
        <p14:creationId xmlns:p14="http://schemas.microsoft.com/office/powerpoint/2010/main" val="1539133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noProof="0" dirty="0"/>
          </a:p>
        </p:txBody>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p:cNvSpPr>
            <a:spLocks noGrp="1"/>
          </p:cNvSpPr>
          <p:nvPr userDrawn="1">
            <p:ph type="ctrTitle"/>
          </p:nvPr>
        </p:nvSpPr>
        <p:spPr>
          <a:xfrm>
            <a:off x="1154955" y="2099733"/>
            <a:ext cx="8825658" cy="2677648"/>
          </a:xfrm>
        </p:spPr>
        <p:txBody>
          <a:bodyPr anchor="b"/>
          <a:lstStyle>
            <a:lvl1pPr>
              <a:defRPr sz="5400"/>
            </a:lvl1pPr>
          </a:lstStyle>
          <a:p>
            <a:r>
              <a:rPr lang="en-US" noProof="0"/>
              <a:t>Click to edit Master title style</a:t>
            </a:r>
          </a:p>
        </p:txBody>
      </p:sp>
      <p:sp>
        <p:nvSpPr>
          <p:cNvPr id="3" name="Subtitle 2"/>
          <p:cNvSpPr>
            <a:spLocks noGrp="1"/>
          </p:cNvSpPr>
          <p:nvPr userDrawn="1">
            <p:ph type="subTitle" idx="1"/>
          </p:nvPr>
        </p:nvSpPr>
        <p:spPr>
          <a:xfrm>
            <a:off x="1154955" y="4777380"/>
            <a:ext cx="8825658" cy="861420"/>
          </a:xfrm>
        </p:spPr>
        <p:txBody>
          <a:bodyPr anchor="t"/>
          <a:lstStyle>
            <a:lvl1pPr marL="0" indent="0" algn="l">
              <a:buNone/>
              <a:defRPr cap="all">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p>
        </p:txBody>
      </p:sp>
      <p:sp>
        <p:nvSpPr>
          <p:cNvPr id="4" name="Date Placeholder 3"/>
          <p:cNvSpPr>
            <a:spLocks noGrp="1"/>
          </p:cNvSpPr>
          <p:nvPr userDrawn="1">
            <p:ph type="dt" sz="half" idx="10"/>
          </p:nvPr>
        </p:nvSpPr>
        <p:spPr>
          <a:xfrm rot="5400000">
            <a:off x="10089390" y="1792223"/>
            <a:ext cx="990599" cy="304799"/>
          </a:xfrm>
        </p:spPr>
        <p:txBody>
          <a:bodyPr anchor="t"/>
          <a:lstStyle>
            <a:lvl1pPr algn="l">
              <a:defRPr b="0" i="0">
                <a:solidFill>
                  <a:schemeClr val="bg1"/>
                </a:solidFill>
              </a:defRPr>
            </a:lvl1pPr>
          </a:lstStyle>
          <a:p>
            <a:fld id="{75D0B1B9-C7DF-F64A-B488-12B3D5090923}" type="datetime1">
              <a:rPr lang="en-US" noProof="0" smtClean="0"/>
              <a:t>12/21/2023</a:t>
            </a:fld>
            <a:endParaRPr lang="en-US" noProof="0" dirty="0"/>
          </a:p>
        </p:txBody>
      </p:sp>
      <p:sp>
        <p:nvSpPr>
          <p:cNvPr id="5" name="Footer Placeholder 4"/>
          <p:cNvSpPr>
            <a:spLocks noGrp="1"/>
          </p:cNvSpPr>
          <p:nvPr userDrawn="1">
            <p:ph type="ftr" sz="quarter" idx="11"/>
          </p:nvPr>
        </p:nvSpPr>
        <p:spPr>
          <a:xfrm rot="5400000">
            <a:off x="8959592" y="3226820"/>
            <a:ext cx="3859795" cy="304801"/>
          </a:xfrm>
        </p:spPr>
        <p:txBody>
          <a:bodyPr/>
          <a:lstStyle>
            <a:lvl1pPr>
              <a:defRPr b="0" i="0">
                <a:solidFill>
                  <a:schemeClr val="bg1"/>
                </a:solidFill>
              </a:defRPr>
            </a:lvl1pPr>
          </a:lstStyle>
          <a:p>
            <a:endParaRPr lang="en-US" noProof="0" dirty="0"/>
          </a:p>
        </p:txBody>
      </p:sp>
      <p:sp>
        <p:nvSpPr>
          <p:cNvPr id="10" name="Rectangle 9"/>
          <p:cNvSpPr/>
          <p:nvPr userDrawn="1"/>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userDrawn="1">
            <p:ph type="sldNum" sz="quarter" idx="12"/>
          </p:nvPr>
        </p:nvSpPr>
        <p:spPr>
          <a:xfrm>
            <a:off x="10351008" y="292608"/>
            <a:ext cx="838199" cy="767687"/>
          </a:xfrm>
        </p:spPr>
        <p:txBody>
          <a:bodyPr/>
          <a:lstStyle>
            <a:lvl1pPr>
              <a:defRPr sz="2800" b="0" i="0">
                <a:latin typeface="+mj-lt"/>
              </a:defRPr>
            </a:lvl1p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3572730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Content Placeholder 2"/>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06D41EE2-1449-2741-9D08-61623EFC2A0E}" type="datetime1">
              <a:rPr lang="en-US" noProof="0" smtClean="0"/>
              <a:t>12/21/2023</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373622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noProof="0"/>
              <a:t>Click to edit Master title style</a:t>
            </a:r>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a:t>Click to edit Master text styles</a:t>
            </a:r>
          </a:p>
        </p:txBody>
      </p:sp>
      <p:sp>
        <p:nvSpPr>
          <p:cNvPr id="4" name="Date Placeholder 3"/>
          <p:cNvSpPr>
            <a:spLocks noGrp="1"/>
          </p:cNvSpPr>
          <p:nvPr>
            <p:ph type="dt" sz="half" idx="10"/>
          </p:nvPr>
        </p:nvSpPr>
        <p:spPr/>
        <p:txBody>
          <a:bodyPr/>
          <a:lstStyle/>
          <a:p>
            <a:fld id="{9DAF7560-49B8-714F-A7F1-D946D3E64C23}" type="datetime1">
              <a:rPr lang="en-US" noProof="0" smtClean="0"/>
              <a:t>12/21/2023</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308194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Only - left">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7DD9237C-03C9-D843-906B-96D98C6B2D61}" type="datetime1">
              <a:rPr lang="en-US" noProof="0" smtClean="0"/>
              <a:t>12/21/2023</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579578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ullets as Icons 5X Vertical">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B480622-FB8F-493B-9965-971B07D752E2}"/>
              </a:ext>
            </a:extLst>
          </p:cNvPr>
          <p:cNvSpPr>
            <a:spLocks noGrp="1"/>
          </p:cNvSpPr>
          <p:nvPr>
            <p:ph type="body" sz="quarter" idx="13" hasCustomPrompt="1"/>
          </p:nvPr>
        </p:nvSpPr>
        <p:spPr>
          <a:xfrm>
            <a:off x="6792913" y="1748812"/>
            <a:ext cx="3852000" cy="720000"/>
          </a:xfrm>
          <a:prstGeom prst="roundRect">
            <a:avLst/>
          </a:prstGeom>
          <a:solidFill>
            <a:schemeClr val="bg1">
              <a:lumMod val="95000"/>
            </a:schemeClr>
          </a:solidFill>
          <a:ln w="31750">
            <a:solidFill>
              <a:schemeClr val="accent1"/>
            </a:solidFill>
          </a:ln>
        </p:spPr>
        <p:txBody>
          <a:bodyPr anchor="ctr">
            <a:normAutofit/>
          </a:bodyPr>
          <a:lstStyle>
            <a:lvl1pPr marL="0" indent="0">
              <a:buNone/>
              <a:defRPr sz="2100">
                <a:solidFill>
                  <a:schemeClr val="tx1"/>
                </a:solidFill>
              </a:defRPr>
            </a:lvl1pPr>
          </a:lstStyle>
          <a:p>
            <a:pPr lvl="0"/>
            <a:r>
              <a:rPr lang="en-US" noProof="0"/>
              <a:t>Text Item</a:t>
            </a:r>
          </a:p>
        </p:txBody>
      </p:sp>
      <p:sp>
        <p:nvSpPr>
          <p:cNvPr id="16" name="Text Placeholder 9">
            <a:extLst>
              <a:ext uri="{FF2B5EF4-FFF2-40B4-BE49-F238E27FC236}">
                <a16:creationId xmlns:a16="http://schemas.microsoft.com/office/drawing/2014/main" id="{2C5BC223-8B87-4685-A901-71B07847E41C}"/>
              </a:ext>
            </a:extLst>
          </p:cNvPr>
          <p:cNvSpPr>
            <a:spLocks noGrp="1"/>
          </p:cNvSpPr>
          <p:nvPr>
            <p:ph type="body" sz="quarter" idx="14" hasCustomPrompt="1"/>
          </p:nvPr>
        </p:nvSpPr>
        <p:spPr>
          <a:xfrm>
            <a:off x="6792913" y="2561156"/>
            <a:ext cx="3852000" cy="720000"/>
          </a:xfrm>
          <a:prstGeom prst="roundRect">
            <a:avLst/>
          </a:prstGeom>
          <a:solidFill>
            <a:schemeClr val="bg1">
              <a:lumMod val="95000"/>
            </a:schemeClr>
          </a:solidFill>
          <a:ln w="31750">
            <a:solidFill>
              <a:schemeClr val="accent2"/>
            </a:solidFill>
          </a:ln>
        </p:spPr>
        <p:txBody>
          <a:bodyPr anchor="ctr">
            <a:normAutofit/>
          </a:bodyPr>
          <a:lstStyle>
            <a:lvl1pPr marL="0" indent="0">
              <a:buNone/>
              <a:defRPr sz="2100">
                <a:solidFill>
                  <a:schemeClr val="tx1"/>
                </a:solidFill>
              </a:defRPr>
            </a:lvl1pPr>
          </a:lstStyle>
          <a:p>
            <a:pPr lvl="0"/>
            <a:r>
              <a:rPr lang="en-US" noProof="0"/>
              <a:t>Text Item</a:t>
            </a:r>
          </a:p>
        </p:txBody>
      </p:sp>
      <p:sp>
        <p:nvSpPr>
          <p:cNvPr id="17" name="Text Placeholder 9">
            <a:extLst>
              <a:ext uri="{FF2B5EF4-FFF2-40B4-BE49-F238E27FC236}">
                <a16:creationId xmlns:a16="http://schemas.microsoft.com/office/drawing/2014/main" id="{1AE3DDF2-FC22-4381-9763-408FEF9648BD}"/>
              </a:ext>
            </a:extLst>
          </p:cNvPr>
          <p:cNvSpPr>
            <a:spLocks noGrp="1"/>
          </p:cNvSpPr>
          <p:nvPr>
            <p:ph type="body" sz="quarter" idx="15" hasCustomPrompt="1"/>
          </p:nvPr>
        </p:nvSpPr>
        <p:spPr>
          <a:xfrm>
            <a:off x="6792913" y="3373501"/>
            <a:ext cx="3852000" cy="720000"/>
          </a:xfrm>
          <a:prstGeom prst="roundRect">
            <a:avLst/>
          </a:prstGeom>
          <a:solidFill>
            <a:schemeClr val="bg1">
              <a:lumMod val="95000"/>
            </a:schemeClr>
          </a:solidFill>
          <a:ln w="31750">
            <a:solidFill>
              <a:schemeClr val="accent3"/>
            </a:solidFill>
          </a:ln>
        </p:spPr>
        <p:txBody>
          <a:bodyPr anchor="ctr">
            <a:normAutofit/>
          </a:bodyPr>
          <a:lstStyle>
            <a:lvl1pPr marL="0" indent="0">
              <a:buNone/>
              <a:defRPr sz="2100">
                <a:solidFill>
                  <a:schemeClr val="tx1"/>
                </a:solidFill>
              </a:defRPr>
            </a:lvl1pPr>
          </a:lstStyle>
          <a:p>
            <a:pPr lvl="0"/>
            <a:r>
              <a:rPr lang="en-US" noProof="0"/>
              <a:t>Text Item</a:t>
            </a:r>
          </a:p>
        </p:txBody>
      </p:sp>
      <p:sp>
        <p:nvSpPr>
          <p:cNvPr id="18" name="Text Placeholder 9">
            <a:extLst>
              <a:ext uri="{FF2B5EF4-FFF2-40B4-BE49-F238E27FC236}">
                <a16:creationId xmlns:a16="http://schemas.microsoft.com/office/drawing/2014/main" id="{6170A2BF-28BF-4B27-B92D-B1423601B767}"/>
              </a:ext>
            </a:extLst>
          </p:cNvPr>
          <p:cNvSpPr>
            <a:spLocks noGrp="1"/>
          </p:cNvSpPr>
          <p:nvPr>
            <p:ph type="body" sz="quarter" idx="16" hasCustomPrompt="1"/>
          </p:nvPr>
        </p:nvSpPr>
        <p:spPr>
          <a:xfrm>
            <a:off x="6792913" y="4185846"/>
            <a:ext cx="3852000" cy="720000"/>
          </a:xfrm>
          <a:prstGeom prst="roundRect">
            <a:avLst/>
          </a:prstGeom>
          <a:solidFill>
            <a:schemeClr val="bg1">
              <a:lumMod val="95000"/>
            </a:schemeClr>
          </a:solidFill>
          <a:ln w="31750">
            <a:solidFill>
              <a:schemeClr val="accent4"/>
            </a:solidFill>
          </a:ln>
        </p:spPr>
        <p:txBody>
          <a:bodyPr anchor="ctr">
            <a:normAutofit/>
          </a:bodyPr>
          <a:lstStyle>
            <a:lvl1pPr marL="0" indent="0">
              <a:buNone/>
              <a:defRPr sz="2100">
                <a:solidFill>
                  <a:schemeClr val="tx1"/>
                </a:solidFill>
              </a:defRPr>
            </a:lvl1pPr>
          </a:lstStyle>
          <a:p>
            <a:pPr lvl="0"/>
            <a:r>
              <a:rPr lang="en-US" noProof="0"/>
              <a:t>Text Item</a:t>
            </a:r>
          </a:p>
        </p:txBody>
      </p:sp>
      <p:sp>
        <p:nvSpPr>
          <p:cNvPr id="19" name="Text Placeholder 9">
            <a:extLst>
              <a:ext uri="{FF2B5EF4-FFF2-40B4-BE49-F238E27FC236}">
                <a16:creationId xmlns:a16="http://schemas.microsoft.com/office/drawing/2014/main" id="{2DB1D08C-9D26-4EC5-B935-D6A265A2A672}"/>
              </a:ext>
            </a:extLst>
          </p:cNvPr>
          <p:cNvSpPr>
            <a:spLocks noGrp="1"/>
          </p:cNvSpPr>
          <p:nvPr>
            <p:ph type="body" sz="quarter" idx="17" hasCustomPrompt="1"/>
          </p:nvPr>
        </p:nvSpPr>
        <p:spPr>
          <a:xfrm>
            <a:off x="6792913" y="4998190"/>
            <a:ext cx="3852000" cy="720000"/>
          </a:xfrm>
          <a:prstGeom prst="roundRect">
            <a:avLst/>
          </a:prstGeom>
          <a:solidFill>
            <a:schemeClr val="bg1">
              <a:lumMod val="95000"/>
            </a:schemeClr>
          </a:solidFill>
          <a:ln w="31750">
            <a:solidFill>
              <a:schemeClr val="accent6"/>
            </a:solidFill>
          </a:ln>
        </p:spPr>
        <p:txBody>
          <a:bodyPr anchor="ctr">
            <a:normAutofit/>
          </a:bodyPr>
          <a:lstStyle>
            <a:lvl1pPr marL="0" indent="0">
              <a:buNone/>
              <a:defRPr sz="2100">
                <a:solidFill>
                  <a:schemeClr val="tx1"/>
                </a:solidFill>
              </a:defRPr>
            </a:lvl1pPr>
          </a:lstStyle>
          <a:p>
            <a:pPr lvl="0"/>
            <a:r>
              <a:rPr lang="en-US" noProof="0"/>
              <a:t>Text Item</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397BD2BD-1F35-9841-A6BF-76BE540EE01F}" type="datetime1">
              <a:rPr lang="en-US" noProof="0" smtClean="0"/>
              <a:t>12/21/2023</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Picture Placeholder 13">
            <a:extLst>
              <a:ext uri="{FF2B5EF4-FFF2-40B4-BE49-F238E27FC236}">
                <a16:creationId xmlns:a16="http://schemas.microsoft.com/office/drawing/2014/main" id="{9DDAF6ED-5E16-4D29-98B7-FB80DB3AAFEC}"/>
              </a:ext>
            </a:extLst>
          </p:cNvPr>
          <p:cNvSpPr>
            <a:spLocks noGrp="1"/>
          </p:cNvSpPr>
          <p:nvPr>
            <p:ph type="pic" sz="quarter" idx="18" hasCustomPrompt="1"/>
          </p:nvPr>
        </p:nvSpPr>
        <p:spPr>
          <a:xfrm>
            <a:off x="5870575" y="1840504"/>
            <a:ext cx="536616" cy="536616"/>
          </a:xfrm>
        </p:spPr>
        <p:txBody>
          <a:bodyPr lIns="0" tIns="0" rIns="0" bIns="0" anchor="ctr">
            <a:normAutofit/>
          </a:bodyPr>
          <a:lstStyle>
            <a:lvl1pPr marL="0" indent="0" algn="ctr">
              <a:buNone/>
              <a:defRPr sz="1100" i="1"/>
            </a:lvl1pPr>
          </a:lstStyle>
          <a:p>
            <a:r>
              <a:rPr lang="en-US" noProof="0" dirty="0"/>
              <a:t>Icon</a:t>
            </a:r>
          </a:p>
        </p:txBody>
      </p:sp>
      <p:sp>
        <p:nvSpPr>
          <p:cNvPr id="21" name="Picture Placeholder 13">
            <a:extLst>
              <a:ext uri="{FF2B5EF4-FFF2-40B4-BE49-F238E27FC236}">
                <a16:creationId xmlns:a16="http://schemas.microsoft.com/office/drawing/2014/main" id="{8C305CB7-F303-430E-951A-7FC6F97062AA}"/>
              </a:ext>
            </a:extLst>
          </p:cNvPr>
          <p:cNvSpPr>
            <a:spLocks noGrp="1"/>
          </p:cNvSpPr>
          <p:nvPr>
            <p:ph type="pic" sz="quarter" idx="19" hasCustomPrompt="1"/>
          </p:nvPr>
        </p:nvSpPr>
        <p:spPr>
          <a:xfrm>
            <a:off x="5870575" y="2652849"/>
            <a:ext cx="536616" cy="536616"/>
          </a:xfrm>
        </p:spPr>
        <p:txBody>
          <a:bodyPr lIns="0" tIns="0" rIns="0" bIns="0" anchor="ctr">
            <a:normAutofit/>
          </a:bodyPr>
          <a:lstStyle>
            <a:lvl1pPr marL="0" indent="0" algn="ctr">
              <a:buNone/>
              <a:defRPr sz="1100" i="1"/>
            </a:lvl1pPr>
          </a:lstStyle>
          <a:p>
            <a:r>
              <a:rPr lang="en-US" noProof="0" dirty="0"/>
              <a:t>Icon</a:t>
            </a:r>
          </a:p>
        </p:txBody>
      </p:sp>
      <p:sp>
        <p:nvSpPr>
          <p:cNvPr id="22" name="Picture Placeholder 13">
            <a:extLst>
              <a:ext uri="{FF2B5EF4-FFF2-40B4-BE49-F238E27FC236}">
                <a16:creationId xmlns:a16="http://schemas.microsoft.com/office/drawing/2014/main" id="{84D427E5-ED69-4A46-A9B7-F4DC4466F320}"/>
              </a:ext>
            </a:extLst>
          </p:cNvPr>
          <p:cNvSpPr>
            <a:spLocks noGrp="1"/>
          </p:cNvSpPr>
          <p:nvPr>
            <p:ph type="pic" sz="quarter" idx="20" hasCustomPrompt="1"/>
          </p:nvPr>
        </p:nvSpPr>
        <p:spPr>
          <a:xfrm>
            <a:off x="5870575" y="3465194"/>
            <a:ext cx="536616" cy="536616"/>
          </a:xfrm>
        </p:spPr>
        <p:txBody>
          <a:bodyPr lIns="0" tIns="0" rIns="0" bIns="0" anchor="ctr">
            <a:normAutofit/>
          </a:bodyPr>
          <a:lstStyle>
            <a:lvl1pPr marL="0" indent="0" algn="ctr">
              <a:buNone/>
              <a:defRPr sz="1100" i="1"/>
            </a:lvl1pPr>
          </a:lstStyle>
          <a:p>
            <a:r>
              <a:rPr lang="en-US" noProof="0" dirty="0"/>
              <a:t>Icon</a:t>
            </a:r>
          </a:p>
        </p:txBody>
      </p:sp>
      <p:sp>
        <p:nvSpPr>
          <p:cNvPr id="24" name="Picture Placeholder 13">
            <a:extLst>
              <a:ext uri="{FF2B5EF4-FFF2-40B4-BE49-F238E27FC236}">
                <a16:creationId xmlns:a16="http://schemas.microsoft.com/office/drawing/2014/main" id="{3DDA902F-61D6-4F1C-86C6-D1F5584AE8B3}"/>
              </a:ext>
            </a:extLst>
          </p:cNvPr>
          <p:cNvSpPr>
            <a:spLocks noGrp="1"/>
          </p:cNvSpPr>
          <p:nvPr>
            <p:ph type="pic" sz="quarter" idx="21" hasCustomPrompt="1"/>
          </p:nvPr>
        </p:nvSpPr>
        <p:spPr>
          <a:xfrm>
            <a:off x="5870575" y="4277539"/>
            <a:ext cx="536616" cy="536616"/>
          </a:xfrm>
        </p:spPr>
        <p:txBody>
          <a:bodyPr lIns="0" tIns="0" rIns="0" bIns="0" anchor="ctr">
            <a:normAutofit/>
          </a:bodyPr>
          <a:lstStyle>
            <a:lvl1pPr marL="0" indent="0" algn="ctr">
              <a:buNone/>
              <a:defRPr sz="1100" i="1"/>
            </a:lvl1pPr>
          </a:lstStyle>
          <a:p>
            <a:r>
              <a:rPr lang="en-US" noProof="0" dirty="0"/>
              <a:t>Icon</a:t>
            </a:r>
          </a:p>
        </p:txBody>
      </p:sp>
      <p:sp>
        <p:nvSpPr>
          <p:cNvPr id="26" name="Picture Placeholder 13">
            <a:extLst>
              <a:ext uri="{FF2B5EF4-FFF2-40B4-BE49-F238E27FC236}">
                <a16:creationId xmlns:a16="http://schemas.microsoft.com/office/drawing/2014/main" id="{D8B6871A-9C69-4437-A5AD-A0400BAF2C6D}"/>
              </a:ext>
            </a:extLst>
          </p:cNvPr>
          <p:cNvSpPr>
            <a:spLocks noGrp="1"/>
          </p:cNvSpPr>
          <p:nvPr>
            <p:ph type="pic" sz="quarter" idx="23" hasCustomPrompt="1"/>
          </p:nvPr>
        </p:nvSpPr>
        <p:spPr>
          <a:xfrm>
            <a:off x="5870575" y="5089882"/>
            <a:ext cx="536616" cy="536616"/>
          </a:xfrm>
        </p:spPr>
        <p:txBody>
          <a:bodyPr lIns="0" tIns="0" rIns="0" bIns="0" anchor="ctr">
            <a:normAutofit/>
          </a:bodyPr>
          <a:lstStyle>
            <a:lvl1pPr marL="0" indent="0" algn="ctr">
              <a:buNone/>
              <a:defRPr sz="1100" i="1"/>
            </a:lvl1pPr>
          </a:lstStyle>
          <a:p>
            <a:r>
              <a:rPr lang="en-US" noProof="0" dirty="0"/>
              <a:t>Icon</a:t>
            </a:r>
          </a:p>
        </p:txBody>
      </p:sp>
    </p:spTree>
    <p:extLst>
      <p:ext uri="{BB962C8B-B14F-4D97-AF65-F5344CB8AC3E}">
        <p14:creationId xmlns:p14="http://schemas.microsoft.com/office/powerpoint/2010/main" val="3296259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 Icon Bullets Vertical Light">
    <p:spTree>
      <p:nvGrpSpPr>
        <p:cNvPr id="1" name=""/>
        <p:cNvGrpSpPr/>
        <p:nvPr/>
      </p:nvGrpSpPr>
      <p:grpSpPr>
        <a:xfrm>
          <a:off x="0" y="0"/>
          <a:ext cx="0" cy="0"/>
          <a:chOff x="0" y="0"/>
          <a:chExt cx="0" cy="0"/>
        </a:xfrm>
      </p:grpSpPr>
      <p:sp>
        <p:nvSpPr>
          <p:cNvPr id="31" name="Oval 30">
            <a:extLst>
              <a:ext uri="{FF2B5EF4-FFF2-40B4-BE49-F238E27FC236}">
                <a16:creationId xmlns:a16="http://schemas.microsoft.com/office/drawing/2014/main" id="{B8ACAEC3-8D8C-3848-8630-7A0DFF3F6116}"/>
              </a:ext>
            </a:extLst>
          </p:cNvPr>
          <p:cNvSpPr>
            <a:spLocks noChangeAspect="1"/>
          </p:cNvSpPr>
          <p:nvPr userDrawn="1"/>
        </p:nvSpPr>
        <p:spPr>
          <a:xfrm>
            <a:off x="8699143" y="3702940"/>
            <a:ext cx="1261872"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Picture Placeholder 9">
            <a:extLst>
              <a:ext uri="{FF2B5EF4-FFF2-40B4-BE49-F238E27FC236}">
                <a16:creationId xmlns:a16="http://schemas.microsoft.com/office/drawing/2014/main" id="{CC12BEA0-F502-0646-A370-7ECF194608D0}"/>
              </a:ext>
            </a:extLst>
          </p:cNvPr>
          <p:cNvSpPr>
            <a:spLocks noGrp="1"/>
          </p:cNvSpPr>
          <p:nvPr>
            <p:ph type="pic" sz="quarter" idx="24" hasCustomPrompt="1"/>
          </p:nvPr>
        </p:nvSpPr>
        <p:spPr>
          <a:xfrm>
            <a:off x="8865103" y="3869836"/>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9" name="Oval 28">
            <a:extLst>
              <a:ext uri="{FF2B5EF4-FFF2-40B4-BE49-F238E27FC236}">
                <a16:creationId xmlns:a16="http://schemas.microsoft.com/office/drawing/2014/main" id="{D58C6160-632A-B540-A7E5-81F40CEC1FE7}"/>
              </a:ext>
            </a:extLst>
          </p:cNvPr>
          <p:cNvSpPr>
            <a:spLocks noChangeAspect="1"/>
          </p:cNvSpPr>
          <p:nvPr userDrawn="1"/>
        </p:nvSpPr>
        <p:spPr>
          <a:xfrm>
            <a:off x="6287247" y="3706777"/>
            <a:ext cx="1261872"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Picture Placeholder 9">
            <a:extLst>
              <a:ext uri="{FF2B5EF4-FFF2-40B4-BE49-F238E27FC236}">
                <a16:creationId xmlns:a16="http://schemas.microsoft.com/office/drawing/2014/main" id="{EB2FEBB6-C1E0-0D47-8CCC-05EE2F756590}"/>
              </a:ext>
            </a:extLst>
          </p:cNvPr>
          <p:cNvSpPr>
            <a:spLocks noGrp="1"/>
          </p:cNvSpPr>
          <p:nvPr>
            <p:ph type="pic" sz="quarter" idx="23" hasCustomPrompt="1"/>
          </p:nvPr>
        </p:nvSpPr>
        <p:spPr>
          <a:xfrm>
            <a:off x="6452271" y="3873673"/>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2" name="Oval 21">
            <a:extLst>
              <a:ext uri="{FF2B5EF4-FFF2-40B4-BE49-F238E27FC236}">
                <a16:creationId xmlns:a16="http://schemas.microsoft.com/office/drawing/2014/main" id="{7215E544-9553-AC42-B5C3-F7AE9AD6D815}"/>
              </a:ext>
            </a:extLst>
          </p:cNvPr>
          <p:cNvSpPr>
            <a:spLocks noChangeAspect="1"/>
          </p:cNvSpPr>
          <p:nvPr userDrawn="1"/>
        </p:nvSpPr>
        <p:spPr>
          <a:xfrm>
            <a:off x="8699143" y="799317"/>
            <a:ext cx="1261872"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Oval 2">
            <a:extLst>
              <a:ext uri="{FF2B5EF4-FFF2-40B4-BE49-F238E27FC236}">
                <a16:creationId xmlns:a16="http://schemas.microsoft.com/office/drawing/2014/main" id="{F76E934A-C634-DF4D-992A-6E01917693AD}"/>
              </a:ext>
            </a:extLst>
          </p:cNvPr>
          <p:cNvSpPr>
            <a:spLocks noChangeAspect="1"/>
          </p:cNvSpPr>
          <p:nvPr userDrawn="1"/>
        </p:nvSpPr>
        <p:spPr>
          <a:xfrm>
            <a:off x="6289119" y="799317"/>
            <a:ext cx="1261872"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6E94F40A-5592-5744-BFD7-61B04D70BFE7}" type="datetime1">
              <a:rPr lang="en-US" noProof="0" smtClean="0"/>
              <a:t>12/21/2023</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5756275" y="2351088"/>
            <a:ext cx="2325688" cy="774700"/>
          </a:xfrm>
        </p:spPr>
        <p:txBody>
          <a:bodyPr>
            <a:normAutofit/>
          </a:bodyPr>
          <a:lstStyle>
            <a:lvl1pPr marL="0" indent="0" algn="ctr">
              <a:buNone/>
              <a:defRPr sz="1200"/>
            </a:lvl1pPr>
          </a:lstStyle>
          <a:p>
            <a:pPr lvl="0"/>
            <a:r>
              <a:rPr lang="en-US" noProof="0"/>
              <a:t>Edit bullet description</a:t>
            </a:r>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8167235" y="2351088"/>
            <a:ext cx="2325688" cy="774700"/>
          </a:xfrm>
        </p:spPr>
        <p:txBody>
          <a:bodyPr>
            <a:normAutofit/>
          </a:bodyPr>
          <a:lstStyle>
            <a:lvl1pPr marL="0" indent="0" algn="ctr">
              <a:buNone/>
              <a:defRPr sz="1200"/>
            </a:lvl1pPr>
          </a:lstStyle>
          <a:p>
            <a:pPr lvl="0"/>
            <a:r>
              <a:rPr lang="en-US" noProof="0"/>
              <a:t>Edit bullet description</a:t>
            </a:r>
          </a:p>
        </p:txBody>
      </p:sp>
      <p:sp>
        <p:nvSpPr>
          <p:cNvPr id="26" name="Text Placeholder 13">
            <a:extLst>
              <a:ext uri="{FF2B5EF4-FFF2-40B4-BE49-F238E27FC236}">
                <a16:creationId xmlns:a16="http://schemas.microsoft.com/office/drawing/2014/main" id="{B493D355-B592-4395-8255-D1D4FB1CF1A6}"/>
              </a:ext>
            </a:extLst>
          </p:cNvPr>
          <p:cNvSpPr>
            <a:spLocks noGrp="1"/>
          </p:cNvSpPr>
          <p:nvPr>
            <p:ph type="body" sz="quarter" idx="18" hasCustomPrompt="1"/>
          </p:nvPr>
        </p:nvSpPr>
        <p:spPr>
          <a:xfrm>
            <a:off x="5756275" y="5258548"/>
            <a:ext cx="2325688" cy="774700"/>
          </a:xfrm>
        </p:spPr>
        <p:txBody>
          <a:bodyPr>
            <a:normAutofit/>
          </a:bodyPr>
          <a:lstStyle>
            <a:lvl1pPr marL="0" indent="0" algn="ctr">
              <a:buNone/>
              <a:defRPr sz="1200"/>
            </a:lvl1pPr>
          </a:lstStyle>
          <a:p>
            <a:pPr lvl="0"/>
            <a:r>
              <a:rPr lang="en-US" noProof="0"/>
              <a:t>Edit bullet description</a:t>
            </a:r>
          </a:p>
        </p:txBody>
      </p:sp>
      <p:sp>
        <p:nvSpPr>
          <p:cNvPr id="28" name="Text Placeholder 13">
            <a:extLst>
              <a:ext uri="{FF2B5EF4-FFF2-40B4-BE49-F238E27FC236}">
                <a16:creationId xmlns:a16="http://schemas.microsoft.com/office/drawing/2014/main" id="{D0A496BB-AA13-44AE-AFA6-30D4ED5099E9}"/>
              </a:ext>
            </a:extLst>
          </p:cNvPr>
          <p:cNvSpPr>
            <a:spLocks noGrp="1"/>
          </p:cNvSpPr>
          <p:nvPr>
            <p:ph type="body" sz="quarter" idx="20" hasCustomPrompt="1"/>
          </p:nvPr>
        </p:nvSpPr>
        <p:spPr>
          <a:xfrm>
            <a:off x="8167235" y="5258548"/>
            <a:ext cx="2325688" cy="774700"/>
          </a:xfrm>
        </p:spPr>
        <p:txBody>
          <a:bodyPr>
            <a:normAutofit/>
          </a:bodyPr>
          <a:lstStyle>
            <a:lvl1pPr marL="0" indent="0" algn="ctr">
              <a:buNone/>
              <a:defRPr sz="1200"/>
            </a:lvl1pPr>
          </a:lstStyle>
          <a:p>
            <a:pPr lvl="0"/>
            <a:r>
              <a:rPr lang="en-US" noProof="0"/>
              <a:t>Edit bullet description</a:t>
            </a:r>
          </a:p>
        </p:txBody>
      </p:sp>
      <p:sp>
        <p:nvSpPr>
          <p:cNvPr id="20" name="Picture Placeholder 9">
            <a:extLst>
              <a:ext uri="{FF2B5EF4-FFF2-40B4-BE49-F238E27FC236}">
                <a16:creationId xmlns:a16="http://schemas.microsoft.com/office/drawing/2014/main" id="{8E97E18E-0E31-B542-9578-D6E4DCD84680}"/>
              </a:ext>
            </a:extLst>
          </p:cNvPr>
          <p:cNvSpPr>
            <a:spLocks noGrp="1"/>
          </p:cNvSpPr>
          <p:nvPr>
            <p:ph type="pic" sz="quarter" idx="21" hasCustomPrompt="1"/>
          </p:nvPr>
        </p:nvSpPr>
        <p:spPr>
          <a:xfrm>
            <a:off x="6454143" y="966213"/>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4" name="Picture Placeholder 9">
            <a:extLst>
              <a:ext uri="{FF2B5EF4-FFF2-40B4-BE49-F238E27FC236}">
                <a16:creationId xmlns:a16="http://schemas.microsoft.com/office/drawing/2014/main" id="{7602DDF7-46BD-6045-BDB0-45F47B0B6A9C}"/>
              </a:ext>
            </a:extLst>
          </p:cNvPr>
          <p:cNvSpPr>
            <a:spLocks noGrp="1"/>
          </p:cNvSpPr>
          <p:nvPr>
            <p:ph type="pic" sz="quarter" idx="22" hasCustomPrompt="1"/>
          </p:nvPr>
        </p:nvSpPr>
        <p:spPr>
          <a:xfrm>
            <a:off x="8865103" y="965277"/>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Tree>
    <p:extLst>
      <p:ext uri="{BB962C8B-B14F-4D97-AF65-F5344CB8AC3E}">
        <p14:creationId xmlns:p14="http://schemas.microsoft.com/office/powerpoint/2010/main" val="1820464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 Icon Bullets Vertical">
    <p:spTree>
      <p:nvGrpSpPr>
        <p:cNvPr id="1" name=""/>
        <p:cNvGrpSpPr/>
        <p:nvPr/>
      </p:nvGrpSpPr>
      <p:grpSpPr>
        <a:xfrm>
          <a:off x="0" y="0"/>
          <a:ext cx="0" cy="0"/>
          <a:chOff x="0" y="0"/>
          <a:chExt cx="0" cy="0"/>
        </a:xfrm>
      </p:grpSpPr>
      <p:sp>
        <p:nvSpPr>
          <p:cNvPr id="20" name="Oval 19">
            <a:extLst>
              <a:ext uri="{FF2B5EF4-FFF2-40B4-BE49-F238E27FC236}">
                <a16:creationId xmlns:a16="http://schemas.microsoft.com/office/drawing/2014/main" id="{86F73ED6-3B3B-5A45-912C-FCFD7D53593C}"/>
              </a:ext>
            </a:extLst>
          </p:cNvPr>
          <p:cNvSpPr>
            <a:spLocks noChangeAspect="1"/>
          </p:cNvSpPr>
          <p:nvPr userDrawn="1"/>
        </p:nvSpPr>
        <p:spPr>
          <a:xfrm>
            <a:off x="8699143" y="3702940"/>
            <a:ext cx="1261872" cy="12618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Picture Placeholder 9">
            <a:extLst>
              <a:ext uri="{FF2B5EF4-FFF2-40B4-BE49-F238E27FC236}">
                <a16:creationId xmlns:a16="http://schemas.microsoft.com/office/drawing/2014/main" id="{B5971407-B12A-EE45-895D-769807DFC767}"/>
              </a:ext>
            </a:extLst>
          </p:cNvPr>
          <p:cNvSpPr>
            <a:spLocks noGrp="1"/>
          </p:cNvSpPr>
          <p:nvPr>
            <p:ph type="pic" sz="quarter" idx="24" hasCustomPrompt="1"/>
          </p:nvPr>
        </p:nvSpPr>
        <p:spPr>
          <a:xfrm>
            <a:off x="8865103" y="3869836"/>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2" name="Oval 21">
            <a:extLst>
              <a:ext uri="{FF2B5EF4-FFF2-40B4-BE49-F238E27FC236}">
                <a16:creationId xmlns:a16="http://schemas.microsoft.com/office/drawing/2014/main" id="{36215321-76D7-AD41-B779-DE347C617DB3}"/>
              </a:ext>
            </a:extLst>
          </p:cNvPr>
          <p:cNvSpPr>
            <a:spLocks noChangeAspect="1"/>
          </p:cNvSpPr>
          <p:nvPr userDrawn="1"/>
        </p:nvSpPr>
        <p:spPr>
          <a:xfrm>
            <a:off x="6288183" y="3706777"/>
            <a:ext cx="1261872" cy="12618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Picture Placeholder 9">
            <a:extLst>
              <a:ext uri="{FF2B5EF4-FFF2-40B4-BE49-F238E27FC236}">
                <a16:creationId xmlns:a16="http://schemas.microsoft.com/office/drawing/2014/main" id="{E61684B2-1403-BD44-80B1-6A5C0D0A3C67}"/>
              </a:ext>
            </a:extLst>
          </p:cNvPr>
          <p:cNvSpPr>
            <a:spLocks noGrp="1"/>
          </p:cNvSpPr>
          <p:nvPr>
            <p:ph type="pic" sz="quarter" idx="23" hasCustomPrompt="1"/>
          </p:nvPr>
        </p:nvSpPr>
        <p:spPr>
          <a:xfrm>
            <a:off x="6454143" y="3873673"/>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9" name="Oval 28">
            <a:extLst>
              <a:ext uri="{FF2B5EF4-FFF2-40B4-BE49-F238E27FC236}">
                <a16:creationId xmlns:a16="http://schemas.microsoft.com/office/drawing/2014/main" id="{3B87B079-A5F0-D34B-90BD-17403B51EF47}"/>
              </a:ext>
            </a:extLst>
          </p:cNvPr>
          <p:cNvSpPr>
            <a:spLocks noChangeAspect="1"/>
          </p:cNvSpPr>
          <p:nvPr userDrawn="1"/>
        </p:nvSpPr>
        <p:spPr>
          <a:xfrm>
            <a:off x="8699143" y="799317"/>
            <a:ext cx="1261872" cy="12618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Oval 29">
            <a:extLst>
              <a:ext uri="{FF2B5EF4-FFF2-40B4-BE49-F238E27FC236}">
                <a16:creationId xmlns:a16="http://schemas.microsoft.com/office/drawing/2014/main" id="{67169BE7-153A-034D-B3C8-A226C22DE09C}"/>
              </a:ext>
            </a:extLst>
          </p:cNvPr>
          <p:cNvSpPr>
            <a:spLocks noChangeAspect="1"/>
          </p:cNvSpPr>
          <p:nvPr userDrawn="1"/>
        </p:nvSpPr>
        <p:spPr>
          <a:xfrm>
            <a:off x="6288183" y="799317"/>
            <a:ext cx="1261872" cy="1261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Picture Placeholder 9">
            <a:extLst>
              <a:ext uri="{FF2B5EF4-FFF2-40B4-BE49-F238E27FC236}">
                <a16:creationId xmlns:a16="http://schemas.microsoft.com/office/drawing/2014/main" id="{604C6493-8619-1749-A32C-8C1C4E875339}"/>
              </a:ext>
            </a:extLst>
          </p:cNvPr>
          <p:cNvSpPr>
            <a:spLocks noGrp="1"/>
          </p:cNvSpPr>
          <p:nvPr>
            <p:ph type="pic" sz="quarter" idx="21" hasCustomPrompt="1"/>
          </p:nvPr>
        </p:nvSpPr>
        <p:spPr>
          <a:xfrm>
            <a:off x="6454143" y="966213"/>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32" name="Picture Placeholder 9">
            <a:extLst>
              <a:ext uri="{FF2B5EF4-FFF2-40B4-BE49-F238E27FC236}">
                <a16:creationId xmlns:a16="http://schemas.microsoft.com/office/drawing/2014/main" id="{EE25A905-577F-154D-BA89-4F485EEBC4BD}"/>
              </a:ext>
            </a:extLst>
          </p:cNvPr>
          <p:cNvSpPr>
            <a:spLocks noGrp="1"/>
          </p:cNvSpPr>
          <p:nvPr>
            <p:ph type="pic" sz="quarter" idx="22" hasCustomPrompt="1"/>
          </p:nvPr>
        </p:nvSpPr>
        <p:spPr>
          <a:xfrm>
            <a:off x="8865103" y="965277"/>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A177F711-7020-994E-A797-D04033A0CF12}" type="datetime1">
              <a:rPr lang="en-US" noProof="0" smtClean="0"/>
              <a:t>12/21/2023</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5756275" y="2351088"/>
            <a:ext cx="2325688" cy="774700"/>
          </a:xfrm>
        </p:spPr>
        <p:txBody>
          <a:bodyPr>
            <a:normAutofit/>
          </a:bodyPr>
          <a:lstStyle>
            <a:lvl1pPr marL="0" indent="0" algn="ctr">
              <a:buNone/>
              <a:defRPr sz="1200"/>
            </a:lvl1pPr>
          </a:lstStyle>
          <a:p>
            <a:pPr lvl="0"/>
            <a:r>
              <a:rPr lang="en-US" noProof="0"/>
              <a:t>Edit bullet description</a:t>
            </a:r>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8167235" y="2351088"/>
            <a:ext cx="2325688" cy="774700"/>
          </a:xfrm>
        </p:spPr>
        <p:txBody>
          <a:bodyPr>
            <a:normAutofit/>
          </a:bodyPr>
          <a:lstStyle>
            <a:lvl1pPr marL="0" indent="0" algn="ctr">
              <a:buNone/>
              <a:defRPr sz="1200"/>
            </a:lvl1pPr>
          </a:lstStyle>
          <a:p>
            <a:pPr lvl="0"/>
            <a:r>
              <a:rPr lang="en-US" noProof="0"/>
              <a:t>Edit bullet description</a:t>
            </a:r>
          </a:p>
        </p:txBody>
      </p:sp>
      <p:sp>
        <p:nvSpPr>
          <p:cNvPr id="26" name="Text Placeholder 13">
            <a:extLst>
              <a:ext uri="{FF2B5EF4-FFF2-40B4-BE49-F238E27FC236}">
                <a16:creationId xmlns:a16="http://schemas.microsoft.com/office/drawing/2014/main" id="{B493D355-B592-4395-8255-D1D4FB1CF1A6}"/>
              </a:ext>
            </a:extLst>
          </p:cNvPr>
          <p:cNvSpPr>
            <a:spLocks noGrp="1"/>
          </p:cNvSpPr>
          <p:nvPr>
            <p:ph type="body" sz="quarter" idx="18" hasCustomPrompt="1"/>
          </p:nvPr>
        </p:nvSpPr>
        <p:spPr>
          <a:xfrm>
            <a:off x="5756275" y="5258548"/>
            <a:ext cx="2325688" cy="774700"/>
          </a:xfrm>
        </p:spPr>
        <p:txBody>
          <a:bodyPr>
            <a:normAutofit/>
          </a:bodyPr>
          <a:lstStyle>
            <a:lvl1pPr marL="0" indent="0" algn="ctr">
              <a:buNone/>
              <a:defRPr sz="1200"/>
            </a:lvl1pPr>
          </a:lstStyle>
          <a:p>
            <a:pPr lvl="0"/>
            <a:r>
              <a:rPr lang="en-US" noProof="0"/>
              <a:t>Edit bullet description</a:t>
            </a:r>
          </a:p>
        </p:txBody>
      </p:sp>
      <p:sp>
        <p:nvSpPr>
          <p:cNvPr id="28" name="Text Placeholder 13">
            <a:extLst>
              <a:ext uri="{FF2B5EF4-FFF2-40B4-BE49-F238E27FC236}">
                <a16:creationId xmlns:a16="http://schemas.microsoft.com/office/drawing/2014/main" id="{D0A496BB-AA13-44AE-AFA6-30D4ED5099E9}"/>
              </a:ext>
            </a:extLst>
          </p:cNvPr>
          <p:cNvSpPr>
            <a:spLocks noGrp="1"/>
          </p:cNvSpPr>
          <p:nvPr>
            <p:ph type="body" sz="quarter" idx="20" hasCustomPrompt="1"/>
          </p:nvPr>
        </p:nvSpPr>
        <p:spPr>
          <a:xfrm>
            <a:off x="8167235" y="5258548"/>
            <a:ext cx="2325688" cy="774700"/>
          </a:xfrm>
        </p:spPr>
        <p:txBody>
          <a:bodyPr>
            <a:normAutofit/>
          </a:bodyPr>
          <a:lstStyle>
            <a:lvl1pPr marL="0" indent="0" algn="ctr">
              <a:buNone/>
              <a:defRPr sz="1200"/>
            </a:lvl1pPr>
          </a:lstStyle>
          <a:p>
            <a:pPr lvl="0"/>
            <a:r>
              <a:rPr lang="en-US" noProof="0"/>
              <a:t>Edit bullet description</a:t>
            </a:r>
          </a:p>
        </p:txBody>
      </p:sp>
    </p:spTree>
    <p:extLst>
      <p:ext uri="{BB962C8B-B14F-4D97-AF65-F5344CB8AC3E}">
        <p14:creationId xmlns:p14="http://schemas.microsoft.com/office/powerpoint/2010/main" val="3254131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 Icon Bullets Vertical">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3B87B079-A5F0-D34B-90BD-17403B51EF47}"/>
              </a:ext>
            </a:extLst>
          </p:cNvPr>
          <p:cNvSpPr>
            <a:spLocks noChangeAspect="1"/>
          </p:cNvSpPr>
          <p:nvPr userDrawn="1"/>
        </p:nvSpPr>
        <p:spPr>
          <a:xfrm>
            <a:off x="8699143" y="2234226"/>
            <a:ext cx="1261872" cy="12618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Oval 29">
            <a:extLst>
              <a:ext uri="{FF2B5EF4-FFF2-40B4-BE49-F238E27FC236}">
                <a16:creationId xmlns:a16="http://schemas.microsoft.com/office/drawing/2014/main" id="{67169BE7-153A-034D-B3C8-A226C22DE09C}"/>
              </a:ext>
            </a:extLst>
          </p:cNvPr>
          <p:cNvSpPr>
            <a:spLocks noChangeAspect="1"/>
          </p:cNvSpPr>
          <p:nvPr userDrawn="1"/>
        </p:nvSpPr>
        <p:spPr>
          <a:xfrm>
            <a:off x="6288183" y="2234226"/>
            <a:ext cx="1261872" cy="1261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Picture Placeholder 9">
            <a:extLst>
              <a:ext uri="{FF2B5EF4-FFF2-40B4-BE49-F238E27FC236}">
                <a16:creationId xmlns:a16="http://schemas.microsoft.com/office/drawing/2014/main" id="{604C6493-8619-1749-A32C-8C1C4E875339}"/>
              </a:ext>
            </a:extLst>
          </p:cNvPr>
          <p:cNvSpPr>
            <a:spLocks noGrp="1"/>
          </p:cNvSpPr>
          <p:nvPr>
            <p:ph type="pic" sz="quarter" idx="21" hasCustomPrompt="1"/>
          </p:nvPr>
        </p:nvSpPr>
        <p:spPr>
          <a:xfrm>
            <a:off x="6454143" y="2401122"/>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32" name="Picture Placeholder 9">
            <a:extLst>
              <a:ext uri="{FF2B5EF4-FFF2-40B4-BE49-F238E27FC236}">
                <a16:creationId xmlns:a16="http://schemas.microsoft.com/office/drawing/2014/main" id="{EE25A905-577F-154D-BA89-4F485EEBC4BD}"/>
              </a:ext>
            </a:extLst>
          </p:cNvPr>
          <p:cNvSpPr>
            <a:spLocks noGrp="1"/>
          </p:cNvSpPr>
          <p:nvPr>
            <p:ph type="pic" sz="quarter" idx="22" hasCustomPrompt="1"/>
          </p:nvPr>
        </p:nvSpPr>
        <p:spPr>
          <a:xfrm>
            <a:off x="8865103" y="2400186"/>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A177F711-7020-994E-A797-D04033A0CF12}" type="datetime1">
              <a:rPr lang="en-US" noProof="0" smtClean="0"/>
              <a:t>12/21/2023</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5756275" y="3785996"/>
            <a:ext cx="2325688" cy="1503455"/>
          </a:xfrm>
        </p:spPr>
        <p:txBody>
          <a:bodyPr>
            <a:noAutofit/>
          </a:bodyPr>
          <a:lstStyle>
            <a:lvl1pPr marL="0" indent="0" algn="ctr">
              <a:buNone/>
              <a:defRPr sz="1200"/>
            </a:lvl1pPr>
          </a:lstStyle>
          <a:p>
            <a:pPr lvl="0"/>
            <a:r>
              <a:rPr lang="en-US" noProof="0"/>
              <a:t>Edit bullet description</a:t>
            </a:r>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8167235" y="3785996"/>
            <a:ext cx="2325688" cy="1503455"/>
          </a:xfrm>
        </p:spPr>
        <p:txBody>
          <a:bodyPr>
            <a:noAutofit/>
          </a:bodyPr>
          <a:lstStyle>
            <a:lvl1pPr marL="0" indent="0" algn="ctr">
              <a:buNone/>
              <a:defRPr sz="1200"/>
            </a:lvl1pPr>
          </a:lstStyle>
          <a:p>
            <a:pPr lvl="0"/>
            <a:r>
              <a:rPr lang="en-US" noProof="0"/>
              <a:t>Edit bullet description</a:t>
            </a:r>
          </a:p>
        </p:txBody>
      </p:sp>
    </p:spTree>
    <p:extLst>
      <p:ext uri="{BB962C8B-B14F-4D97-AF65-F5344CB8AC3E}">
        <p14:creationId xmlns:p14="http://schemas.microsoft.com/office/powerpoint/2010/main" val="2465061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4 Icon Bullets Horizontal">
    <p:spTree>
      <p:nvGrpSpPr>
        <p:cNvPr id="1" name=""/>
        <p:cNvGrpSpPr/>
        <p:nvPr/>
      </p:nvGrpSpPr>
      <p:grpSpPr>
        <a:xfrm>
          <a:off x="0" y="0"/>
          <a:ext cx="0" cy="0"/>
          <a:chOff x="0" y="0"/>
          <a:chExt cx="0" cy="0"/>
        </a:xfrm>
      </p:grpSpPr>
      <p:sp>
        <p:nvSpPr>
          <p:cNvPr id="32" name="Oval 31">
            <a:extLst>
              <a:ext uri="{FF2B5EF4-FFF2-40B4-BE49-F238E27FC236}">
                <a16:creationId xmlns:a16="http://schemas.microsoft.com/office/drawing/2014/main" id="{F625DE42-6A2A-D745-B1F8-2AF2793533BE}"/>
              </a:ext>
            </a:extLst>
          </p:cNvPr>
          <p:cNvSpPr>
            <a:spLocks noChangeAspect="1"/>
          </p:cNvSpPr>
          <p:nvPr userDrawn="1"/>
        </p:nvSpPr>
        <p:spPr>
          <a:xfrm>
            <a:off x="8404601" y="3981394"/>
            <a:ext cx="1042415" cy="10424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Picture Placeholder 9">
            <a:extLst>
              <a:ext uri="{FF2B5EF4-FFF2-40B4-BE49-F238E27FC236}">
                <a16:creationId xmlns:a16="http://schemas.microsoft.com/office/drawing/2014/main" id="{A87D37E3-62A9-1F44-8520-EBED16BF1C0F}"/>
              </a:ext>
            </a:extLst>
          </p:cNvPr>
          <p:cNvSpPr>
            <a:spLocks noGrp="1"/>
          </p:cNvSpPr>
          <p:nvPr>
            <p:ph type="pic" sz="quarter" idx="24" hasCustomPrompt="1"/>
          </p:nvPr>
        </p:nvSpPr>
        <p:spPr>
          <a:xfrm>
            <a:off x="8535100" y="4123125"/>
            <a:ext cx="781417" cy="758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9" name="Oval 28">
            <a:extLst>
              <a:ext uri="{FF2B5EF4-FFF2-40B4-BE49-F238E27FC236}">
                <a16:creationId xmlns:a16="http://schemas.microsoft.com/office/drawing/2014/main" id="{75F8797D-AFBD-534A-AC82-DE2B7BAECE83}"/>
              </a:ext>
            </a:extLst>
          </p:cNvPr>
          <p:cNvSpPr>
            <a:spLocks noChangeAspect="1"/>
          </p:cNvSpPr>
          <p:nvPr userDrawn="1"/>
        </p:nvSpPr>
        <p:spPr>
          <a:xfrm>
            <a:off x="8404601" y="1932281"/>
            <a:ext cx="1042415" cy="10424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Picture Placeholder 9">
            <a:extLst>
              <a:ext uri="{FF2B5EF4-FFF2-40B4-BE49-F238E27FC236}">
                <a16:creationId xmlns:a16="http://schemas.microsoft.com/office/drawing/2014/main" id="{EFE809D2-16A3-B143-BC10-FEC397E62C62}"/>
              </a:ext>
            </a:extLst>
          </p:cNvPr>
          <p:cNvSpPr>
            <a:spLocks noGrp="1"/>
          </p:cNvSpPr>
          <p:nvPr>
            <p:ph type="pic" sz="quarter" idx="23" hasCustomPrompt="1"/>
          </p:nvPr>
        </p:nvSpPr>
        <p:spPr>
          <a:xfrm>
            <a:off x="8535100" y="2074012"/>
            <a:ext cx="781417" cy="758952"/>
          </a:xfrm>
          <a:prstGeom prst="ellipse">
            <a:avLst/>
          </a:prstGeom>
          <a:noFill/>
          <a:effectLst/>
        </p:spPr>
        <p:txBody>
          <a:bodyPr anchor="ctr">
            <a:normAutofit/>
          </a:bodyPr>
          <a:lstStyle>
            <a:lvl1pPr marL="0" indent="0" algn="ctr">
              <a:buNone/>
              <a:defRPr sz="1200" i="1"/>
            </a:lvl1pPr>
          </a:lstStyle>
          <a:p>
            <a:r>
              <a:rPr lang="en-US" noProof="0" dirty="0"/>
              <a:t>Select Icon</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8C369370-372E-0846-B090-5E6EF97A3B62}" type="datetime1">
              <a:rPr lang="en-US" noProof="0" smtClean="0"/>
              <a:t>12/21/2023</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6189670" y="1840992"/>
            <a:ext cx="2095046" cy="1225056"/>
          </a:xfrm>
        </p:spPr>
        <p:txBody>
          <a:bodyPr anchor="ctr">
            <a:noAutofit/>
          </a:bodyPr>
          <a:lstStyle>
            <a:lvl1pPr marL="0" indent="0" algn="l">
              <a:buNone/>
              <a:defRPr sz="1200"/>
            </a:lvl1pPr>
          </a:lstStyle>
          <a:p>
            <a:pPr lvl="0"/>
            <a:r>
              <a:rPr lang="en-US" noProof="0"/>
              <a:t>Edit bullet description</a:t>
            </a:r>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9519533" y="1840992"/>
            <a:ext cx="2095046" cy="1225056"/>
          </a:xfrm>
        </p:spPr>
        <p:txBody>
          <a:bodyPr anchor="ctr">
            <a:noAutofit/>
          </a:bodyPr>
          <a:lstStyle>
            <a:lvl1pPr marL="0" indent="0" algn="l">
              <a:buNone/>
              <a:defRPr sz="1200"/>
            </a:lvl1pPr>
          </a:lstStyle>
          <a:p>
            <a:pPr lvl="0"/>
            <a:r>
              <a:rPr lang="en-US" noProof="0"/>
              <a:t>Edit bullet description</a:t>
            </a:r>
          </a:p>
        </p:txBody>
      </p:sp>
      <p:sp>
        <p:nvSpPr>
          <p:cNvPr id="26" name="Text Placeholder 13">
            <a:extLst>
              <a:ext uri="{FF2B5EF4-FFF2-40B4-BE49-F238E27FC236}">
                <a16:creationId xmlns:a16="http://schemas.microsoft.com/office/drawing/2014/main" id="{B493D355-B592-4395-8255-D1D4FB1CF1A6}"/>
              </a:ext>
            </a:extLst>
          </p:cNvPr>
          <p:cNvSpPr>
            <a:spLocks noGrp="1"/>
          </p:cNvSpPr>
          <p:nvPr>
            <p:ph type="body" sz="quarter" idx="18" hasCustomPrompt="1"/>
          </p:nvPr>
        </p:nvSpPr>
        <p:spPr>
          <a:xfrm>
            <a:off x="6189670" y="3891529"/>
            <a:ext cx="2095046" cy="1222144"/>
          </a:xfrm>
        </p:spPr>
        <p:txBody>
          <a:bodyPr anchor="ctr">
            <a:noAutofit/>
          </a:bodyPr>
          <a:lstStyle>
            <a:lvl1pPr marL="0" indent="0" algn="l">
              <a:buNone/>
              <a:defRPr sz="1200"/>
            </a:lvl1pPr>
          </a:lstStyle>
          <a:p>
            <a:pPr lvl="0"/>
            <a:r>
              <a:rPr lang="en-US" noProof="0"/>
              <a:t>Edit bullet description</a:t>
            </a:r>
          </a:p>
        </p:txBody>
      </p:sp>
      <p:sp>
        <p:nvSpPr>
          <p:cNvPr id="28" name="Text Placeholder 13">
            <a:extLst>
              <a:ext uri="{FF2B5EF4-FFF2-40B4-BE49-F238E27FC236}">
                <a16:creationId xmlns:a16="http://schemas.microsoft.com/office/drawing/2014/main" id="{D0A496BB-AA13-44AE-AFA6-30D4ED5099E9}"/>
              </a:ext>
            </a:extLst>
          </p:cNvPr>
          <p:cNvSpPr>
            <a:spLocks noGrp="1"/>
          </p:cNvSpPr>
          <p:nvPr>
            <p:ph type="body" sz="quarter" idx="20" hasCustomPrompt="1"/>
          </p:nvPr>
        </p:nvSpPr>
        <p:spPr>
          <a:xfrm>
            <a:off x="9519533" y="3891529"/>
            <a:ext cx="2095046" cy="1222144"/>
          </a:xfrm>
        </p:spPr>
        <p:txBody>
          <a:bodyPr anchor="ctr">
            <a:noAutofit/>
          </a:bodyPr>
          <a:lstStyle>
            <a:lvl1pPr marL="0" indent="0" algn="l">
              <a:buNone/>
              <a:defRPr sz="1200"/>
            </a:lvl1pPr>
          </a:lstStyle>
          <a:p>
            <a:pPr lvl="0"/>
            <a:r>
              <a:rPr lang="en-US" noProof="0"/>
              <a:t>Edit bullet description</a:t>
            </a:r>
          </a:p>
        </p:txBody>
      </p:sp>
      <p:sp>
        <p:nvSpPr>
          <p:cNvPr id="20" name="Oval 19">
            <a:extLst>
              <a:ext uri="{FF2B5EF4-FFF2-40B4-BE49-F238E27FC236}">
                <a16:creationId xmlns:a16="http://schemas.microsoft.com/office/drawing/2014/main" id="{73963115-25B3-494B-9A13-AC92EFE94C09}"/>
              </a:ext>
            </a:extLst>
          </p:cNvPr>
          <p:cNvSpPr>
            <a:spLocks noChangeAspect="1"/>
          </p:cNvSpPr>
          <p:nvPr userDrawn="1"/>
        </p:nvSpPr>
        <p:spPr>
          <a:xfrm>
            <a:off x="5070995" y="1932281"/>
            <a:ext cx="1042415" cy="104241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Picture Placeholder 9">
            <a:extLst>
              <a:ext uri="{FF2B5EF4-FFF2-40B4-BE49-F238E27FC236}">
                <a16:creationId xmlns:a16="http://schemas.microsoft.com/office/drawing/2014/main" id="{3C759269-D6E6-2B41-8BEE-8B5AFB809B6A}"/>
              </a:ext>
            </a:extLst>
          </p:cNvPr>
          <p:cNvSpPr>
            <a:spLocks noGrp="1"/>
          </p:cNvSpPr>
          <p:nvPr>
            <p:ph type="pic" sz="quarter" idx="21" hasCustomPrompt="1"/>
          </p:nvPr>
        </p:nvSpPr>
        <p:spPr>
          <a:xfrm>
            <a:off x="5201494" y="2074012"/>
            <a:ext cx="781417" cy="758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2" name="Oval 21">
            <a:extLst>
              <a:ext uri="{FF2B5EF4-FFF2-40B4-BE49-F238E27FC236}">
                <a16:creationId xmlns:a16="http://schemas.microsoft.com/office/drawing/2014/main" id="{43E569D5-DC38-7C46-95CD-ACFBFBF591A2}"/>
              </a:ext>
            </a:extLst>
          </p:cNvPr>
          <p:cNvSpPr>
            <a:spLocks noChangeAspect="1"/>
          </p:cNvSpPr>
          <p:nvPr userDrawn="1"/>
        </p:nvSpPr>
        <p:spPr>
          <a:xfrm>
            <a:off x="5070995" y="3981394"/>
            <a:ext cx="1042415" cy="104241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Picture Placeholder 9">
            <a:extLst>
              <a:ext uri="{FF2B5EF4-FFF2-40B4-BE49-F238E27FC236}">
                <a16:creationId xmlns:a16="http://schemas.microsoft.com/office/drawing/2014/main" id="{E8396DFD-D667-2648-9BE4-6237690F7999}"/>
              </a:ext>
            </a:extLst>
          </p:cNvPr>
          <p:cNvSpPr>
            <a:spLocks noGrp="1"/>
          </p:cNvSpPr>
          <p:nvPr>
            <p:ph type="pic" sz="quarter" idx="22" hasCustomPrompt="1"/>
          </p:nvPr>
        </p:nvSpPr>
        <p:spPr>
          <a:xfrm>
            <a:off x="5201494" y="4123125"/>
            <a:ext cx="781417" cy="758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Tree>
    <p:extLst>
      <p:ext uri="{BB962C8B-B14F-4D97-AF65-F5344CB8AC3E}">
        <p14:creationId xmlns:p14="http://schemas.microsoft.com/office/powerpoint/2010/main" val="2929901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2300" b="0"/>
            </a:lvl1pPr>
          </a:lstStyle>
          <a:p>
            <a:r>
              <a:rPr lang="en-US" noProof="0"/>
              <a:t>Click to edit Master title style</a:t>
            </a:r>
          </a:p>
        </p:txBody>
      </p:sp>
      <p:sp>
        <p:nvSpPr>
          <p:cNvPr id="22" name="Picture Placeholder 21">
            <a:extLst>
              <a:ext uri="{FF2B5EF4-FFF2-40B4-BE49-F238E27FC236}">
                <a16:creationId xmlns:a16="http://schemas.microsoft.com/office/drawing/2014/main" id="{215A5A73-8E13-4E38-8362-0A09BA944115}"/>
              </a:ext>
            </a:extLst>
          </p:cNvPr>
          <p:cNvSpPr>
            <a:spLocks noGrp="1"/>
          </p:cNvSpPr>
          <p:nvPr>
            <p:ph type="pic" idx="1"/>
          </p:nvPr>
        </p:nvSpPr>
        <p:spPr>
          <a:xfrm>
            <a:off x="6058861" y="478881"/>
            <a:ext cx="5582675" cy="5908526"/>
          </a:xfrm>
          <a:custGeom>
            <a:avLst/>
            <a:gdLst>
              <a:gd name="connsiteX0" fmla="*/ 10816 w 5582675"/>
              <a:gd name="connsiteY0" fmla="*/ 0 h 5908526"/>
              <a:gd name="connsiteX1" fmla="*/ 5582675 w 5582675"/>
              <a:gd name="connsiteY1" fmla="*/ 0 h 5908526"/>
              <a:gd name="connsiteX2" fmla="*/ 5582675 w 5582675"/>
              <a:gd name="connsiteY2" fmla="*/ 5908526 h 5908526"/>
              <a:gd name="connsiteX3" fmla="*/ 0 w 5582675"/>
              <a:gd name="connsiteY3" fmla="*/ 5908526 h 5908526"/>
              <a:gd name="connsiteX4" fmla="*/ 30693 w 5582675"/>
              <a:gd name="connsiteY4" fmla="*/ 5722836 h 5908526"/>
              <a:gd name="connsiteX5" fmla="*/ 223682 w 5582675"/>
              <a:gd name="connsiteY5" fmla="*/ 2921544 h 5908526"/>
              <a:gd name="connsiteX6" fmla="*/ 30693 w 5582675"/>
              <a:gd name="connsiteY6" fmla="*/ 120253 h 590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2675" h="5908526">
                <a:moveTo>
                  <a:pt x="10816" y="0"/>
                </a:moveTo>
                <a:lnTo>
                  <a:pt x="5582675" y="0"/>
                </a:lnTo>
                <a:lnTo>
                  <a:pt x="5582675" y="5908526"/>
                </a:lnTo>
                <a:lnTo>
                  <a:pt x="0" y="5908526"/>
                </a:lnTo>
                <a:lnTo>
                  <a:pt x="30693" y="5722836"/>
                </a:lnTo>
                <a:cubicBezTo>
                  <a:pt x="153771" y="4890115"/>
                  <a:pt x="223682" y="3935837"/>
                  <a:pt x="223682" y="2921544"/>
                </a:cubicBezTo>
                <a:cubicBezTo>
                  <a:pt x="223682" y="1907252"/>
                  <a:pt x="153771" y="952973"/>
                  <a:pt x="30693" y="120253"/>
                </a:cubicBezTo>
                <a:close/>
              </a:path>
            </a:pathLst>
          </a:custGeom>
          <a:effectLst/>
        </p:spPr>
        <p:txBody>
          <a:bodyPr wrap="square" anchor="ctr">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noProof="0"/>
              <a:t>Click icon to add picture</a:t>
            </a:r>
            <a:endParaRPr lang="en-US" noProof="0"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285750" indent="-285750">
              <a:buFont typeface="Arial" panose="020B0604020202020204" pitchFamily="34" charset="0"/>
              <a:buChar char="•"/>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p>
            <a:fld id="{163A5200-74F0-9445-8847-A53AA9C11C7B}" type="datetime1">
              <a:rPr lang="en-US" noProof="0" smtClean="0"/>
              <a:t>12/21/2023</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4183431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Content Placeholder 10">
            <a:extLst>
              <a:ext uri="{FF2B5EF4-FFF2-40B4-BE49-F238E27FC236}">
                <a16:creationId xmlns:a16="http://schemas.microsoft.com/office/drawing/2014/main" id="{B50BDD93-02DA-4B21-9556-FA8B9894F903}"/>
              </a:ext>
            </a:extLst>
          </p:cNvPr>
          <p:cNvSpPr>
            <a:spLocks noGrp="1"/>
          </p:cNvSpPr>
          <p:nvPr>
            <p:ph sz="quarter" idx="13"/>
          </p:nvPr>
        </p:nvSpPr>
        <p:spPr>
          <a:xfrm>
            <a:off x="6058861" y="478880"/>
            <a:ext cx="5582675" cy="5900239"/>
          </a:xfrm>
          <a:custGeom>
            <a:avLst/>
            <a:gdLst>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0 w 5582675"/>
              <a:gd name="connsiteY4" fmla="*/ 0 h 5900239"/>
              <a:gd name="connsiteX0" fmla="*/ 3501 w 5586176"/>
              <a:gd name="connsiteY0" fmla="*/ 0 h 5900239"/>
              <a:gd name="connsiteX1" fmla="*/ 5586176 w 5586176"/>
              <a:gd name="connsiteY1" fmla="*/ 0 h 5900239"/>
              <a:gd name="connsiteX2" fmla="*/ 5586176 w 5586176"/>
              <a:gd name="connsiteY2" fmla="*/ 5900239 h 5900239"/>
              <a:gd name="connsiteX3" fmla="*/ 3501 w 5586176"/>
              <a:gd name="connsiteY3" fmla="*/ 5900239 h 5900239"/>
              <a:gd name="connsiteX4" fmla="*/ 0 w 5586176"/>
              <a:gd name="connsiteY4" fmla="*/ 3615600 h 5900239"/>
              <a:gd name="connsiteX5" fmla="*/ 3501 w 5586176"/>
              <a:gd name="connsiteY5"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0 w 5582675"/>
              <a:gd name="connsiteY5"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117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117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625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625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625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47299 w 5582675"/>
              <a:gd name="connsiteY5" fmla="*/ 24756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11739 w 5582675"/>
              <a:gd name="connsiteY4" fmla="*/ 5647600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52379 w 5582675"/>
              <a:gd name="connsiteY4" fmla="*/ 5647600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82675" h="5900239">
                <a:moveTo>
                  <a:pt x="0" y="0"/>
                </a:moveTo>
                <a:lnTo>
                  <a:pt x="5582675" y="0"/>
                </a:lnTo>
                <a:lnTo>
                  <a:pt x="5582675" y="5900239"/>
                </a:lnTo>
                <a:lnTo>
                  <a:pt x="0" y="5900239"/>
                </a:lnTo>
                <a:cubicBezTo>
                  <a:pt x="14285" y="5817931"/>
                  <a:pt x="34284" y="5741338"/>
                  <a:pt x="42854" y="5653315"/>
                </a:cubicBezTo>
                <a:cubicBezTo>
                  <a:pt x="145724" y="4908883"/>
                  <a:pt x="181919" y="4332092"/>
                  <a:pt x="220019" y="3442880"/>
                </a:cubicBezTo>
                <a:cubicBezTo>
                  <a:pt x="221712" y="2333747"/>
                  <a:pt x="182766" y="1285573"/>
                  <a:pt x="47299" y="247560"/>
                </a:cubicBezTo>
                <a:lnTo>
                  <a:pt x="0" y="0"/>
                </a:lnTo>
                <a:close/>
              </a:path>
            </a:pathLst>
          </a:cu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p:cNvSpPr>
            <a:spLocks noGrp="1"/>
          </p:cNvSpPr>
          <p:nvPr>
            <p:ph type="title"/>
          </p:nvPr>
        </p:nvSpPr>
        <p:spPr>
          <a:xfrm>
            <a:off x="1153907" y="1693332"/>
            <a:ext cx="3860260" cy="1735668"/>
          </a:xfrm>
        </p:spPr>
        <p:txBody>
          <a:bodyPr anchor="b">
            <a:normAutofit/>
          </a:bodyPr>
          <a:lstStyle>
            <a:lvl1pPr algn="l">
              <a:defRPr sz="2300" b="0"/>
            </a:lvl1pPr>
          </a:lstStyle>
          <a:p>
            <a:r>
              <a:rPr lang="en-US" noProof="0"/>
              <a:t>Click to edit Master title style</a:t>
            </a:r>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285750" indent="-285750">
              <a:buFont typeface="Arial" panose="020B0604020202020204" pitchFamily="34" charset="0"/>
              <a:buChar char="•"/>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p>
            <a:fld id="{163A5200-74F0-9445-8847-A53AA9C11C7B}" type="datetime1">
              <a:rPr lang="en-US" noProof="0" smtClean="0"/>
              <a:t>12/21/2023</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3397730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p:cNvSpPr>
            <a:spLocks noGrp="1"/>
          </p:cNvSpPr>
          <p:nvPr>
            <p:ph type="dt" sz="half" idx="10"/>
          </p:nvPr>
        </p:nvSpPr>
        <p:spPr/>
        <p:txBody>
          <a:bodyPr/>
          <a:lstStyle/>
          <a:p>
            <a:fld id="{21B17C1C-DA5E-F743-826B-CB70C940D4E6}" type="datetime1">
              <a:rPr lang="en-US" noProof="0" smtClean="0"/>
              <a:t>12/21/2023</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477171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0"/>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p:txBody>
          <a:bodyPr/>
          <a:lstStyle/>
          <a:p>
            <a:fld id="{E6F10E4C-E478-1D40-94DF-17D7429B053A}" type="datetime1">
              <a:rPr lang="en-US" noProof="0" smtClean="0"/>
              <a:t>12/21/2023</a:t>
            </a:fld>
            <a:endParaRPr lang="en-US" noProof="0" dirty="0"/>
          </a:p>
        </p:txBody>
      </p:sp>
      <p:sp>
        <p:nvSpPr>
          <p:cNvPr id="8" name="Footer Placeholder 7"/>
          <p:cNvSpPr>
            <a:spLocks noGrp="1"/>
          </p:cNvSpPr>
          <p:nvPr>
            <p:ph type="ftr" sz="quarter" idx="11"/>
          </p:nvPr>
        </p:nvSpPr>
        <p:spPr/>
        <p:txBody>
          <a:bodyPr/>
          <a:lstStyle/>
          <a:p>
            <a:endParaRPr lang="en-US" noProof="0" dirty="0"/>
          </a:p>
        </p:txBody>
      </p:sp>
      <p:sp>
        <p:nvSpPr>
          <p:cNvPr id="9" name="Slide Number Placeholder 8"/>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95993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Date Placeholder 2"/>
          <p:cNvSpPr>
            <a:spLocks noGrp="1"/>
          </p:cNvSpPr>
          <p:nvPr>
            <p:ph type="dt" sz="half" idx="10"/>
          </p:nvPr>
        </p:nvSpPr>
        <p:spPr/>
        <p:txBody>
          <a:bodyPr/>
          <a:lstStyle/>
          <a:p>
            <a:fld id="{AC1A9061-1D22-724D-9508-7BAEAF287353}" type="datetime1">
              <a:rPr lang="en-US" noProof="0" smtClean="0"/>
              <a:t>12/21/2023</a:t>
            </a:fld>
            <a:endParaRPr lang="en-US" noProof="0" dirty="0"/>
          </a:p>
        </p:txBody>
      </p:sp>
      <p:sp>
        <p:nvSpPr>
          <p:cNvPr id="4" name="Footer Placeholder 3"/>
          <p:cNvSpPr>
            <a:spLocks noGrp="1"/>
          </p:cNvSpPr>
          <p:nvPr>
            <p:ph type="ftr" sz="quarter" idx="11"/>
          </p:nvPr>
        </p:nvSpPr>
        <p:spPr/>
        <p:txBody>
          <a:bodyPr/>
          <a:lstStyle/>
          <a:p>
            <a:endParaRPr lang="en-US" noProof="0" dirty="0"/>
          </a:p>
        </p:txBody>
      </p:sp>
      <p:sp>
        <p:nvSpPr>
          <p:cNvPr id="5" name="Slide Number Placeholder 4"/>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826480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Date Placeholder 2"/>
          <p:cNvSpPr>
            <a:spLocks noGrp="1"/>
          </p:cNvSpPr>
          <p:nvPr>
            <p:ph type="dt" sz="half" idx="10"/>
          </p:nvPr>
        </p:nvSpPr>
        <p:spPr/>
        <p:txBody>
          <a:bodyPr/>
          <a:lstStyle/>
          <a:p>
            <a:fld id="{AC1A9061-1D22-724D-9508-7BAEAF287353}" type="datetime1">
              <a:rPr lang="en-US" noProof="0" smtClean="0"/>
              <a:t>12/21/2023</a:t>
            </a:fld>
            <a:endParaRPr lang="en-US" noProof="0" dirty="0"/>
          </a:p>
        </p:txBody>
      </p:sp>
      <p:sp>
        <p:nvSpPr>
          <p:cNvPr id="4" name="Footer Placeholder 3"/>
          <p:cNvSpPr>
            <a:spLocks noGrp="1"/>
          </p:cNvSpPr>
          <p:nvPr>
            <p:ph type="ftr" sz="quarter" idx="11"/>
          </p:nvPr>
        </p:nvSpPr>
        <p:spPr/>
        <p:txBody>
          <a:bodyPr/>
          <a:lstStyle/>
          <a:p>
            <a:endParaRPr lang="en-US" noProof="0" dirty="0"/>
          </a:p>
        </p:txBody>
      </p:sp>
      <p:sp>
        <p:nvSpPr>
          <p:cNvPr id="5" name="Slide Number Placeholder 4"/>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7" name="Text Placeholder 6">
            <a:extLst>
              <a:ext uri="{FF2B5EF4-FFF2-40B4-BE49-F238E27FC236}">
                <a16:creationId xmlns:a16="http://schemas.microsoft.com/office/drawing/2014/main" id="{575C1B7F-CD73-441E-89FC-46AA9E8B519B}"/>
              </a:ext>
            </a:extLst>
          </p:cNvPr>
          <p:cNvSpPr>
            <a:spLocks noGrp="1"/>
          </p:cNvSpPr>
          <p:nvPr>
            <p:ph type="body" sz="quarter" idx="13"/>
          </p:nvPr>
        </p:nvSpPr>
        <p:spPr>
          <a:xfrm>
            <a:off x="1764150" y="2406650"/>
            <a:ext cx="8663700" cy="3477682"/>
          </a:xfrm>
        </p:spPr>
        <p:txBody>
          <a:bodyPr anchor="ctr">
            <a:normAutofit/>
          </a:bodyPr>
          <a:lstStyle>
            <a:lvl1pPr marL="0" indent="0" algn="ctr">
              <a:buNone/>
              <a:defRPr sz="6000"/>
            </a:lvl1pPr>
            <a:lvl2pPr marL="457200" indent="0">
              <a:buNone/>
              <a:defRPr/>
            </a:lvl2pPr>
          </a:lstStyle>
          <a:p>
            <a:pPr lvl="0"/>
            <a:r>
              <a:rPr lang="en-US" noProof="0"/>
              <a:t>Click to edit Master text styles</a:t>
            </a:r>
          </a:p>
        </p:txBody>
      </p:sp>
    </p:spTree>
    <p:extLst>
      <p:ext uri="{BB962C8B-B14F-4D97-AF65-F5344CB8AC3E}">
        <p14:creationId xmlns:p14="http://schemas.microsoft.com/office/powerpoint/2010/main" val="3752974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205E0F-8980-D24A-B2F9-0C7A13C6A6DE}" type="datetime1">
              <a:rPr lang="en-US" noProof="0" smtClean="0"/>
              <a:t>12/21/2023</a:t>
            </a:fld>
            <a:endParaRPr lang="en-US" noProof="0" dirty="0"/>
          </a:p>
        </p:txBody>
      </p:sp>
      <p:sp>
        <p:nvSpPr>
          <p:cNvPr id="3" name="Footer Placeholder 2"/>
          <p:cNvSpPr>
            <a:spLocks noGrp="1"/>
          </p:cNvSpPr>
          <p:nvPr>
            <p:ph type="ftr" sz="quarter" idx="11"/>
          </p:nvPr>
        </p:nvSpPr>
        <p:spPr/>
        <p:txBody>
          <a:bodyPr/>
          <a:lstStyle/>
          <a:p>
            <a:endParaRPr lang="en-US" noProof="0"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1719229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8">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noProof="0"/>
              <a:t>Click to edit Master title style</a:t>
            </a:r>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tx1">
                    <a:lumMod val="75000"/>
                    <a:lumOff val="25000"/>
                  </a:schemeClr>
                </a:solidFill>
              </a:defRPr>
            </a:lvl1pPr>
          </a:lstStyle>
          <a:p>
            <a:fld id="{36ACA6CA-E140-824D-8E8B-5CC5036BDBAE}" type="datetime1">
              <a:rPr lang="en-US" noProof="0" smtClean="0"/>
              <a:pPr/>
              <a:t>12/21/2023</a:t>
            </a:fld>
            <a:endParaRPr lang="en-US" noProof="0"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tx1">
                    <a:lumMod val="75000"/>
                    <a:lumOff val="25000"/>
                  </a:schemeClr>
                </a:solidFill>
                <a:latin typeface="+mn-lt"/>
              </a:defRPr>
            </a:lvl1pPr>
          </a:lstStyle>
          <a:p>
            <a:endParaRPr lang="en-US" noProof="0"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063915332"/>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59" r:id="rId4"/>
    <p:sldLayoutId id="2147483860" r:id="rId5"/>
    <p:sldLayoutId id="2147483861" r:id="rId6"/>
    <p:sldLayoutId id="2147483862" r:id="rId7"/>
    <p:sldLayoutId id="2147483864" r:id="rId8"/>
    <p:sldLayoutId id="2147483863" r:id="rId9"/>
    <p:sldLayoutId id="2147483858" r:id="rId10"/>
    <p:sldLayoutId id="2147483865" r:id="rId11"/>
    <p:sldLayoutId id="2147483844" r:id="rId12"/>
    <p:sldLayoutId id="2147483845" r:id="rId13"/>
    <p:sldLayoutId id="2147483846" r:id="rId14"/>
    <p:sldLayoutId id="2147483866" r:id="rId15"/>
    <p:sldLayoutId id="2147483847" r:id="rId16"/>
  </p:sldLayoutIdLst>
  <p:hf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9B41E-FC51-4047-9C2D-7FA6782DAFEB}"/>
              </a:ext>
            </a:extLst>
          </p:cNvPr>
          <p:cNvSpPr>
            <a:spLocks noGrp="1"/>
          </p:cNvSpPr>
          <p:nvPr>
            <p:ph type="ctrTitle"/>
          </p:nvPr>
        </p:nvSpPr>
        <p:spPr>
          <a:xfrm>
            <a:off x="1154955" y="1598691"/>
            <a:ext cx="8825658" cy="2677648"/>
          </a:xfrm>
        </p:spPr>
        <p:txBody>
          <a:bodyPr/>
          <a:lstStyle/>
          <a:p>
            <a:r>
              <a:rPr lang="en-US" sz="6000" dirty="0">
                <a:solidFill>
                  <a:schemeClr val="bg1"/>
                </a:solidFill>
              </a:rPr>
              <a:t>UIL Accounting Banking Concepts</a:t>
            </a:r>
            <a:endParaRPr lang="en-US" sz="3600" dirty="0">
              <a:solidFill>
                <a:schemeClr val="bg1"/>
              </a:solidFill>
            </a:endParaRPr>
          </a:p>
        </p:txBody>
      </p:sp>
      <p:sp>
        <p:nvSpPr>
          <p:cNvPr id="3" name="Subtitle 2">
            <a:extLst>
              <a:ext uri="{FF2B5EF4-FFF2-40B4-BE49-F238E27FC236}">
                <a16:creationId xmlns:a16="http://schemas.microsoft.com/office/drawing/2014/main" id="{252E989F-747B-4007-9C7A-A35E8B662A7B}"/>
              </a:ext>
            </a:extLst>
          </p:cNvPr>
          <p:cNvSpPr>
            <a:spLocks noGrp="1"/>
          </p:cNvSpPr>
          <p:nvPr>
            <p:ph type="subTitle" idx="1"/>
          </p:nvPr>
        </p:nvSpPr>
        <p:spPr/>
        <p:txBody>
          <a:bodyPr>
            <a:normAutofit fontScale="92500" lnSpcReduction="10000"/>
          </a:bodyPr>
          <a:lstStyle/>
          <a:p>
            <a:r>
              <a:rPr lang="en-US" sz="2400" dirty="0">
                <a:solidFill>
                  <a:schemeClr val="bg1"/>
                </a:solidFill>
              </a:rPr>
              <a:t>Kay Whitton </a:t>
            </a:r>
          </a:p>
          <a:p>
            <a:r>
              <a:rPr lang="en-US" sz="2400" dirty="0"/>
              <a:t>state contest director</a:t>
            </a:r>
            <a:endParaRPr lang="en-US" sz="2400" dirty="0">
              <a:solidFill>
                <a:schemeClr val="bg1"/>
              </a:solidFill>
            </a:endParaRPr>
          </a:p>
        </p:txBody>
      </p:sp>
      <p:pic>
        <p:nvPicPr>
          <p:cNvPr id="5" name="Graphic 4" descr="Dollar with solid fill">
            <a:extLst>
              <a:ext uri="{FF2B5EF4-FFF2-40B4-BE49-F238E27FC236}">
                <a16:creationId xmlns:a16="http://schemas.microsoft.com/office/drawing/2014/main" id="{AB9F3F74-18CB-9F35-7E09-7901EDD5D65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61112" y="115866"/>
            <a:ext cx="914400" cy="914400"/>
          </a:xfrm>
          <a:prstGeom prst="rect">
            <a:avLst/>
          </a:prstGeom>
        </p:spPr>
      </p:pic>
    </p:spTree>
    <p:extLst>
      <p:ext uri="{BB962C8B-B14F-4D97-AF65-F5344CB8AC3E}">
        <p14:creationId xmlns:p14="http://schemas.microsoft.com/office/powerpoint/2010/main" val="306700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Picture 22" descr="A blue rectangular object with a white background&#10;&#10;Description automatically generated">
            <a:extLst>
              <a:ext uri="{FF2B5EF4-FFF2-40B4-BE49-F238E27FC236}">
                <a16:creationId xmlns:a16="http://schemas.microsoft.com/office/drawing/2014/main" id="{DEB520A0-144B-6A85-8E17-4127DA5FF3D4}"/>
              </a:ext>
            </a:extLst>
          </p:cNvPr>
          <p:cNvPicPr>
            <a:picLocks noChangeAspect="1"/>
          </p:cNvPicPr>
          <p:nvPr/>
        </p:nvPicPr>
        <p:blipFill>
          <a:blip r:embed="rId3"/>
          <a:stretch>
            <a:fillRect/>
          </a:stretch>
        </p:blipFill>
        <p:spPr>
          <a:xfrm>
            <a:off x="6778906" y="319166"/>
            <a:ext cx="4884516" cy="6144512"/>
          </a:xfrm>
          <a:prstGeom prst="rect">
            <a:avLst/>
          </a:prstGeom>
        </p:spPr>
      </p:pic>
      <p:sp>
        <p:nvSpPr>
          <p:cNvPr id="7" name="Slide Number Placeholder 6">
            <a:extLst>
              <a:ext uri="{FF2B5EF4-FFF2-40B4-BE49-F238E27FC236}">
                <a16:creationId xmlns:a16="http://schemas.microsoft.com/office/drawing/2014/main" id="{6B48CA6F-C72D-F944-B10D-0504BB669B47}"/>
              </a:ext>
            </a:extLst>
          </p:cNvPr>
          <p:cNvSpPr>
            <a:spLocks noGrp="1"/>
          </p:cNvSpPr>
          <p:nvPr>
            <p:ph type="sldNum" sz="quarter" idx="12"/>
          </p:nvPr>
        </p:nvSpPr>
        <p:spPr>
          <a:xfrm>
            <a:off x="10353610" y="-353453"/>
            <a:ext cx="838199" cy="767687"/>
          </a:xfrm>
        </p:spPr>
        <p:txBody>
          <a:bodyPr/>
          <a:lstStyle/>
          <a:p>
            <a:fld id="{9FF96B15-8338-45D5-A943-561235072D66}" type="slidenum">
              <a:rPr lang="en-US" smtClean="0"/>
              <a:t>2</a:t>
            </a:fld>
            <a:endParaRPr lang="en-US" dirty="0"/>
          </a:p>
        </p:txBody>
      </p:sp>
      <p:sp>
        <p:nvSpPr>
          <p:cNvPr id="29" name="TextBox 28">
            <a:extLst>
              <a:ext uri="{FF2B5EF4-FFF2-40B4-BE49-F238E27FC236}">
                <a16:creationId xmlns:a16="http://schemas.microsoft.com/office/drawing/2014/main" id="{09129296-DCE2-C881-BE5C-BE7AE04BDF0F}"/>
              </a:ext>
            </a:extLst>
          </p:cNvPr>
          <p:cNvSpPr txBox="1"/>
          <p:nvPr/>
        </p:nvSpPr>
        <p:spPr>
          <a:xfrm>
            <a:off x="4859650" y="567160"/>
            <a:ext cx="1932760" cy="5632311"/>
          </a:xfrm>
          <a:prstGeom prst="rect">
            <a:avLst/>
          </a:prstGeom>
          <a:noFill/>
        </p:spPr>
        <p:txBody>
          <a:bodyPr wrap="square" rtlCol="0">
            <a:spAutoFit/>
          </a:bodyPr>
          <a:lstStyle/>
          <a:p>
            <a:pPr algn="ctr"/>
            <a:r>
              <a:rPr lang="en-US" sz="3000" dirty="0">
                <a:solidFill>
                  <a:schemeClr val="tx2"/>
                </a:solidFill>
                <a:latin typeface="Trebuchet MS" panose="020B0603020202020204" pitchFamily="34" charset="0"/>
              </a:rPr>
              <a:t>Cash is no longer the primary medium of exchange Now,  checks, debit cards, and EFT </a:t>
            </a:r>
          </a:p>
        </p:txBody>
      </p:sp>
      <p:pic>
        <p:nvPicPr>
          <p:cNvPr id="3074" name="Picture 2" descr="Two hands with give and take pose gesture with dollar money ...">
            <a:extLst>
              <a:ext uri="{FF2B5EF4-FFF2-40B4-BE49-F238E27FC236}">
                <a16:creationId xmlns:a16="http://schemas.microsoft.com/office/drawing/2014/main" id="{B40D1D32-C6E2-96F1-C3B8-6583C4E627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8806" y="3209081"/>
            <a:ext cx="2399095" cy="225797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n Olden Days">
            <a:extLst>
              <a:ext uri="{FF2B5EF4-FFF2-40B4-BE49-F238E27FC236}">
                <a16:creationId xmlns:a16="http://schemas.microsoft.com/office/drawing/2014/main" id="{EE73CA68-8895-0102-601D-0152BBD73B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6790" y="691171"/>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green sign with white text&#10;&#10;Description automatically generated">
            <a:extLst>
              <a:ext uri="{FF2B5EF4-FFF2-40B4-BE49-F238E27FC236}">
                <a16:creationId xmlns:a16="http://schemas.microsoft.com/office/drawing/2014/main" id="{E79C1615-EA73-AFC0-916B-01B8BA9B64D4}"/>
              </a:ext>
            </a:extLst>
          </p:cNvPr>
          <p:cNvPicPr>
            <a:picLocks noChangeAspect="1"/>
          </p:cNvPicPr>
          <p:nvPr/>
        </p:nvPicPr>
        <p:blipFill>
          <a:blip r:embed="rId6"/>
          <a:stretch>
            <a:fillRect/>
          </a:stretch>
        </p:blipFill>
        <p:spPr>
          <a:xfrm>
            <a:off x="7773686" y="954696"/>
            <a:ext cx="3149600" cy="1879600"/>
          </a:xfrm>
          <a:prstGeom prst="rect">
            <a:avLst/>
          </a:prstGeom>
        </p:spPr>
      </p:pic>
      <p:pic>
        <p:nvPicPr>
          <p:cNvPr id="5" name="Picture 4" descr="A pen and a check&#10;&#10;Description automatically generated">
            <a:extLst>
              <a:ext uri="{FF2B5EF4-FFF2-40B4-BE49-F238E27FC236}">
                <a16:creationId xmlns:a16="http://schemas.microsoft.com/office/drawing/2014/main" id="{7C53771A-06EB-E44B-33B3-2A7F87C6A6C5}"/>
              </a:ext>
            </a:extLst>
          </p:cNvPr>
          <p:cNvPicPr>
            <a:picLocks noChangeAspect="1"/>
          </p:cNvPicPr>
          <p:nvPr/>
        </p:nvPicPr>
        <p:blipFill>
          <a:blip r:embed="rId7"/>
          <a:stretch>
            <a:fillRect/>
          </a:stretch>
        </p:blipFill>
        <p:spPr>
          <a:xfrm>
            <a:off x="8068640" y="3725062"/>
            <a:ext cx="2457450" cy="1847850"/>
          </a:xfrm>
          <a:prstGeom prst="rect">
            <a:avLst/>
          </a:prstGeom>
        </p:spPr>
      </p:pic>
    </p:spTree>
    <p:extLst>
      <p:ext uri="{BB962C8B-B14F-4D97-AF65-F5344CB8AC3E}">
        <p14:creationId xmlns:p14="http://schemas.microsoft.com/office/powerpoint/2010/main" val="127249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2B5742-D468-45B7-9156-641CD4D80AD3}"/>
              </a:ext>
            </a:extLst>
          </p:cNvPr>
          <p:cNvSpPr>
            <a:spLocks noGrp="1"/>
          </p:cNvSpPr>
          <p:nvPr>
            <p:ph type="body" sz="quarter" idx="13"/>
          </p:nvPr>
        </p:nvSpPr>
        <p:spPr>
          <a:xfrm>
            <a:off x="5043782" y="3340283"/>
            <a:ext cx="6742383" cy="1330932"/>
          </a:xfrm>
        </p:spPr>
        <p:txBody>
          <a:bodyPr>
            <a:noAutofit/>
          </a:bodyPr>
          <a:lstStyle/>
          <a:p>
            <a:r>
              <a:rPr lang="en-US" sz="3600" dirty="0">
                <a:latin typeface="Trebuchet MS" panose="020B0603020202020204" pitchFamily="34" charset="0"/>
                <a:ea typeface="Arial" panose="020B0604020202020204" pitchFamily="34" charset="0"/>
                <a:cs typeface="Arial" panose="020B0604020202020204" pitchFamily="34" charset="0"/>
              </a:rPr>
              <a:t>Provides monthly statement of</a:t>
            </a:r>
          </a:p>
          <a:p>
            <a:r>
              <a:rPr lang="en-US" sz="3600" dirty="0">
                <a:effectLst/>
                <a:latin typeface="Trebuchet MS" panose="020B0603020202020204" pitchFamily="34" charset="0"/>
                <a:ea typeface="Arial" panose="020B0604020202020204" pitchFamily="34" charset="0"/>
                <a:cs typeface="Arial" panose="020B0604020202020204" pitchFamily="34" charset="0"/>
              </a:rPr>
              <a:t>activity on the account </a:t>
            </a:r>
          </a:p>
        </p:txBody>
      </p:sp>
      <p:sp>
        <p:nvSpPr>
          <p:cNvPr id="5" name="Text Placeholder 4">
            <a:extLst>
              <a:ext uri="{FF2B5EF4-FFF2-40B4-BE49-F238E27FC236}">
                <a16:creationId xmlns:a16="http://schemas.microsoft.com/office/drawing/2014/main" id="{CB033E00-5119-4205-BD29-9D1A753BE3C3}"/>
              </a:ext>
            </a:extLst>
          </p:cNvPr>
          <p:cNvSpPr>
            <a:spLocks noGrp="1"/>
          </p:cNvSpPr>
          <p:nvPr>
            <p:ph type="body" sz="quarter" idx="15"/>
          </p:nvPr>
        </p:nvSpPr>
        <p:spPr>
          <a:xfrm>
            <a:off x="4974333" y="1997495"/>
            <a:ext cx="6742385" cy="802296"/>
          </a:xfrm>
        </p:spPr>
        <p:txBody>
          <a:bodyPr>
            <a:noAutofit/>
          </a:bodyPr>
          <a:lstStyle/>
          <a:p>
            <a:r>
              <a:rPr lang="en-US" sz="3600" dirty="0">
                <a:solidFill>
                  <a:srgbClr val="222222"/>
                </a:solidFill>
                <a:effectLst/>
                <a:latin typeface="Trebuchet MS" panose="020B0603020202020204" pitchFamily="34" charset="0"/>
                <a:ea typeface="Arial" panose="020B0604020202020204" pitchFamily="34" charset="0"/>
                <a:cs typeface="Arial" panose="020B0604020202020204" pitchFamily="34" charset="0"/>
              </a:rPr>
              <a:t>Records Cash paid out by a biz</a:t>
            </a:r>
          </a:p>
        </p:txBody>
      </p:sp>
      <p:sp>
        <p:nvSpPr>
          <p:cNvPr id="6" name="Text Placeholder 5">
            <a:extLst>
              <a:ext uri="{FF2B5EF4-FFF2-40B4-BE49-F238E27FC236}">
                <a16:creationId xmlns:a16="http://schemas.microsoft.com/office/drawing/2014/main" id="{0C0A6450-4901-4648-A1D8-F9E19429FA66}"/>
              </a:ext>
            </a:extLst>
          </p:cNvPr>
          <p:cNvSpPr>
            <a:spLocks noGrp="1"/>
          </p:cNvSpPr>
          <p:nvPr>
            <p:ph type="body" sz="quarter" idx="16"/>
          </p:nvPr>
        </p:nvSpPr>
        <p:spPr>
          <a:xfrm>
            <a:off x="4974335" y="5189948"/>
            <a:ext cx="6742382" cy="823393"/>
          </a:xfrm>
        </p:spPr>
        <p:txBody>
          <a:bodyPr>
            <a:noAutofit/>
          </a:bodyPr>
          <a:lstStyle/>
          <a:p>
            <a:pPr marR="0" lvl="0">
              <a:lnSpc>
                <a:spcPct val="104000"/>
              </a:lnSpc>
              <a:spcBef>
                <a:spcPts val="500"/>
              </a:spcBef>
              <a:spcAft>
                <a:spcPts val="0"/>
              </a:spcAft>
            </a:pPr>
            <a:r>
              <a:rPr lang="en-US" sz="3600" dirty="0">
                <a:effectLst/>
                <a:latin typeface="Trebuchet MS" panose="020B0603020202020204" pitchFamily="34" charset="0"/>
                <a:ea typeface="Arial" panose="020B0604020202020204" pitchFamily="34" charset="0"/>
                <a:cs typeface="Arial" panose="020B0604020202020204" pitchFamily="34" charset="0"/>
              </a:rPr>
              <a:t>Common acceptance of use</a:t>
            </a:r>
          </a:p>
        </p:txBody>
      </p:sp>
      <p:sp>
        <p:nvSpPr>
          <p:cNvPr id="9" name="Text Placeholder 8">
            <a:extLst>
              <a:ext uri="{FF2B5EF4-FFF2-40B4-BE49-F238E27FC236}">
                <a16:creationId xmlns:a16="http://schemas.microsoft.com/office/drawing/2014/main" id="{246A07C8-F3A3-4A79-ADA4-D3DF410E6827}"/>
              </a:ext>
            </a:extLst>
          </p:cNvPr>
          <p:cNvSpPr>
            <a:spLocks noGrp="1"/>
          </p:cNvSpPr>
          <p:nvPr>
            <p:ph type="body" sz="quarter" idx="17"/>
          </p:nvPr>
        </p:nvSpPr>
        <p:spPr>
          <a:xfrm>
            <a:off x="4974333" y="725861"/>
            <a:ext cx="6742385" cy="799204"/>
          </a:xfrm>
        </p:spPr>
        <p:txBody>
          <a:bodyPr>
            <a:noAutofit/>
          </a:bodyPr>
          <a:lstStyle/>
          <a:p>
            <a:pPr>
              <a:spcBef>
                <a:spcPts val="0"/>
              </a:spcBef>
            </a:pPr>
            <a:r>
              <a:rPr lang="en-US" sz="3600" dirty="0">
                <a:solidFill>
                  <a:srgbClr val="222222"/>
                </a:solidFill>
                <a:effectLst/>
                <a:latin typeface="Trebuchet MS" panose="020B0603020202020204" pitchFamily="34" charset="0"/>
                <a:ea typeface="Arial" panose="020B0604020202020204" pitchFamily="34" charset="0"/>
                <a:cs typeface="Arial" panose="020B0604020202020204" pitchFamily="34" charset="0"/>
              </a:rPr>
              <a:t>Tracks Cash received by a </a:t>
            </a:r>
            <a:r>
              <a:rPr lang="en-US" sz="3600" dirty="0">
                <a:solidFill>
                  <a:srgbClr val="222222"/>
                </a:solidFill>
                <a:latin typeface="Trebuchet MS" panose="020B0603020202020204" pitchFamily="34" charset="0"/>
                <a:ea typeface="Arial" panose="020B0604020202020204" pitchFamily="34" charset="0"/>
                <a:cs typeface="Arial" panose="020B0604020202020204" pitchFamily="34" charset="0"/>
              </a:rPr>
              <a:t>biz</a:t>
            </a:r>
            <a:endParaRPr lang="en-US" sz="3600" dirty="0"/>
          </a:p>
        </p:txBody>
      </p:sp>
      <p:sp>
        <p:nvSpPr>
          <p:cNvPr id="7" name="Slide Number Placeholder 6">
            <a:extLst>
              <a:ext uri="{FF2B5EF4-FFF2-40B4-BE49-F238E27FC236}">
                <a16:creationId xmlns:a16="http://schemas.microsoft.com/office/drawing/2014/main" id="{6B48CA6F-C72D-F944-B10D-0504BB669B47}"/>
              </a:ext>
            </a:extLst>
          </p:cNvPr>
          <p:cNvSpPr>
            <a:spLocks noGrp="1"/>
          </p:cNvSpPr>
          <p:nvPr>
            <p:ph type="sldNum" sz="quarter" idx="12"/>
          </p:nvPr>
        </p:nvSpPr>
        <p:spPr>
          <a:xfrm>
            <a:off x="10353610" y="132678"/>
            <a:ext cx="838199" cy="502225"/>
          </a:xfrm>
        </p:spPr>
        <p:txBody>
          <a:bodyPr/>
          <a:lstStyle/>
          <a:p>
            <a:fld id="{9FF96B15-8338-45D5-A943-561235072D66}" type="slidenum">
              <a:rPr lang="en-US" smtClean="0"/>
              <a:t>3</a:t>
            </a:fld>
            <a:endParaRPr lang="en-US" dirty="0"/>
          </a:p>
        </p:txBody>
      </p:sp>
      <p:sp>
        <p:nvSpPr>
          <p:cNvPr id="11" name="Title 10">
            <a:extLst>
              <a:ext uri="{FF2B5EF4-FFF2-40B4-BE49-F238E27FC236}">
                <a16:creationId xmlns:a16="http://schemas.microsoft.com/office/drawing/2014/main" id="{C88C289D-163C-2067-B5CD-056166580374}"/>
              </a:ext>
            </a:extLst>
          </p:cNvPr>
          <p:cNvSpPr>
            <a:spLocks noGrp="1"/>
          </p:cNvSpPr>
          <p:nvPr>
            <p:ph type="title"/>
          </p:nvPr>
        </p:nvSpPr>
        <p:spPr>
          <a:xfrm>
            <a:off x="896666" y="1377958"/>
            <a:ext cx="3567357" cy="3293257"/>
          </a:xfrm>
        </p:spPr>
        <p:txBody>
          <a:bodyPr/>
          <a:lstStyle/>
          <a:p>
            <a:r>
              <a:rPr lang="en-US" sz="4800" dirty="0"/>
              <a:t>Why use a</a:t>
            </a:r>
            <a:br>
              <a:rPr lang="en-US" sz="4800" dirty="0"/>
            </a:br>
            <a:r>
              <a:rPr lang="en-US" sz="4800" dirty="0"/>
              <a:t>bank account?</a:t>
            </a:r>
          </a:p>
        </p:txBody>
      </p:sp>
    </p:spTree>
    <p:extLst>
      <p:ext uri="{BB962C8B-B14F-4D97-AF65-F5344CB8AC3E}">
        <p14:creationId xmlns:p14="http://schemas.microsoft.com/office/powerpoint/2010/main" val="136249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2B5742-D468-45B7-9156-641CD4D80AD3}"/>
              </a:ext>
            </a:extLst>
          </p:cNvPr>
          <p:cNvSpPr>
            <a:spLocks noGrp="1"/>
          </p:cNvSpPr>
          <p:nvPr>
            <p:ph type="body" sz="quarter" idx="13"/>
          </p:nvPr>
        </p:nvSpPr>
        <p:spPr>
          <a:xfrm>
            <a:off x="4974335" y="2920087"/>
            <a:ext cx="6742383" cy="802296"/>
          </a:xfrm>
        </p:spPr>
        <p:txBody>
          <a:bodyPr>
            <a:noAutofit/>
          </a:bodyPr>
          <a:lstStyle/>
          <a:p>
            <a:r>
              <a:rPr lang="en-US" sz="3600" dirty="0">
                <a:effectLst/>
                <a:latin typeface="Trebuchet MS" panose="020B0603020202020204" pitchFamily="34" charset="0"/>
                <a:ea typeface="Arial" panose="020B0604020202020204" pitchFamily="34" charset="0"/>
                <a:cs typeface="Arial" panose="020B0604020202020204" pitchFamily="34" charset="0"/>
              </a:rPr>
              <a:t>Theft</a:t>
            </a:r>
          </a:p>
        </p:txBody>
      </p:sp>
      <p:sp>
        <p:nvSpPr>
          <p:cNvPr id="4" name="Text Placeholder 3">
            <a:extLst>
              <a:ext uri="{FF2B5EF4-FFF2-40B4-BE49-F238E27FC236}">
                <a16:creationId xmlns:a16="http://schemas.microsoft.com/office/drawing/2014/main" id="{D88D3AC9-532C-45CE-A886-41FE54A32E61}"/>
              </a:ext>
            </a:extLst>
          </p:cNvPr>
          <p:cNvSpPr>
            <a:spLocks noGrp="1"/>
          </p:cNvSpPr>
          <p:nvPr>
            <p:ph type="body" sz="quarter" idx="14"/>
          </p:nvPr>
        </p:nvSpPr>
        <p:spPr>
          <a:xfrm>
            <a:off x="4974334" y="4044150"/>
            <a:ext cx="6742383" cy="946304"/>
          </a:xfrm>
        </p:spPr>
        <p:txBody>
          <a:bodyPr>
            <a:noAutofit/>
          </a:bodyPr>
          <a:lstStyle/>
          <a:p>
            <a:pPr marR="0" lvl="0">
              <a:spcBef>
                <a:spcPts val="0"/>
              </a:spcBef>
              <a:spcAft>
                <a:spcPts val="0"/>
              </a:spcAft>
            </a:pPr>
            <a:r>
              <a:rPr lang="en-US" sz="3600" dirty="0">
                <a:effectLst/>
                <a:latin typeface="Trebuchet MS" panose="020B0603020202020204" pitchFamily="34" charset="0"/>
                <a:ea typeface="Arial" panose="020B0604020202020204" pitchFamily="34" charset="0"/>
                <a:cs typeface="Arial" panose="020B0604020202020204" pitchFamily="34" charset="0"/>
              </a:rPr>
              <a:t>Forgery</a:t>
            </a:r>
          </a:p>
        </p:txBody>
      </p:sp>
      <p:sp>
        <p:nvSpPr>
          <p:cNvPr id="5" name="Text Placeholder 4">
            <a:extLst>
              <a:ext uri="{FF2B5EF4-FFF2-40B4-BE49-F238E27FC236}">
                <a16:creationId xmlns:a16="http://schemas.microsoft.com/office/drawing/2014/main" id="{CB033E00-5119-4205-BD29-9D1A753BE3C3}"/>
              </a:ext>
            </a:extLst>
          </p:cNvPr>
          <p:cNvSpPr>
            <a:spLocks noGrp="1"/>
          </p:cNvSpPr>
          <p:nvPr>
            <p:ph type="body" sz="quarter" idx="15"/>
          </p:nvPr>
        </p:nvSpPr>
        <p:spPr>
          <a:xfrm>
            <a:off x="4974333" y="1804686"/>
            <a:ext cx="6742385" cy="802296"/>
          </a:xfrm>
        </p:spPr>
        <p:txBody>
          <a:bodyPr>
            <a:noAutofit/>
          </a:bodyPr>
          <a:lstStyle/>
          <a:p>
            <a:r>
              <a:rPr lang="en-US" sz="3600" dirty="0">
                <a:solidFill>
                  <a:srgbClr val="222222"/>
                </a:solidFill>
                <a:effectLst/>
                <a:latin typeface="Trebuchet MS" panose="020B0603020202020204" pitchFamily="34" charset="0"/>
                <a:ea typeface="Arial" panose="020B0604020202020204" pitchFamily="34" charset="0"/>
                <a:cs typeface="Arial" panose="020B0604020202020204" pitchFamily="34" charset="0"/>
              </a:rPr>
              <a:t>Waste</a:t>
            </a:r>
          </a:p>
        </p:txBody>
      </p:sp>
      <p:sp>
        <p:nvSpPr>
          <p:cNvPr id="6" name="Text Placeholder 5">
            <a:extLst>
              <a:ext uri="{FF2B5EF4-FFF2-40B4-BE49-F238E27FC236}">
                <a16:creationId xmlns:a16="http://schemas.microsoft.com/office/drawing/2014/main" id="{0C0A6450-4901-4648-A1D8-F9E19429FA66}"/>
              </a:ext>
            </a:extLst>
          </p:cNvPr>
          <p:cNvSpPr>
            <a:spLocks noGrp="1"/>
          </p:cNvSpPr>
          <p:nvPr>
            <p:ph type="body" sz="quarter" idx="16"/>
          </p:nvPr>
        </p:nvSpPr>
        <p:spPr>
          <a:xfrm>
            <a:off x="4974335" y="5189948"/>
            <a:ext cx="6742382" cy="823393"/>
          </a:xfrm>
        </p:spPr>
        <p:txBody>
          <a:bodyPr>
            <a:noAutofit/>
          </a:bodyPr>
          <a:lstStyle/>
          <a:p>
            <a:pPr marR="0" lvl="0">
              <a:lnSpc>
                <a:spcPct val="104000"/>
              </a:lnSpc>
              <a:spcBef>
                <a:spcPts val="500"/>
              </a:spcBef>
              <a:spcAft>
                <a:spcPts val="0"/>
              </a:spcAft>
            </a:pPr>
            <a:r>
              <a:rPr lang="en-US" sz="3600" dirty="0">
                <a:effectLst/>
                <a:latin typeface="Trebuchet MS" panose="020B0603020202020204" pitchFamily="34" charset="0"/>
                <a:ea typeface="Arial" panose="020B0604020202020204" pitchFamily="34" charset="0"/>
                <a:cs typeface="Arial" panose="020B0604020202020204" pitchFamily="34" charset="0"/>
              </a:rPr>
              <a:t>Embezzlement</a:t>
            </a:r>
          </a:p>
        </p:txBody>
      </p:sp>
      <p:sp>
        <p:nvSpPr>
          <p:cNvPr id="9" name="Text Placeholder 8">
            <a:extLst>
              <a:ext uri="{FF2B5EF4-FFF2-40B4-BE49-F238E27FC236}">
                <a16:creationId xmlns:a16="http://schemas.microsoft.com/office/drawing/2014/main" id="{246A07C8-F3A3-4A79-ADA4-D3DF410E6827}"/>
              </a:ext>
            </a:extLst>
          </p:cNvPr>
          <p:cNvSpPr>
            <a:spLocks noGrp="1"/>
          </p:cNvSpPr>
          <p:nvPr>
            <p:ph type="body" sz="quarter" idx="17"/>
          </p:nvPr>
        </p:nvSpPr>
        <p:spPr>
          <a:xfrm>
            <a:off x="4974333" y="725861"/>
            <a:ext cx="6742385" cy="799204"/>
          </a:xfrm>
        </p:spPr>
        <p:txBody>
          <a:bodyPr>
            <a:noAutofit/>
          </a:bodyPr>
          <a:lstStyle/>
          <a:p>
            <a:pPr>
              <a:spcBef>
                <a:spcPts val="0"/>
              </a:spcBef>
            </a:pPr>
            <a:r>
              <a:rPr lang="en-US" sz="3600" dirty="0">
                <a:solidFill>
                  <a:srgbClr val="222222"/>
                </a:solidFill>
                <a:effectLst/>
                <a:latin typeface="Trebuchet MS" panose="020B0603020202020204" pitchFamily="34" charset="0"/>
                <a:ea typeface="Arial" panose="020B0604020202020204" pitchFamily="34" charset="0"/>
                <a:cs typeface="Arial" panose="020B0604020202020204" pitchFamily="34" charset="0"/>
              </a:rPr>
              <a:t>Loss</a:t>
            </a:r>
            <a:endParaRPr lang="en-US" sz="3600" dirty="0"/>
          </a:p>
        </p:txBody>
      </p:sp>
      <p:sp>
        <p:nvSpPr>
          <p:cNvPr id="7" name="Slide Number Placeholder 6">
            <a:extLst>
              <a:ext uri="{FF2B5EF4-FFF2-40B4-BE49-F238E27FC236}">
                <a16:creationId xmlns:a16="http://schemas.microsoft.com/office/drawing/2014/main" id="{6B48CA6F-C72D-F944-B10D-0504BB669B47}"/>
              </a:ext>
            </a:extLst>
          </p:cNvPr>
          <p:cNvSpPr>
            <a:spLocks noGrp="1"/>
          </p:cNvSpPr>
          <p:nvPr>
            <p:ph type="sldNum" sz="quarter" idx="12"/>
          </p:nvPr>
        </p:nvSpPr>
        <p:spPr>
          <a:xfrm>
            <a:off x="10353610" y="132678"/>
            <a:ext cx="838199" cy="502225"/>
          </a:xfrm>
        </p:spPr>
        <p:txBody>
          <a:bodyPr/>
          <a:lstStyle/>
          <a:p>
            <a:fld id="{9FF96B15-8338-45D5-A943-561235072D66}" type="slidenum">
              <a:rPr lang="en-US" smtClean="0"/>
              <a:t>4</a:t>
            </a:fld>
            <a:endParaRPr lang="en-US" dirty="0"/>
          </a:p>
        </p:txBody>
      </p:sp>
      <p:sp>
        <p:nvSpPr>
          <p:cNvPr id="11" name="Title 10">
            <a:extLst>
              <a:ext uri="{FF2B5EF4-FFF2-40B4-BE49-F238E27FC236}">
                <a16:creationId xmlns:a16="http://schemas.microsoft.com/office/drawing/2014/main" id="{C88C289D-163C-2067-B5CD-056166580374}"/>
              </a:ext>
            </a:extLst>
          </p:cNvPr>
          <p:cNvSpPr>
            <a:spLocks noGrp="1"/>
          </p:cNvSpPr>
          <p:nvPr>
            <p:ph type="title"/>
          </p:nvPr>
        </p:nvSpPr>
        <p:spPr>
          <a:xfrm>
            <a:off x="954539" y="1896692"/>
            <a:ext cx="3567357" cy="3293257"/>
          </a:xfrm>
        </p:spPr>
        <p:txBody>
          <a:bodyPr/>
          <a:lstStyle/>
          <a:p>
            <a:r>
              <a:rPr lang="en-US" sz="4800" dirty="0"/>
              <a:t>Bank accounts protect businesses from:</a:t>
            </a:r>
          </a:p>
        </p:txBody>
      </p:sp>
    </p:spTree>
    <p:extLst>
      <p:ext uri="{BB962C8B-B14F-4D97-AF65-F5344CB8AC3E}">
        <p14:creationId xmlns:p14="http://schemas.microsoft.com/office/powerpoint/2010/main" val="761836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2B5742-D468-45B7-9156-641CD4D80AD3}"/>
              </a:ext>
            </a:extLst>
          </p:cNvPr>
          <p:cNvSpPr>
            <a:spLocks noGrp="1"/>
          </p:cNvSpPr>
          <p:nvPr>
            <p:ph type="body" sz="quarter" idx="13"/>
          </p:nvPr>
        </p:nvSpPr>
        <p:spPr>
          <a:xfrm>
            <a:off x="4974335" y="2561275"/>
            <a:ext cx="7036851" cy="802296"/>
          </a:xfrm>
        </p:spPr>
        <p:txBody>
          <a:bodyPr>
            <a:noAutofit/>
          </a:bodyPr>
          <a:lstStyle/>
          <a:p>
            <a:r>
              <a:rPr lang="en-US" sz="3600" dirty="0">
                <a:effectLst/>
                <a:latin typeface="Trebuchet MS" panose="020B0603020202020204" pitchFamily="34" charset="0"/>
                <a:ea typeface="Arial" panose="020B0604020202020204" pitchFamily="34" charset="0"/>
                <a:cs typeface="Arial" panose="020B0604020202020204" pitchFamily="34" charset="0"/>
              </a:rPr>
              <a:t>Bonding emps. </a:t>
            </a:r>
            <a:r>
              <a:rPr lang="en-US" sz="3600" dirty="0">
                <a:latin typeface="Trebuchet MS" panose="020B0603020202020204" pitchFamily="34" charset="0"/>
                <a:ea typeface="Arial" panose="020B0604020202020204" pitchFamily="34" charset="0"/>
                <a:cs typeface="Arial" panose="020B0604020202020204" pitchFamily="34" charset="0"/>
              </a:rPr>
              <a:t>w</a:t>
            </a:r>
            <a:r>
              <a:rPr lang="en-US" sz="3600" dirty="0">
                <a:effectLst/>
                <a:latin typeface="Trebuchet MS" panose="020B0603020202020204" pitchFamily="34" charset="0"/>
                <a:ea typeface="Arial" panose="020B0604020202020204" pitchFamily="34" charset="0"/>
                <a:cs typeface="Arial" panose="020B0604020202020204" pitchFamily="34" charset="0"/>
              </a:rPr>
              <a:t>ho handle cash</a:t>
            </a:r>
          </a:p>
        </p:txBody>
      </p:sp>
      <p:sp>
        <p:nvSpPr>
          <p:cNvPr id="4" name="Text Placeholder 3">
            <a:extLst>
              <a:ext uri="{FF2B5EF4-FFF2-40B4-BE49-F238E27FC236}">
                <a16:creationId xmlns:a16="http://schemas.microsoft.com/office/drawing/2014/main" id="{D88D3AC9-532C-45CE-A886-41FE54A32E61}"/>
              </a:ext>
            </a:extLst>
          </p:cNvPr>
          <p:cNvSpPr>
            <a:spLocks noGrp="1"/>
          </p:cNvSpPr>
          <p:nvPr>
            <p:ph type="body" sz="quarter" idx="14"/>
          </p:nvPr>
        </p:nvSpPr>
        <p:spPr>
          <a:xfrm>
            <a:off x="4974334" y="3519224"/>
            <a:ext cx="7036851" cy="946304"/>
          </a:xfrm>
        </p:spPr>
        <p:txBody>
          <a:bodyPr>
            <a:noAutofit/>
          </a:bodyPr>
          <a:lstStyle/>
          <a:p>
            <a:pPr marR="0" lvl="0">
              <a:spcBef>
                <a:spcPts val="0"/>
              </a:spcBef>
              <a:spcAft>
                <a:spcPts val="0"/>
              </a:spcAft>
            </a:pPr>
            <a:r>
              <a:rPr lang="en-US" sz="3600" dirty="0">
                <a:effectLst/>
                <a:latin typeface="Trebuchet MS" panose="020B0603020202020204" pitchFamily="34" charset="0"/>
                <a:ea typeface="Arial" panose="020B0604020202020204" pitchFamily="34" charset="0"/>
                <a:cs typeface="Arial" panose="020B0604020202020204" pitchFamily="34" charset="0"/>
              </a:rPr>
              <a:t>Using a cash register and safe</a:t>
            </a:r>
          </a:p>
        </p:txBody>
      </p:sp>
      <p:sp>
        <p:nvSpPr>
          <p:cNvPr id="5" name="Text Placeholder 4">
            <a:extLst>
              <a:ext uri="{FF2B5EF4-FFF2-40B4-BE49-F238E27FC236}">
                <a16:creationId xmlns:a16="http://schemas.microsoft.com/office/drawing/2014/main" id="{CB033E00-5119-4205-BD29-9D1A753BE3C3}"/>
              </a:ext>
            </a:extLst>
          </p:cNvPr>
          <p:cNvSpPr>
            <a:spLocks noGrp="1"/>
          </p:cNvSpPr>
          <p:nvPr>
            <p:ph type="body" sz="quarter" idx="15"/>
          </p:nvPr>
        </p:nvSpPr>
        <p:spPr>
          <a:xfrm>
            <a:off x="4974333" y="1596336"/>
            <a:ext cx="7036853" cy="802296"/>
          </a:xfrm>
        </p:spPr>
        <p:txBody>
          <a:bodyPr>
            <a:noAutofit/>
          </a:bodyPr>
          <a:lstStyle/>
          <a:p>
            <a:r>
              <a:rPr lang="en-US" sz="3600" dirty="0">
                <a:solidFill>
                  <a:srgbClr val="222222"/>
                </a:solidFill>
                <a:latin typeface="Trebuchet MS" panose="020B0603020202020204" pitchFamily="34" charset="0"/>
                <a:ea typeface="Arial" panose="020B0604020202020204" pitchFamily="34" charset="0"/>
                <a:cs typeface="Arial" panose="020B0604020202020204" pitchFamily="34" charset="0"/>
              </a:rPr>
              <a:t>Separate tasks involving cash</a:t>
            </a:r>
            <a:endParaRPr lang="en-US" sz="3600" dirty="0">
              <a:solidFill>
                <a:srgbClr val="222222"/>
              </a:solidFill>
              <a:effectLst/>
              <a:latin typeface="Trebuchet MS" panose="020B0603020202020204" pitchFamily="34" charset="0"/>
              <a:ea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0C0A6450-4901-4648-A1D8-F9E19429FA66}"/>
              </a:ext>
            </a:extLst>
          </p:cNvPr>
          <p:cNvSpPr>
            <a:spLocks noGrp="1"/>
          </p:cNvSpPr>
          <p:nvPr>
            <p:ph type="body" sz="quarter" idx="16"/>
          </p:nvPr>
        </p:nvSpPr>
        <p:spPr>
          <a:xfrm>
            <a:off x="4974333" y="4627938"/>
            <a:ext cx="7036851" cy="823393"/>
          </a:xfrm>
        </p:spPr>
        <p:txBody>
          <a:bodyPr>
            <a:noAutofit/>
          </a:bodyPr>
          <a:lstStyle/>
          <a:p>
            <a:pPr marR="0" lvl="0">
              <a:lnSpc>
                <a:spcPct val="104000"/>
              </a:lnSpc>
              <a:spcBef>
                <a:spcPts val="500"/>
              </a:spcBef>
              <a:spcAft>
                <a:spcPts val="0"/>
              </a:spcAft>
            </a:pPr>
            <a:r>
              <a:rPr lang="en-US" sz="3600" dirty="0">
                <a:latin typeface="Trebuchet MS" panose="020B0603020202020204" pitchFamily="34" charset="0"/>
                <a:ea typeface="Arial" panose="020B0604020202020204" pitchFamily="34" charset="0"/>
                <a:cs typeface="Arial" panose="020B0604020202020204" pitchFamily="34" charset="0"/>
              </a:rPr>
              <a:t>Depositing cash receipts daily</a:t>
            </a:r>
            <a:endParaRPr lang="en-US" sz="3600" dirty="0">
              <a:effectLst/>
              <a:latin typeface="Trebuchet MS" panose="020B0603020202020204" pitchFamily="34" charset="0"/>
              <a:ea typeface="Arial" panose="020B0604020202020204" pitchFamily="34" charset="0"/>
              <a:cs typeface="Arial" panose="020B0604020202020204" pitchFamily="34" charset="0"/>
            </a:endParaRPr>
          </a:p>
        </p:txBody>
      </p:sp>
      <p:sp>
        <p:nvSpPr>
          <p:cNvPr id="9" name="Text Placeholder 8">
            <a:extLst>
              <a:ext uri="{FF2B5EF4-FFF2-40B4-BE49-F238E27FC236}">
                <a16:creationId xmlns:a16="http://schemas.microsoft.com/office/drawing/2014/main" id="{246A07C8-F3A3-4A79-ADA4-D3DF410E6827}"/>
              </a:ext>
            </a:extLst>
          </p:cNvPr>
          <p:cNvSpPr>
            <a:spLocks noGrp="1"/>
          </p:cNvSpPr>
          <p:nvPr>
            <p:ph type="body" sz="quarter" idx="17"/>
          </p:nvPr>
        </p:nvSpPr>
        <p:spPr>
          <a:xfrm>
            <a:off x="4974333" y="644836"/>
            <a:ext cx="7036853" cy="799204"/>
          </a:xfrm>
        </p:spPr>
        <p:txBody>
          <a:bodyPr>
            <a:noAutofit/>
          </a:bodyPr>
          <a:lstStyle/>
          <a:p>
            <a:pPr>
              <a:spcBef>
                <a:spcPts val="0"/>
              </a:spcBef>
            </a:pPr>
            <a:r>
              <a:rPr lang="en-US" sz="3600" dirty="0">
                <a:solidFill>
                  <a:srgbClr val="222222"/>
                </a:solidFill>
                <a:effectLst/>
                <a:latin typeface="Trebuchet MS" panose="020B0603020202020204" pitchFamily="34" charset="0"/>
                <a:ea typeface="Arial" panose="020B0604020202020204" pitchFamily="34" charset="0"/>
                <a:cs typeface="Arial" panose="020B0604020202020204" pitchFamily="34" charset="0"/>
              </a:rPr>
              <a:t>Limit # of persons handling cash</a:t>
            </a:r>
            <a:endParaRPr lang="en-US" sz="3600" dirty="0"/>
          </a:p>
        </p:txBody>
      </p:sp>
      <p:sp>
        <p:nvSpPr>
          <p:cNvPr id="7" name="Slide Number Placeholder 6">
            <a:extLst>
              <a:ext uri="{FF2B5EF4-FFF2-40B4-BE49-F238E27FC236}">
                <a16:creationId xmlns:a16="http://schemas.microsoft.com/office/drawing/2014/main" id="{6B48CA6F-C72D-F944-B10D-0504BB669B47}"/>
              </a:ext>
            </a:extLst>
          </p:cNvPr>
          <p:cNvSpPr>
            <a:spLocks noGrp="1"/>
          </p:cNvSpPr>
          <p:nvPr>
            <p:ph type="sldNum" sz="quarter" idx="12"/>
          </p:nvPr>
        </p:nvSpPr>
        <p:spPr>
          <a:xfrm>
            <a:off x="10353610" y="132678"/>
            <a:ext cx="838199" cy="502225"/>
          </a:xfrm>
        </p:spPr>
        <p:txBody>
          <a:bodyPr/>
          <a:lstStyle/>
          <a:p>
            <a:fld id="{9FF96B15-8338-45D5-A943-561235072D66}" type="slidenum">
              <a:rPr lang="en-US" smtClean="0"/>
              <a:t>5</a:t>
            </a:fld>
            <a:endParaRPr lang="en-US" dirty="0"/>
          </a:p>
        </p:txBody>
      </p:sp>
      <p:sp>
        <p:nvSpPr>
          <p:cNvPr id="11" name="Title 10">
            <a:extLst>
              <a:ext uri="{FF2B5EF4-FFF2-40B4-BE49-F238E27FC236}">
                <a16:creationId xmlns:a16="http://schemas.microsoft.com/office/drawing/2014/main" id="{C88C289D-163C-2067-B5CD-056166580374}"/>
              </a:ext>
            </a:extLst>
          </p:cNvPr>
          <p:cNvSpPr>
            <a:spLocks noGrp="1"/>
          </p:cNvSpPr>
          <p:nvPr>
            <p:ph type="title"/>
          </p:nvPr>
        </p:nvSpPr>
        <p:spPr>
          <a:xfrm>
            <a:off x="942964" y="690261"/>
            <a:ext cx="3567357" cy="3293257"/>
          </a:xfrm>
        </p:spPr>
        <p:txBody>
          <a:bodyPr/>
          <a:lstStyle/>
          <a:p>
            <a:r>
              <a:rPr lang="en-US" sz="4800" dirty="0"/>
              <a:t>Internal</a:t>
            </a:r>
            <a:br>
              <a:rPr lang="en-US" sz="4800" dirty="0"/>
            </a:br>
            <a:r>
              <a:rPr lang="en-US" sz="4800" dirty="0"/>
              <a:t>Controls:</a:t>
            </a:r>
          </a:p>
        </p:txBody>
      </p:sp>
      <p:sp>
        <p:nvSpPr>
          <p:cNvPr id="2" name="Text Placeholder 4">
            <a:extLst>
              <a:ext uri="{FF2B5EF4-FFF2-40B4-BE49-F238E27FC236}">
                <a16:creationId xmlns:a16="http://schemas.microsoft.com/office/drawing/2014/main" id="{A99B4BB2-68B1-6CA6-2E51-1A5508CB1D76}"/>
              </a:ext>
            </a:extLst>
          </p:cNvPr>
          <p:cNvSpPr txBox="1">
            <a:spLocks/>
          </p:cNvSpPr>
          <p:nvPr/>
        </p:nvSpPr>
        <p:spPr>
          <a:xfrm>
            <a:off x="4953108" y="5579968"/>
            <a:ext cx="7036853" cy="802296"/>
          </a:xfrm>
          <a:prstGeom prst="roundRect">
            <a:avLst/>
          </a:prstGeom>
          <a:solidFill>
            <a:schemeClr val="bg1">
              <a:lumMod val="95000"/>
            </a:schemeClr>
          </a:solidFill>
          <a:ln w="31750">
            <a:solidFill>
              <a:schemeClr val="accent3"/>
            </a:solidFill>
          </a:ln>
        </p:spPr>
        <p:txBody>
          <a:bodyPr vert="horz" lIns="91440" tIns="45720" rIns="91440" bIns="45720" rtlCol="0" anchor="ctr">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100" b="0" i="0" kern="1200">
                <a:solidFill>
                  <a:schemeClr val="tx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3600" dirty="0">
                <a:solidFill>
                  <a:srgbClr val="222222"/>
                </a:solidFill>
                <a:latin typeface="Trebuchet MS" panose="020B0603020202020204" pitchFamily="34" charset="0"/>
                <a:ea typeface="Arial" panose="020B0604020202020204" pitchFamily="34" charset="0"/>
                <a:cs typeface="Arial" panose="020B0604020202020204" pitchFamily="34" charset="0"/>
              </a:rPr>
              <a:t>Use checks, DR cards or EFT </a:t>
            </a:r>
          </a:p>
        </p:txBody>
      </p:sp>
      <p:pic>
        <p:nvPicPr>
          <p:cNvPr id="2050" name="Picture 2" descr="No Cash Stock Illustrations – 5,247 No Cash Stock Illustrations, Vectors &amp;  Clipart - Dreamstime">
            <a:extLst>
              <a:ext uri="{FF2B5EF4-FFF2-40B4-BE49-F238E27FC236}">
                <a16:creationId xmlns:a16="http://schemas.microsoft.com/office/drawing/2014/main" id="{6A788FE9-61E0-8033-CEBE-D2B7CCD0A6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7942" y="3968071"/>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475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2B5742-D468-45B7-9156-641CD4D80AD3}"/>
              </a:ext>
            </a:extLst>
          </p:cNvPr>
          <p:cNvSpPr>
            <a:spLocks noGrp="1"/>
          </p:cNvSpPr>
          <p:nvPr>
            <p:ph type="body" sz="quarter" idx="13"/>
          </p:nvPr>
        </p:nvSpPr>
        <p:spPr>
          <a:xfrm>
            <a:off x="4974333" y="2879211"/>
            <a:ext cx="7036851" cy="802296"/>
          </a:xfrm>
        </p:spPr>
        <p:txBody>
          <a:bodyPr>
            <a:noAutofit/>
          </a:bodyPr>
          <a:lstStyle/>
          <a:p>
            <a:r>
              <a:rPr lang="en-US" sz="3600" dirty="0">
                <a:latin typeface="Trebuchet MS" panose="020B0603020202020204" pitchFamily="34" charset="0"/>
                <a:ea typeface="Arial" panose="020B0604020202020204" pitchFamily="34" charset="0"/>
                <a:cs typeface="Arial" panose="020B0604020202020204" pitchFamily="34" charset="0"/>
              </a:rPr>
              <a:t>Cameras at after hours locations</a:t>
            </a:r>
            <a:endParaRPr lang="en-US" sz="3600" dirty="0">
              <a:effectLst/>
              <a:latin typeface="Trebuchet MS" panose="020B0603020202020204" pitchFamily="34" charset="0"/>
              <a:ea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D88D3AC9-532C-45CE-A886-41FE54A32E61}"/>
              </a:ext>
            </a:extLst>
          </p:cNvPr>
          <p:cNvSpPr>
            <a:spLocks noGrp="1"/>
          </p:cNvSpPr>
          <p:nvPr>
            <p:ph type="body" sz="quarter" idx="14"/>
          </p:nvPr>
        </p:nvSpPr>
        <p:spPr>
          <a:xfrm>
            <a:off x="4974333" y="3985345"/>
            <a:ext cx="7036851" cy="946304"/>
          </a:xfrm>
        </p:spPr>
        <p:txBody>
          <a:bodyPr>
            <a:noAutofit/>
          </a:bodyPr>
          <a:lstStyle/>
          <a:p>
            <a:pPr marR="0" lvl="0">
              <a:spcBef>
                <a:spcPts val="0"/>
              </a:spcBef>
              <a:spcAft>
                <a:spcPts val="0"/>
              </a:spcAft>
            </a:pPr>
            <a:r>
              <a:rPr lang="en-US" sz="3600" dirty="0">
                <a:effectLst/>
                <a:latin typeface="Trebuchet MS" panose="020B0603020202020204" pitchFamily="34" charset="0"/>
                <a:ea typeface="Arial" panose="020B0604020202020204" pitchFamily="34" charset="0"/>
                <a:cs typeface="Arial" panose="020B0604020202020204" pitchFamily="34" charset="0"/>
              </a:rPr>
              <a:t>Cameras at ATMs</a:t>
            </a:r>
          </a:p>
        </p:txBody>
      </p:sp>
      <p:sp>
        <p:nvSpPr>
          <p:cNvPr id="5" name="Text Placeholder 4">
            <a:extLst>
              <a:ext uri="{FF2B5EF4-FFF2-40B4-BE49-F238E27FC236}">
                <a16:creationId xmlns:a16="http://schemas.microsoft.com/office/drawing/2014/main" id="{CB033E00-5119-4205-BD29-9D1A753BE3C3}"/>
              </a:ext>
            </a:extLst>
          </p:cNvPr>
          <p:cNvSpPr>
            <a:spLocks noGrp="1"/>
          </p:cNvSpPr>
          <p:nvPr>
            <p:ph type="body" sz="quarter" idx="15"/>
          </p:nvPr>
        </p:nvSpPr>
        <p:spPr>
          <a:xfrm>
            <a:off x="4974333" y="1711290"/>
            <a:ext cx="7036853" cy="802296"/>
          </a:xfrm>
        </p:spPr>
        <p:txBody>
          <a:bodyPr>
            <a:noAutofit/>
          </a:bodyPr>
          <a:lstStyle/>
          <a:p>
            <a:r>
              <a:rPr lang="en-US" sz="3600" dirty="0">
                <a:solidFill>
                  <a:srgbClr val="222222"/>
                </a:solidFill>
                <a:latin typeface="Trebuchet MS" panose="020B0603020202020204" pitchFamily="34" charset="0"/>
                <a:ea typeface="Arial" panose="020B0604020202020204" pitchFamily="34" charset="0"/>
                <a:cs typeface="Arial" panose="020B0604020202020204" pitchFamily="34" charset="0"/>
              </a:rPr>
              <a:t>Banks monitor authorized sigs.</a:t>
            </a:r>
            <a:endParaRPr lang="en-US" sz="3600" dirty="0">
              <a:solidFill>
                <a:srgbClr val="222222"/>
              </a:solidFill>
              <a:effectLst/>
              <a:latin typeface="Trebuchet MS" panose="020B0603020202020204" pitchFamily="34" charset="0"/>
              <a:ea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0C0A6450-4901-4648-A1D8-F9E19429FA66}"/>
              </a:ext>
            </a:extLst>
          </p:cNvPr>
          <p:cNvSpPr>
            <a:spLocks noGrp="1"/>
          </p:cNvSpPr>
          <p:nvPr>
            <p:ph type="body" sz="quarter" idx="16"/>
          </p:nvPr>
        </p:nvSpPr>
        <p:spPr>
          <a:xfrm>
            <a:off x="4974333" y="5261664"/>
            <a:ext cx="7036851" cy="823393"/>
          </a:xfrm>
        </p:spPr>
        <p:txBody>
          <a:bodyPr>
            <a:noAutofit/>
          </a:bodyPr>
          <a:lstStyle/>
          <a:p>
            <a:pPr marR="0" lvl="0">
              <a:lnSpc>
                <a:spcPct val="104000"/>
              </a:lnSpc>
              <a:spcBef>
                <a:spcPts val="500"/>
              </a:spcBef>
              <a:spcAft>
                <a:spcPts val="0"/>
              </a:spcAft>
            </a:pPr>
            <a:r>
              <a:rPr lang="en-US" sz="3600" dirty="0">
                <a:latin typeface="Trebuchet MS" panose="020B0603020202020204" pitchFamily="34" charset="0"/>
                <a:ea typeface="Arial" panose="020B0604020202020204" pitchFamily="34" charset="0"/>
                <a:cs typeface="Arial" panose="020B0604020202020204" pitchFamily="34" charset="0"/>
              </a:rPr>
              <a:t>Any activity not controlled by the biz. itself</a:t>
            </a:r>
            <a:endParaRPr lang="en-US" sz="3600" dirty="0">
              <a:effectLst/>
              <a:latin typeface="Trebuchet MS" panose="020B0603020202020204" pitchFamily="34" charset="0"/>
              <a:ea typeface="Arial" panose="020B0604020202020204" pitchFamily="34" charset="0"/>
              <a:cs typeface="Arial" panose="020B0604020202020204" pitchFamily="34" charset="0"/>
            </a:endParaRPr>
          </a:p>
        </p:txBody>
      </p:sp>
      <p:sp>
        <p:nvSpPr>
          <p:cNvPr id="9" name="Text Placeholder 8">
            <a:extLst>
              <a:ext uri="{FF2B5EF4-FFF2-40B4-BE49-F238E27FC236}">
                <a16:creationId xmlns:a16="http://schemas.microsoft.com/office/drawing/2014/main" id="{246A07C8-F3A3-4A79-ADA4-D3DF410E6827}"/>
              </a:ext>
            </a:extLst>
          </p:cNvPr>
          <p:cNvSpPr>
            <a:spLocks noGrp="1"/>
          </p:cNvSpPr>
          <p:nvPr>
            <p:ph type="body" sz="quarter" idx="17"/>
          </p:nvPr>
        </p:nvSpPr>
        <p:spPr>
          <a:xfrm>
            <a:off x="4974333" y="644836"/>
            <a:ext cx="7036853" cy="799204"/>
          </a:xfrm>
        </p:spPr>
        <p:txBody>
          <a:bodyPr>
            <a:noAutofit/>
          </a:bodyPr>
          <a:lstStyle/>
          <a:p>
            <a:pPr>
              <a:spcBef>
                <a:spcPts val="0"/>
              </a:spcBef>
            </a:pPr>
            <a:r>
              <a:rPr lang="en-US" sz="3600" dirty="0">
                <a:solidFill>
                  <a:srgbClr val="222222"/>
                </a:solidFill>
                <a:effectLst/>
                <a:latin typeface="Trebuchet MS" panose="020B0603020202020204" pitchFamily="34" charset="0"/>
                <a:ea typeface="Arial" panose="020B0604020202020204" pitchFamily="34" charset="0"/>
                <a:cs typeface="Arial" panose="020B0604020202020204" pitchFamily="34" charset="0"/>
              </a:rPr>
              <a:t>Banks maintain funds for biz’s</a:t>
            </a:r>
            <a:endParaRPr lang="en-US" sz="3600" dirty="0"/>
          </a:p>
        </p:txBody>
      </p:sp>
      <p:sp>
        <p:nvSpPr>
          <p:cNvPr id="7" name="Slide Number Placeholder 6">
            <a:extLst>
              <a:ext uri="{FF2B5EF4-FFF2-40B4-BE49-F238E27FC236}">
                <a16:creationId xmlns:a16="http://schemas.microsoft.com/office/drawing/2014/main" id="{6B48CA6F-C72D-F944-B10D-0504BB669B47}"/>
              </a:ext>
            </a:extLst>
          </p:cNvPr>
          <p:cNvSpPr>
            <a:spLocks noGrp="1"/>
          </p:cNvSpPr>
          <p:nvPr>
            <p:ph type="sldNum" sz="quarter" idx="12"/>
          </p:nvPr>
        </p:nvSpPr>
        <p:spPr>
          <a:xfrm>
            <a:off x="10353610" y="132678"/>
            <a:ext cx="838199" cy="502225"/>
          </a:xfrm>
        </p:spPr>
        <p:txBody>
          <a:bodyPr/>
          <a:lstStyle/>
          <a:p>
            <a:fld id="{9FF96B15-8338-45D5-A943-561235072D66}" type="slidenum">
              <a:rPr lang="en-US" smtClean="0"/>
              <a:t>6</a:t>
            </a:fld>
            <a:endParaRPr lang="en-US" dirty="0"/>
          </a:p>
        </p:txBody>
      </p:sp>
      <p:sp>
        <p:nvSpPr>
          <p:cNvPr id="11" name="Title 10">
            <a:extLst>
              <a:ext uri="{FF2B5EF4-FFF2-40B4-BE49-F238E27FC236}">
                <a16:creationId xmlns:a16="http://schemas.microsoft.com/office/drawing/2014/main" id="{C88C289D-163C-2067-B5CD-056166580374}"/>
              </a:ext>
            </a:extLst>
          </p:cNvPr>
          <p:cNvSpPr>
            <a:spLocks noGrp="1"/>
          </p:cNvSpPr>
          <p:nvPr>
            <p:ph type="title"/>
          </p:nvPr>
        </p:nvSpPr>
        <p:spPr>
          <a:xfrm>
            <a:off x="931389" y="1444040"/>
            <a:ext cx="3567357" cy="3293257"/>
          </a:xfrm>
        </p:spPr>
        <p:txBody>
          <a:bodyPr/>
          <a:lstStyle/>
          <a:p>
            <a:r>
              <a:rPr lang="en-US" sz="4800" dirty="0"/>
              <a:t>External</a:t>
            </a:r>
            <a:br>
              <a:rPr lang="en-US" sz="4800" dirty="0"/>
            </a:br>
            <a:r>
              <a:rPr lang="en-US" sz="4800" dirty="0"/>
              <a:t>Controls:</a:t>
            </a:r>
          </a:p>
        </p:txBody>
      </p:sp>
    </p:spTree>
    <p:extLst>
      <p:ext uri="{BB962C8B-B14F-4D97-AF65-F5344CB8AC3E}">
        <p14:creationId xmlns:p14="http://schemas.microsoft.com/office/powerpoint/2010/main" val="579703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CF9ABE-09AF-5654-7525-1192A9B5278E}"/>
              </a:ext>
            </a:extLst>
          </p:cNvPr>
          <p:cNvSpPr>
            <a:spLocks noGrp="1"/>
          </p:cNvSpPr>
          <p:nvPr>
            <p:ph type="sldNum" sz="quarter" idx="12"/>
          </p:nvPr>
        </p:nvSpPr>
        <p:spPr/>
        <p:txBody>
          <a:bodyPr/>
          <a:lstStyle/>
          <a:p>
            <a:fld id="{9FF96B15-8338-45D5-A943-561235072D66}" type="slidenum">
              <a:rPr lang="en-US" noProof="0" smtClean="0"/>
              <a:t>7</a:t>
            </a:fld>
            <a:endParaRPr lang="en-US" noProof="0" dirty="0"/>
          </a:p>
        </p:txBody>
      </p:sp>
      <p:pic>
        <p:nvPicPr>
          <p:cNvPr id="5122" name="Picture 2">
            <a:extLst>
              <a:ext uri="{FF2B5EF4-FFF2-40B4-BE49-F238E27FC236}">
                <a16:creationId xmlns:a16="http://schemas.microsoft.com/office/drawing/2014/main" id="{B61A099D-AF12-FBFE-FA91-3874C2AA38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53" y="2935027"/>
            <a:ext cx="12157170" cy="4879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A0754E78-2EA9-E6C5-B8B5-8DF826E9383C}"/>
              </a:ext>
            </a:extLst>
          </p:cNvPr>
          <p:cNvSpPr txBox="1"/>
          <p:nvPr/>
        </p:nvSpPr>
        <p:spPr>
          <a:xfrm>
            <a:off x="4583575" y="1304604"/>
            <a:ext cx="7222602" cy="1908215"/>
          </a:xfrm>
          <a:prstGeom prst="rect">
            <a:avLst/>
          </a:prstGeom>
          <a:noFill/>
        </p:spPr>
        <p:txBody>
          <a:bodyPr wrap="square" rtlCol="0">
            <a:spAutoFit/>
          </a:bodyPr>
          <a:lstStyle/>
          <a:p>
            <a:pPr marL="342900" marR="0">
              <a:spcBef>
                <a:spcPts val="0"/>
              </a:spcBef>
              <a:spcAft>
                <a:spcPts val="0"/>
              </a:spcAft>
              <a:tabLst>
                <a:tab pos="3200400" algn="l"/>
              </a:tabLst>
            </a:pPr>
            <a:r>
              <a:rPr lang="en-US" sz="2000" dirty="0">
                <a:effectLst/>
                <a:latin typeface="Trebuchet MS" panose="020B0603020202020204" pitchFamily="34" charset="0"/>
                <a:ea typeface="Times New Roman" panose="02020603050405020304" pitchFamily="18" charset="0"/>
              </a:rPr>
              <a:t>A:  </a:t>
            </a:r>
            <a:r>
              <a:rPr lang="en-US" sz="2000" dirty="0" err="1">
                <a:effectLst/>
                <a:latin typeface="Trebuchet MS" panose="020B0603020202020204" pitchFamily="34" charset="0"/>
                <a:ea typeface="Times New Roman" panose="02020603050405020304" pitchFamily="18" charset="0"/>
              </a:rPr>
              <a:t>Checkstub</a:t>
            </a:r>
            <a:r>
              <a:rPr lang="en-US" sz="2000" dirty="0">
                <a:effectLst/>
                <a:latin typeface="Trebuchet MS" panose="020B0603020202020204" pitchFamily="34" charset="0"/>
                <a:ea typeface="Times New Roman" panose="02020603050405020304" pitchFamily="18" charset="0"/>
              </a:rPr>
              <a:t>	E.  Fed Reserve District Code</a:t>
            </a:r>
          </a:p>
          <a:p>
            <a:pPr marL="342900" marR="0">
              <a:spcBef>
                <a:spcPts val="0"/>
              </a:spcBef>
              <a:spcAft>
                <a:spcPts val="0"/>
              </a:spcAft>
              <a:tabLst>
                <a:tab pos="3200400" algn="l"/>
              </a:tabLst>
            </a:pPr>
            <a:r>
              <a:rPr lang="en-US" sz="2000" dirty="0">
                <a:effectLst/>
                <a:latin typeface="Trebuchet MS" panose="020B0603020202020204" pitchFamily="34" charset="0"/>
                <a:ea typeface="Times New Roman" panose="02020603050405020304" pitchFamily="18" charset="0"/>
              </a:rPr>
              <a:t>B.  Check portion	F.   Payee</a:t>
            </a:r>
          </a:p>
          <a:p>
            <a:pPr marL="342900" marR="0">
              <a:spcBef>
                <a:spcPts val="0"/>
              </a:spcBef>
              <a:spcAft>
                <a:spcPts val="0"/>
              </a:spcAft>
              <a:tabLst>
                <a:tab pos="3200400" algn="l"/>
              </a:tabLst>
            </a:pPr>
            <a:r>
              <a:rPr lang="en-US" sz="2000" dirty="0">
                <a:effectLst/>
                <a:latin typeface="Trebuchet MS" panose="020B0603020202020204" pitchFamily="34" charset="0"/>
                <a:ea typeface="Times New Roman" panose="02020603050405020304" pitchFamily="18" charset="0"/>
              </a:rPr>
              <a:t>C.  City code	G.  Drawer</a:t>
            </a:r>
          </a:p>
          <a:p>
            <a:pPr marL="342900" marR="0">
              <a:spcBef>
                <a:spcPts val="0"/>
              </a:spcBef>
              <a:spcAft>
                <a:spcPts val="0"/>
              </a:spcAft>
              <a:tabLst>
                <a:tab pos="3200400" algn="l"/>
              </a:tabLst>
            </a:pPr>
            <a:r>
              <a:rPr lang="en-US" sz="2000" dirty="0">
                <a:effectLst/>
                <a:latin typeface="Trebuchet MS" panose="020B0603020202020204" pitchFamily="34" charset="0"/>
                <a:ea typeface="Times New Roman" panose="02020603050405020304" pitchFamily="18" charset="0"/>
              </a:rPr>
              <a:t>D.  Bank Code	H.  MICR encoded number</a:t>
            </a:r>
          </a:p>
          <a:p>
            <a:pPr marL="342900" marR="0">
              <a:spcBef>
                <a:spcPts val="0"/>
              </a:spcBef>
              <a:spcAft>
                <a:spcPts val="0"/>
              </a:spcAft>
              <a:tabLst>
                <a:tab pos="3200400" algn="l"/>
              </a:tabLst>
            </a:pPr>
            <a:r>
              <a:rPr lang="en-US" sz="2000" dirty="0">
                <a:effectLst/>
                <a:latin typeface="Trebuchet MS" panose="020B0603020202020204" pitchFamily="34" charset="0"/>
                <a:ea typeface="Times New Roman" panose="02020603050405020304" pitchFamily="18" charset="0"/>
              </a:rPr>
              <a:t>	 I.  Drawee	</a:t>
            </a:r>
            <a:r>
              <a:rPr lang="en-US" sz="1800" dirty="0">
                <a:effectLst/>
                <a:latin typeface="Comic Sans MS" panose="030F0702030302020204" pitchFamily="66"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6" name="Flowchart: Alternate Process 5">
            <a:extLst>
              <a:ext uri="{FF2B5EF4-FFF2-40B4-BE49-F238E27FC236}">
                <a16:creationId xmlns:a16="http://schemas.microsoft.com/office/drawing/2014/main" id="{F31E6626-6C1C-D87A-2840-5EE0431C743E}"/>
              </a:ext>
            </a:extLst>
          </p:cNvPr>
          <p:cNvSpPr/>
          <p:nvPr/>
        </p:nvSpPr>
        <p:spPr>
          <a:xfrm>
            <a:off x="486137" y="486137"/>
            <a:ext cx="4236334" cy="2448890"/>
          </a:xfrm>
          <a:prstGeom prst="flowChartAlternateProcess">
            <a:avLst/>
          </a:prstGeom>
          <a:solidFill>
            <a:schemeClr val="tx2"/>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465CE76-ED71-9962-AF66-9F95B86B37F3}"/>
              </a:ext>
            </a:extLst>
          </p:cNvPr>
          <p:cNvSpPr txBox="1"/>
          <p:nvPr/>
        </p:nvSpPr>
        <p:spPr>
          <a:xfrm>
            <a:off x="1001261" y="1026812"/>
            <a:ext cx="3420268" cy="1569660"/>
          </a:xfrm>
          <a:prstGeom prst="rect">
            <a:avLst/>
          </a:prstGeom>
          <a:noFill/>
        </p:spPr>
        <p:txBody>
          <a:bodyPr wrap="square" rtlCol="0">
            <a:spAutoFit/>
          </a:bodyPr>
          <a:lstStyle/>
          <a:p>
            <a:r>
              <a:rPr lang="en-US" sz="3200" dirty="0">
                <a:solidFill>
                  <a:schemeClr val="bg1"/>
                </a:solidFill>
                <a:latin typeface="Trebuchet MS" panose="020B0603020202020204" pitchFamily="34" charset="0"/>
              </a:rPr>
              <a:t>Elements of a completed check and </a:t>
            </a:r>
            <a:r>
              <a:rPr lang="en-US" sz="3200" dirty="0" err="1">
                <a:solidFill>
                  <a:schemeClr val="bg1"/>
                </a:solidFill>
                <a:latin typeface="Trebuchet MS" panose="020B0603020202020204" pitchFamily="34" charset="0"/>
              </a:rPr>
              <a:t>checkstub</a:t>
            </a:r>
            <a:r>
              <a:rPr lang="en-US" sz="3200" dirty="0">
                <a:solidFill>
                  <a:schemeClr val="bg1"/>
                </a:solidFill>
                <a:latin typeface="Trebuchet MS" panose="020B0603020202020204" pitchFamily="34" charset="0"/>
              </a:rPr>
              <a:t>:</a:t>
            </a:r>
          </a:p>
        </p:txBody>
      </p:sp>
    </p:spTree>
    <p:extLst>
      <p:ext uri="{BB962C8B-B14F-4D97-AF65-F5344CB8AC3E}">
        <p14:creationId xmlns:p14="http://schemas.microsoft.com/office/powerpoint/2010/main" val="3254667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CF9ABE-09AF-5654-7525-1192A9B5278E}"/>
              </a:ext>
            </a:extLst>
          </p:cNvPr>
          <p:cNvSpPr>
            <a:spLocks noGrp="1"/>
          </p:cNvSpPr>
          <p:nvPr>
            <p:ph type="sldNum" sz="quarter" idx="12"/>
          </p:nvPr>
        </p:nvSpPr>
        <p:spPr/>
        <p:txBody>
          <a:bodyPr/>
          <a:lstStyle/>
          <a:p>
            <a:fld id="{9FF96B15-8338-45D5-A943-561235072D66}" type="slidenum">
              <a:rPr lang="en-US" noProof="0" smtClean="0"/>
              <a:t>8</a:t>
            </a:fld>
            <a:endParaRPr lang="en-US" noProof="0" dirty="0"/>
          </a:p>
        </p:txBody>
      </p:sp>
      <p:pic>
        <p:nvPicPr>
          <p:cNvPr id="5122" name="Picture 2">
            <a:extLst>
              <a:ext uri="{FF2B5EF4-FFF2-40B4-BE49-F238E27FC236}">
                <a16:creationId xmlns:a16="http://schemas.microsoft.com/office/drawing/2014/main" id="{B61A099D-AF12-FBFE-FA91-3874C2AA38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289" r="6063"/>
          <a:stretch/>
        </p:blipFill>
        <p:spPr bwMode="auto">
          <a:xfrm>
            <a:off x="2121493" y="1802778"/>
            <a:ext cx="7950561" cy="4879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lowchart: Alternate Process 5">
            <a:extLst>
              <a:ext uri="{FF2B5EF4-FFF2-40B4-BE49-F238E27FC236}">
                <a16:creationId xmlns:a16="http://schemas.microsoft.com/office/drawing/2014/main" id="{F31E6626-6C1C-D87A-2840-5EE0431C743E}"/>
              </a:ext>
            </a:extLst>
          </p:cNvPr>
          <p:cNvSpPr/>
          <p:nvPr/>
        </p:nvSpPr>
        <p:spPr>
          <a:xfrm>
            <a:off x="486137" y="486137"/>
            <a:ext cx="4236334" cy="1979271"/>
          </a:xfrm>
          <a:prstGeom prst="flowChartAlternateProcess">
            <a:avLst/>
          </a:prstGeom>
          <a:solidFill>
            <a:schemeClr val="tx2"/>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465CE76-ED71-9962-AF66-9F95B86B37F3}"/>
              </a:ext>
            </a:extLst>
          </p:cNvPr>
          <p:cNvSpPr txBox="1"/>
          <p:nvPr/>
        </p:nvSpPr>
        <p:spPr>
          <a:xfrm>
            <a:off x="1001261" y="1026812"/>
            <a:ext cx="3420268" cy="1077218"/>
          </a:xfrm>
          <a:prstGeom prst="rect">
            <a:avLst/>
          </a:prstGeom>
          <a:noFill/>
        </p:spPr>
        <p:txBody>
          <a:bodyPr wrap="square" rtlCol="0">
            <a:spAutoFit/>
          </a:bodyPr>
          <a:lstStyle/>
          <a:p>
            <a:r>
              <a:rPr lang="en-US" sz="3200" dirty="0">
                <a:solidFill>
                  <a:schemeClr val="bg1"/>
                </a:solidFill>
                <a:latin typeface="Trebuchet MS" panose="020B0603020202020204" pitchFamily="34" charset="0"/>
              </a:rPr>
              <a:t>Mnemonic Device to remember…</a:t>
            </a:r>
          </a:p>
        </p:txBody>
      </p:sp>
      <p:sp>
        <p:nvSpPr>
          <p:cNvPr id="3" name="TextBox 2">
            <a:extLst>
              <a:ext uri="{FF2B5EF4-FFF2-40B4-BE49-F238E27FC236}">
                <a16:creationId xmlns:a16="http://schemas.microsoft.com/office/drawing/2014/main" id="{0C7A20E4-4EA0-AAFF-0F72-BB4D32E84F97}"/>
              </a:ext>
            </a:extLst>
          </p:cNvPr>
          <p:cNvSpPr txBox="1"/>
          <p:nvPr/>
        </p:nvSpPr>
        <p:spPr>
          <a:xfrm>
            <a:off x="212063" y="2765058"/>
            <a:ext cx="1747777" cy="1569660"/>
          </a:xfrm>
          <a:prstGeom prst="rect">
            <a:avLst/>
          </a:prstGeom>
          <a:noFill/>
        </p:spPr>
        <p:txBody>
          <a:bodyPr wrap="square" rtlCol="0">
            <a:spAutoFit/>
          </a:bodyPr>
          <a:lstStyle/>
          <a:p>
            <a:pPr algn="r"/>
            <a:r>
              <a:rPr lang="en-US" sz="2400" b="1" dirty="0">
                <a:solidFill>
                  <a:schemeClr val="tx2"/>
                </a:solidFill>
                <a:highlight>
                  <a:srgbClr val="FFFF00"/>
                </a:highlight>
                <a:latin typeface="Trebuchet MS" panose="020B0603020202020204" pitchFamily="34" charset="0"/>
              </a:rPr>
              <a:t>PAYEE</a:t>
            </a:r>
            <a:r>
              <a:rPr lang="en-US" sz="2400" b="1" dirty="0">
                <a:solidFill>
                  <a:schemeClr val="tx2"/>
                </a:solidFill>
                <a:latin typeface="Trebuchet MS" panose="020B0603020202020204" pitchFamily="34" charset="0"/>
              </a:rPr>
              <a:t> follows the word ‘PAY’</a:t>
            </a:r>
          </a:p>
        </p:txBody>
      </p:sp>
      <p:sp>
        <p:nvSpPr>
          <p:cNvPr id="5" name="TextBox 4">
            <a:extLst>
              <a:ext uri="{FF2B5EF4-FFF2-40B4-BE49-F238E27FC236}">
                <a16:creationId xmlns:a16="http://schemas.microsoft.com/office/drawing/2014/main" id="{17AF8E9F-5E69-0CE7-6A9E-7940E698E0B7}"/>
              </a:ext>
            </a:extLst>
          </p:cNvPr>
          <p:cNvSpPr txBox="1"/>
          <p:nvPr/>
        </p:nvSpPr>
        <p:spPr>
          <a:xfrm>
            <a:off x="10233707" y="3707530"/>
            <a:ext cx="1914063" cy="2677656"/>
          </a:xfrm>
          <a:prstGeom prst="rect">
            <a:avLst/>
          </a:prstGeom>
          <a:noFill/>
        </p:spPr>
        <p:txBody>
          <a:bodyPr wrap="square" rtlCol="0">
            <a:spAutoFit/>
          </a:bodyPr>
          <a:lstStyle/>
          <a:p>
            <a:r>
              <a:rPr lang="en-US" sz="2400" b="1" dirty="0">
                <a:solidFill>
                  <a:schemeClr val="tx2"/>
                </a:solidFill>
                <a:highlight>
                  <a:srgbClr val="FFFF00"/>
                </a:highlight>
                <a:latin typeface="Trebuchet MS" panose="020B0603020202020204" pitchFamily="34" charset="0"/>
              </a:rPr>
              <a:t>DRAWER</a:t>
            </a:r>
            <a:r>
              <a:rPr lang="en-US" sz="2400" b="1" dirty="0">
                <a:solidFill>
                  <a:schemeClr val="tx2"/>
                </a:solidFill>
                <a:latin typeface="Trebuchet MS" panose="020B0603020202020204" pitchFamily="34" charset="0"/>
              </a:rPr>
              <a:t> signs the checks at the bottom right like </a:t>
            </a:r>
          </a:p>
          <a:p>
            <a:r>
              <a:rPr lang="en-US" sz="2400" b="1" dirty="0">
                <a:solidFill>
                  <a:schemeClr val="tx2"/>
                </a:solidFill>
                <a:latin typeface="Trebuchet MS" panose="020B0603020202020204" pitchFamily="34" charset="0"/>
              </a:rPr>
              <a:t>an artist </a:t>
            </a:r>
          </a:p>
          <a:p>
            <a:r>
              <a:rPr lang="en-US" sz="2400" b="1" dirty="0">
                <a:solidFill>
                  <a:schemeClr val="tx2"/>
                </a:solidFill>
                <a:latin typeface="Trebuchet MS" panose="020B0603020202020204" pitchFamily="34" charset="0"/>
              </a:rPr>
              <a:t>or ‘drawer’</a:t>
            </a:r>
          </a:p>
        </p:txBody>
      </p:sp>
      <p:sp>
        <p:nvSpPr>
          <p:cNvPr id="8" name="TextBox 7">
            <a:extLst>
              <a:ext uri="{FF2B5EF4-FFF2-40B4-BE49-F238E27FC236}">
                <a16:creationId xmlns:a16="http://schemas.microsoft.com/office/drawing/2014/main" id="{5AD3BA0D-7006-6102-75BE-BE9876604481}"/>
              </a:ext>
            </a:extLst>
          </p:cNvPr>
          <p:cNvSpPr txBox="1"/>
          <p:nvPr/>
        </p:nvSpPr>
        <p:spPr>
          <a:xfrm>
            <a:off x="212062" y="4634368"/>
            <a:ext cx="1747777" cy="1938992"/>
          </a:xfrm>
          <a:prstGeom prst="rect">
            <a:avLst/>
          </a:prstGeom>
          <a:noFill/>
        </p:spPr>
        <p:txBody>
          <a:bodyPr wrap="square" rtlCol="0">
            <a:spAutoFit/>
          </a:bodyPr>
          <a:lstStyle/>
          <a:p>
            <a:pPr algn="r"/>
            <a:r>
              <a:rPr lang="en-US" sz="2400" b="1" dirty="0">
                <a:solidFill>
                  <a:schemeClr val="tx2"/>
                </a:solidFill>
                <a:latin typeface="Trebuchet MS" panose="020B0603020202020204" pitchFamily="34" charset="0"/>
              </a:rPr>
              <a:t>$ is drawn out of the bank so it’s the </a:t>
            </a:r>
            <a:r>
              <a:rPr lang="en-US" sz="2400" b="1" dirty="0">
                <a:solidFill>
                  <a:schemeClr val="tx2"/>
                </a:solidFill>
                <a:highlight>
                  <a:srgbClr val="FFFF00"/>
                </a:highlight>
                <a:latin typeface="Trebuchet MS" panose="020B0603020202020204" pitchFamily="34" charset="0"/>
              </a:rPr>
              <a:t>‘DRAWEE’</a:t>
            </a:r>
          </a:p>
        </p:txBody>
      </p:sp>
    </p:spTree>
    <p:extLst>
      <p:ext uri="{BB962C8B-B14F-4D97-AF65-F5344CB8AC3E}">
        <p14:creationId xmlns:p14="http://schemas.microsoft.com/office/powerpoint/2010/main" val="2077080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Picture 22" descr="A blue rectangular object with a white background&#10;&#10;Description automatically generated">
            <a:extLst>
              <a:ext uri="{FF2B5EF4-FFF2-40B4-BE49-F238E27FC236}">
                <a16:creationId xmlns:a16="http://schemas.microsoft.com/office/drawing/2014/main" id="{DEB520A0-144B-6A85-8E17-4127DA5FF3D4}"/>
              </a:ext>
            </a:extLst>
          </p:cNvPr>
          <p:cNvPicPr>
            <a:picLocks noChangeAspect="1"/>
          </p:cNvPicPr>
          <p:nvPr/>
        </p:nvPicPr>
        <p:blipFill>
          <a:blip r:embed="rId3"/>
          <a:stretch>
            <a:fillRect/>
          </a:stretch>
        </p:blipFill>
        <p:spPr>
          <a:xfrm>
            <a:off x="6501115" y="356744"/>
            <a:ext cx="4884516" cy="6144512"/>
          </a:xfrm>
          <a:prstGeom prst="rect">
            <a:avLst/>
          </a:prstGeom>
        </p:spPr>
      </p:pic>
      <p:sp>
        <p:nvSpPr>
          <p:cNvPr id="7" name="Slide Number Placeholder 6">
            <a:extLst>
              <a:ext uri="{FF2B5EF4-FFF2-40B4-BE49-F238E27FC236}">
                <a16:creationId xmlns:a16="http://schemas.microsoft.com/office/drawing/2014/main" id="{6B48CA6F-C72D-F944-B10D-0504BB669B47}"/>
              </a:ext>
            </a:extLst>
          </p:cNvPr>
          <p:cNvSpPr>
            <a:spLocks noGrp="1"/>
          </p:cNvSpPr>
          <p:nvPr>
            <p:ph type="sldNum" sz="quarter" idx="12"/>
          </p:nvPr>
        </p:nvSpPr>
        <p:spPr>
          <a:xfrm>
            <a:off x="10353610" y="-353453"/>
            <a:ext cx="838199" cy="767687"/>
          </a:xfrm>
        </p:spPr>
        <p:txBody>
          <a:bodyPr/>
          <a:lstStyle/>
          <a:p>
            <a:fld id="{9FF96B15-8338-45D5-A943-561235072D66}" type="slidenum">
              <a:rPr lang="en-US" smtClean="0"/>
              <a:t>9</a:t>
            </a:fld>
            <a:endParaRPr lang="en-US" dirty="0"/>
          </a:p>
        </p:txBody>
      </p:sp>
      <p:sp>
        <p:nvSpPr>
          <p:cNvPr id="29" name="TextBox 28">
            <a:extLst>
              <a:ext uri="{FF2B5EF4-FFF2-40B4-BE49-F238E27FC236}">
                <a16:creationId xmlns:a16="http://schemas.microsoft.com/office/drawing/2014/main" id="{09129296-DCE2-C881-BE5C-BE7AE04BDF0F}"/>
              </a:ext>
            </a:extLst>
          </p:cNvPr>
          <p:cNvSpPr txBox="1"/>
          <p:nvPr/>
        </p:nvSpPr>
        <p:spPr>
          <a:xfrm>
            <a:off x="679048" y="2582214"/>
            <a:ext cx="3927675" cy="1938992"/>
          </a:xfrm>
          <a:prstGeom prst="rect">
            <a:avLst/>
          </a:prstGeom>
          <a:noFill/>
        </p:spPr>
        <p:txBody>
          <a:bodyPr wrap="square" rtlCol="0">
            <a:spAutoFit/>
          </a:bodyPr>
          <a:lstStyle/>
          <a:p>
            <a:pPr algn="ctr"/>
            <a:r>
              <a:rPr lang="en-US" sz="3000" dirty="0">
                <a:solidFill>
                  <a:schemeClr val="bg1"/>
                </a:solidFill>
                <a:latin typeface="Trebuchet MS" panose="020B0603020202020204" pitchFamily="34" charset="0"/>
              </a:rPr>
              <a:t>All cash received by a business would have ‘cleared’ the bank by month end.</a:t>
            </a:r>
          </a:p>
        </p:txBody>
      </p:sp>
      <p:pic>
        <p:nvPicPr>
          <p:cNvPr id="2" name="Picture 2" descr="Who We Are - Perfect World... - Free Transparent PNG Clipart Images Download">
            <a:extLst>
              <a:ext uri="{FF2B5EF4-FFF2-40B4-BE49-F238E27FC236}">
                <a16:creationId xmlns:a16="http://schemas.microsoft.com/office/drawing/2014/main" id="{7B327C40-FB9B-E72D-DE62-8C43945C1A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1726" y="479119"/>
            <a:ext cx="5238497" cy="189090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A56C487-50E2-BB3B-3788-DFE0A0E7B08F}"/>
              </a:ext>
            </a:extLst>
          </p:cNvPr>
          <p:cNvSpPr txBox="1"/>
          <p:nvPr/>
        </p:nvSpPr>
        <p:spPr>
          <a:xfrm>
            <a:off x="7170090" y="2718552"/>
            <a:ext cx="3602619" cy="1938992"/>
          </a:xfrm>
          <a:prstGeom prst="rect">
            <a:avLst/>
          </a:prstGeom>
          <a:noFill/>
        </p:spPr>
        <p:txBody>
          <a:bodyPr wrap="square">
            <a:spAutoFit/>
          </a:bodyPr>
          <a:lstStyle/>
          <a:p>
            <a:pPr algn="ctr"/>
            <a:r>
              <a:rPr lang="en-US" sz="3000" dirty="0">
                <a:solidFill>
                  <a:schemeClr val="bg1"/>
                </a:solidFill>
                <a:latin typeface="Trebuchet MS" panose="020B0603020202020204" pitchFamily="34" charset="0"/>
              </a:rPr>
              <a:t>All cash paid out by a business would have ‘cleared’ the bank by month end.</a:t>
            </a:r>
          </a:p>
        </p:txBody>
      </p:sp>
      <p:sp>
        <p:nvSpPr>
          <p:cNvPr id="10" name="TextBox 9">
            <a:extLst>
              <a:ext uri="{FF2B5EF4-FFF2-40B4-BE49-F238E27FC236}">
                <a16:creationId xmlns:a16="http://schemas.microsoft.com/office/drawing/2014/main" id="{3DF81EC0-2994-4D20-E78E-6676CF458630}"/>
              </a:ext>
            </a:extLst>
          </p:cNvPr>
          <p:cNvSpPr txBox="1"/>
          <p:nvPr/>
        </p:nvSpPr>
        <p:spPr>
          <a:xfrm>
            <a:off x="5422620" y="4271058"/>
            <a:ext cx="920308" cy="1138773"/>
          </a:xfrm>
          <a:prstGeom prst="rect">
            <a:avLst/>
          </a:prstGeom>
          <a:noFill/>
        </p:spPr>
        <p:txBody>
          <a:bodyPr wrap="square" rtlCol="0">
            <a:spAutoFit/>
          </a:bodyPr>
          <a:lstStyle/>
          <a:p>
            <a:r>
              <a:rPr lang="en-US" sz="6800" dirty="0">
                <a:solidFill>
                  <a:srgbClr val="002060"/>
                </a:solidFill>
                <a:latin typeface="Ashley Inline" panose="04020905020E03030204" pitchFamily="82" charset="0"/>
              </a:rPr>
              <a:t>&amp;</a:t>
            </a:r>
            <a:endParaRPr lang="en-US" sz="6800" dirty="0">
              <a:solidFill>
                <a:srgbClr val="002060"/>
              </a:solidFill>
              <a:latin typeface="fatboy" pitchFamily="2" charset="0"/>
            </a:endParaRPr>
          </a:p>
        </p:txBody>
      </p:sp>
      <p:sp>
        <p:nvSpPr>
          <p:cNvPr id="12" name="TextBox 11">
            <a:extLst>
              <a:ext uri="{FF2B5EF4-FFF2-40B4-BE49-F238E27FC236}">
                <a16:creationId xmlns:a16="http://schemas.microsoft.com/office/drawing/2014/main" id="{81640B33-698C-A1B0-9516-FB9361C429BB}"/>
              </a:ext>
            </a:extLst>
          </p:cNvPr>
          <p:cNvSpPr txBox="1"/>
          <p:nvPr/>
        </p:nvSpPr>
        <p:spPr>
          <a:xfrm>
            <a:off x="668385" y="5497543"/>
            <a:ext cx="10717246" cy="938719"/>
          </a:xfrm>
          <a:prstGeom prst="rect">
            <a:avLst/>
          </a:prstGeom>
          <a:noFill/>
        </p:spPr>
        <p:txBody>
          <a:bodyPr wrap="square">
            <a:spAutoFit/>
          </a:bodyPr>
          <a:lstStyle/>
          <a:p>
            <a:r>
              <a:rPr lang="en-US" sz="3500" dirty="0">
                <a:solidFill>
                  <a:schemeClr val="bg1"/>
                </a:solidFill>
                <a:latin typeface="Trebuchet MS" panose="020B0603020202020204" pitchFamily="34" charset="0"/>
              </a:rPr>
              <a:t>End. Bank Balance        </a:t>
            </a:r>
            <a:r>
              <a:rPr lang="en-US" sz="3500" dirty="0">
                <a:solidFill>
                  <a:srgbClr val="002060"/>
                </a:solidFill>
                <a:latin typeface="Trebuchet MS" panose="020B0603020202020204" pitchFamily="34" charset="0"/>
              </a:rPr>
              <a:t> </a:t>
            </a:r>
            <a:r>
              <a:rPr lang="en-US" sz="5500" dirty="0">
                <a:solidFill>
                  <a:srgbClr val="002060"/>
                </a:solidFill>
                <a:latin typeface="Trebuchet MS" panose="020B0603020202020204" pitchFamily="34" charset="0"/>
              </a:rPr>
              <a:t>=     </a:t>
            </a:r>
            <a:r>
              <a:rPr lang="en-US" sz="3500" dirty="0">
                <a:solidFill>
                  <a:schemeClr val="bg1"/>
                </a:solidFill>
                <a:latin typeface="Trebuchet MS" panose="020B0603020202020204" pitchFamily="34" charset="0"/>
              </a:rPr>
              <a:t>End. Checkbook Bal.</a:t>
            </a:r>
            <a:endParaRPr lang="en-US" sz="3500" dirty="0"/>
          </a:p>
        </p:txBody>
      </p:sp>
    </p:spTree>
    <p:extLst>
      <p:ext uri="{BB962C8B-B14F-4D97-AF65-F5344CB8AC3E}">
        <p14:creationId xmlns:p14="http://schemas.microsoft.com/office/powerpoint/2010/main" val="4224258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Picture 22" descr="A blue rectangular object with a white background&#10;&#10;Description automatically generated">
            <a:extLst>
              <a:ext uri="{FF2B5EF4-FFF2-40B4-BE49-F238E27FC236}">
                <a16:creationId xmlns:a16="http://schemas.microsoft.com/office/drawing/2014/main" id="{DEB520A0-144B-6A85-8E17-4127DA5FF3D4}"/>
              </a:ext>
            </a:extLst>
          </p:cNvPr>
          <p:cNvPicPr>
            <a:picLocks noChangeAspect="1"/>
          </p:cNvPicPr>
          <p:nvPr/>
        </p:nvPicPr>
        <p:blipFill>
          <a:blip r:embed="rId3"/>
          <a:stretch>
            <a:fillRect/>
          </a:stretch>
        </p:blipFill>
        <p:spPr>
          <a:xfrm>
            <a:off x="6501115" y="356744"/>
            <a:ext cx="4884516" cy="6144512"/>
          </a:xfrm>
          <a:prstGeom prst="rect">
            <a:avLst/>
          </a:prstGeom>
        </p:spPr>
      </p:pic>
      <p:sp>
        <p:nvSpPr>
          <p:cNvPr id="7" name="Slide Number Placeholder 6">
            <a:extLst>
              <a:ext uri="{FF2B5EF4-FFF2-40B4-BE49-F238E27FC236}">
                <a16:creationId xmlns:a16="http://schemas.microsoft.com/office/drawing/2014/main" id="{6B48CA6F-C72D-F944-B10D-0504BB669B47}"/>
              </a:ext>
            </a:extLst>
          </p:cNvPr>
          <p:cNvSpPr>
            <a:spLocks noGrp="1"/>
          </p:cNvSpPr>
          <p:nvPr>
            <p:ph type="sldNum" sz="quarter" idx="12"/>
          </p:nvPr>
        </p:nvSpPr>
        <p:spPr>
          <a:xfrm>
            <a:off x="10353610" y="-353453"/>
            <a:ext cx="838199" cy="767687"/>
          </a:xfrm>
        </p:spPr>
        <p:txBody>
          <a:bodyPr/>
          <a:lstStyle/>
          <a:p>
            <a:fld id="{9FF96B15-8338-45D5-A943-561235072D66}" type="slidenum">
              <a:rPr lang="en-US" smtClean="0"/>
              <a:t>10</a:t>
            </a:fld>
            <a:endParaRPr lang="en-US" dirty="0"/>
          </a:p>
        </p:txBody>
      </p:sp>
      <p:sp>
        <p:nvSpPr>
          <p:cNvPr id="29" name="TextBox 28">
            <a:extLst>
              <a:ext uri="{FF2B5EF4-FFF2-40B4-BE49-F238E27FC236}">
                <a16:creationId xmlns:a16="http://schemas.microsoft.com/office/drawing/2014/main" id="{09129296-DCE2-C881-BE5C-BE7AE04BDF0F}"/>
              </a:ext>
            </a:extLst>
          </p:cNvPr>
          <p:cNvSpPr txBox="1"/>
          <p:nvPr/>
        </p:nvSpPr>
        <p:spPr>
          <a:xfrm>
            <a:off x="679048" y="2582214"/>
            <a:ext cx="3927675" cy="1938992"/>
          </a:xfrm>
          <a:prstGeom prst="rect">
            <a:avLst/>
          </a:prstGeom>
          <a:noFill/>
        </p:spPr>
        <p:txBody>
          <a:bodyPr wrap="square" rtlCol="0">
            <a:spAutoFit/>
          </a:bodyPr>
          <a:lstStyle/>
          <a:p>
            <a:pPr algn="ctr"/>
            <a:r>
              <a:rPr lang="en-US" sz="3000" dirty="0">
                <a:solidFill>
                  <a:schemeClr val="bg1"/>
                </a:solidFill>
                <a:latin typeface="Trebuchet MS" panose="020B0603020202020204" pitchFamily="34" charset="0"/>
              </a:rPr>
              <a:t>Deposits are made after banks close on the last day of the month…</a:t>
            </a:r>
          </a:p>
        </p:txBody>
      </p:sp>
      <p:sp>
        <p:nvSpPr>
          <p:cNvPr id="9" name="TextBox 8">
            <a:extLst>
              <a:ext uri="{FF2B5EF4-FFF2-40B4-BE49-F238E27FC236}">
                <a16:creationId xmlns:a16="http://schemas.microsoft.com/office/drawing/2014/main" id="{8A56C487-50E2-BB3B-3788-DFE0A0E7B08F}"/>
              </a:ext>
            </a:extLst>
          </p:cNvPr>
          <p:cNvSpPr txBox="1"/>
          <p:nvPr/>
        </p:nvSpPr>
        <p:spPr>
          <a:xfrm>
            <a:off x="7170090" y="2718552"/>
            <a:ext cx="3602619" cy="1938992"/>
          </a:xfrm>
          <a:prstGeom prst="rect">
            <a:avLst/>
          </a:prstGeom>
          <a:noFill/>
        </p:spPr>
        <p:txBody>
          <a:bodyPr wrap="square">
            <a:spAutoFit/>
          </a:bodyPr>
          <a:lstStyle/>
          <a:p>
            <a:pPr algn="ctr"/>
            <a:r>
              <a:rPr lang="en-US" sz="3000" dirty="0">
                <a:solidFill>
                  <a:schemeClr val="bg1"/>
                </a:solidFill>
                <a:latin typeface="Trebuchet MS" panose="020B0603020202020204" pitchFamily="34" charset="0"/>
              </a:rPr>
              <a:t>Checks are often held by payees long after a month ends </a:t>
            </a:r>
          </a:p>
          <a:p>
            <a:pPr algn="ctr"/>
            <a:r>
              <a:rPr lang="en-US" sz="3000" dirty="0">
                <a:solidFill>
                  <a:schemeClr val="bg1"/>
                </a:solidFill>
                <a:latin typeface="Trebuchet MS" panose="020B0603020202020204" pitchFamily="34" charset="0"/>
              </a:rPr>
              <a:t>(think fundraisers)</a:t>
            </a:r>
          </a:p>
        </p:txBody>
      </p:sp>
      <p:sp>
        <p:nvSpPr>
          <p:cNvPr id="10" name="TextBox 9">
            <a:extLst>
              <a:ext uri="{FF2B5EF4-FFF2-40B4-BE49-F238E27FC236}">
                <a16:creationId xmlns:a16="http://schemas.microsoft.com/office/drawing/2014/main" id="{3DF81EC0-2994-4D20-E78E-6676CF458630}"/>
              </a:ext>
            </a:extLst>
          </p:cNvPr>
          <p:cNvSpPr txBox="1"/>
          <p:nvPr/>
        </p:nvSpPr>
        <p:spPr>
          <a:xfrm>
            <a:off x="5378250" y="3870601"/>
            <a:ext cx="920308" cy="1138773"/>
          </a:xfrm>
          <a:prstGeom prst="rect">
            <a:avLst/>
          </a:prstGeom>
          <a:noFill/>
        </p:spPr>
        <p:txBody>
          <a:bodyPr wrap="square" rtlCol="0">
            <a:spAutoFit/>
          </a:bodyPr>
          <a:lstStyle/>
          <a:p>
            <a:r>
              <a:rPr lang="en-US" sz="6800" dirty="0">
                <a:solidFill>
                  <a:srgbClr val="002060"/>
                </a:solidFill>
                <a:latin typeface="Ashley Inline" panose="04020905020E03030204" pitchFamily="82" charset="0"/>
              </a:rPr>
              <a:t>&amp;</a:t>
            </a:r>
            <a:endParaRPr lang="en-US" sz="6800" dirty="0">
              <a:solidFill>
                <a:srgbClr val="002060"/>
              </a:solidFill>
              <a:latin typeface="fatboy" pitchFamily="2" charset="0"/>
            </a:endParaRPr>
          </a:p>
        </p:txBody>
      </p:sp>
      <p:sp>
        <p:nvSpPr>
          <p:cNvPr id="12" name="TextBox 11">
            <a:extLst>
              <a:ext uri="{FF2B5EF4-FFF2-40B4-BE49-F238E27FC236}">
                <a16:creationId xmlns:a16="http://schemas.microsoft.com/office/drawing/2014/main" id="{81640B33-698C-A1B0-9516-FB9361C429BB}"/>
              </a:ext>
            </a:extLst>
          </p:cNvPr>
          <p:cNvSpPr txBox="1"/>
          <p:nvPr/>
        </p:nvSpPr>
        <p:spPr>
          <a:xfrm>
            <a:off x="668385" y="5497543"/>
            <a:ext cx="10717246" cy="938719"/>
          </a:xfrm>
          <a:prstGeom prst="rect">
            <a:avLst/>
          </a:prstGeom>
          <a:noFill/>
        </p:spPr>
        <p:txBody>
          <a:bodyPr wrap="square">
            <a:spAutoFit/>
          </a:bodyPr>
          <a:lstStyle/>
          <a:p>
            <a:r>
              <a:rPr lang="en-US" sz="3500" dirty="0">
                <a:solidFill>
                  <a:schemeClr val="bg1"/>
                </a:solidFill>
                <a:latin typeface="Trebuchet MS" panose="020B0603020202020204" pitchFamily="34" charset="0"/>
              </a:rPr>
              <a:t>End. Bank Balance        </a:t>
            </a:r>
            <a:r>
              <a:rPr lang="en-US" sz="3500" dirty="0">
                <a:solidFill>
                  <a:srgbClr val="002060"/>
                </a:solidFill>
                <a:latin typeface="Trebuchet MS" panose="020B0603020202020204" pitchFamily="34" charset="0"/>
              </a:rPr>
              <a:t> </a:t>
            </a:r>
            <a:r>
              <a:rPr lang="en-US" sz="5500" dirty="0">
                <a:solidFill>
                  <a:srgbClr val="002060"/>
                </a:solidFill>
                <a:latin typeface="Trebuchet MS" panose="020B0603020202020204" pitchFamily="34" charset="0"/>
              </a:rPr>
              <a:t>       </a:t>
            </a:r>
            <a:r>
              <a:rPr lang="en-US" sz="3500" dirty="0">
                <a:solidFill>
                  <a:schemeClr val="bg1"/>
                </a:solidFill>
                <a:latin typeface="Trebuchet MS" panose="020B0603020202020204" pitchFamily="34" charset="0"/>
              </a:rPr>
              <a:t>End. Checkbook Bal.</a:t>
            </a:r>
            <a:endParaRPr lang="en-US" sz="3500" dirty="0"/>
          </a:p>
        </p:txBody>
      </p:sp>
      <p:pic>
        <p:nvPicPr>
          <p:cNvPr id="4100" name="Picture 4" descr="The Real World | MTV Launches 25th Anniversary | Reality Television">
            <a:extLst>
              <a:ext uri="{FF2B5EF4-FFF2-40B4-BE49-F238E27FC236}">
                <a16:creationId xmlns:a16="http://schemas.microsoft.com/office/drawing/2014/main" id="{1622535F-1B84-1E92-624D-0232732C49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6606" y="210225"/>
            <a:ext cx="2712336" cy="271233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Dividing the Estate: Equal vs. Unequal | Law Offices of Jeffrey R.  Gottlieb, LLC">
            <a:extLst>
              <a:ext uri="{FF2B5EF4-FFF2-40B4-BE49-F238E27FC236}">
                <a16:creationId xmlns:a16="http://schemas.microsoft.com/office/drawing/2014/main" id="{E2EE3124-4AFB-B26B-C4E7-BF67E3CCFA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70025" y="5064683"/>
            <a:ext cx="1331090" cy="1583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158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2B5742-D468-45B7-9156-641CD4D80AD3}"/>
              </a:ext>
            </a:extLst>
          </p:cNvPr>
          <p:cNvSpPr>
            <a:spLocks noGrp="1"/>
          </p:cNvSpPr>
          <p:nvPr>
            <p:ph type="body" sz="quarter" idx="13"/>
          </p:nvPr>
        </p:nvSpPr>
        <p:spPr>
          <a:xfrm>
            <a:off x="4974335" y="2561275"/>
            <a:ext cx="7036851" cy="802296"/>
          </a:xfrm>
        </p:spPr>
        <p:txBody>
          <a:bodyPr>
            <a:noAutofit/>
          </a:bodyPr>
          <a:lstStyle/>
          <a:p>
            <a:r>
              <a:rPr lang="en-US" sz="3600" dirty="0">
                <a:effectLst/>
                <a:latin typeface="Trebuchet MS" panose="020B0603020202020204" pitchFamily="34" charset="0"/>
                <a:ea typeface="Arial" panose="020B0604020202020204" pitchFamily="34" charset="0"/>
                <a:cs typeface="Arial" panose="020B0604020202020204" pitchFamily="34" charset="0"/>
              </a:rPr>
              <a:t>Bank service charges</a:t>
            </a:r>
          </a:p>
        </p:txBody>
      </p:sp>
      <p:sp>
        <p:nvSpPr>
          <p:cNvPr id="4" name="Text Placeholder 3">
            <a:extLst>
              <a:ext uri="{FF2B5EF4-FFF2-40B4-BE49-F238E27FC236}">
                <a16:creationId xmlns:a16="http://schemas.microsoft.com/office/drawing/2014/main" id="{D88D3AC9-532C-45CE-A886-41FE54A32E61}"/>
              </a:ext>
            </a:extLst>
          </p:cNvPr>
          <p:cNvSpPr>
            <a:spLocks noGrp="1"/>
          </p:cNvSpPr>
          <p:nvPr>
            <p:ph type="body" sz="quarter" idx="14"/>
          </p:nvPr>
        </p:nvSpPr>
        <p:spPr>
          <a:xfrm>
            <a:off x="4974334" y="3519224"/>
            <a:ext cx="7036851" cy="946304"/>
          </a:xfrm>
        </p:spPr>
        <p:txBody>
          <a:bodyPr>
            <a:noAutofit/>
          </a:bodyPr>
          <a:lstStyle/>
          <a:p>
            <a:pPr marR="0" lvl="0">
              <a:spcBef>
                <a:spcPts val="0"/>
              </a:spcBef>
              <a:spcAft>
                <a:spcPts val="0"/>
              </a:spcAft>
            </a:pPr>
            <a:r>
              <a:rPr lang="en-US" sz="3600" dirty="0">
                <a:latin typeface="Trebuchet MS" panose="020B0603020202020204" pitchFamily="34" charset="0"/>
                <a:ea typeface="Arial" panose="020B0604020202020204" pitchFamily="34" charset="0"/>
                <a:cs typeface="Arial" panose="020B0604020202020204" pitchFamily="34" charset="0"/>
              </a:rPr>
              <a:t>Deposits not honored due to NSF</a:t>
            </a:r>
            <a:endParaRPr lang="en-US" sz="3600" dirty="0">
              <a:effectLst/>
              <a:latin typeface="Trebuchet MS" panose="020B0603020202020204" pitchFamily="34" charset="0"/>
              <a:ea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CB033E00-5119-4205-BD29-9D1A753BE3C3}"/>
              </a:ext>
            </a:extLst>
          </p:cNvPr>
          <p:cNvSpPr>
            <a:spLocks noGrp="1"/>
          </p:cNvSpPr>
          <p:nvPr>
            <p:ph type="body" sz="quarter" idx="15"/>
          </p:nvPr>
        </p:nvSpPr>
        <p:spPr>
          <a:xfrm>
            <a:off x="4974333" y="1596336"/>
            <a:ext cx="7036853" cy="802296"/>
          </a:xfrm>
        </p:spPr>
        <p:txBody>
          <a:bodyPr>
            <a:noAutofit/>
          </a:bodyPr>
          <a:lstStyle/>
          <a:p>
            <a:r>
              <a:rPr lang="en-US" sz="3600" dirty="0">
                <a:solidFill>
                  <a:srgbClr val="222222"/>
                </a:solidFill>
                <a:latin typeface="Trebuchet MS" panose="020B0603020202020204" pitchFamily="34" charset="0"/>
                <a:ea typeface="Arial" panose="020B0604020202020204" pitchFamily="34" charset="0"/>
                <a:cs typeface="Arial" panose="020B0604020202020204" pitchFamily="34" charset="0"/>
              </a:rPr>
              <a:t>(Outstanding) deposits in transit</a:t>
            </a:r>
            <a:endParaRPr lang="en-US" sz="3600" dirty="0">
              <a:solidFill>
                <a:srgbClr val="222222"/>
              </a:solidFill>
              <a:effectLst/>
              <a:latin typeface="Trebuchet MS" panose="020B0603020202020204" pitchFamily="34" charset="0"/>
              <a:ea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0C0A6450-4901-4648-A1D8-F9E19429FA66}"/>
              </a:ext>
            </a:extLst>
          </p:cNvPr>
          <p:cNvSpPr>
            <a:spLocks noGrp="1"/>
          </p:cNvSpPr>
          <p:nvPr>
            <p:ph type="body" sz="quarter" idx="16"/>
          </p:nvPr>
        </p:nvSpPr>
        <p:spPr>
          <a:xfrm>
            <a:off x="4974333" y="4627938"/>
            <a:ext cx="7036851" cy="823393"/>
          </a:xfrm>
        </p:spPr>
        <p:txBody>
          <a:bodyPr>
            <a:noAutofit/>
          </a:bodyPr>
          <a:lstStyle/>
          <a:p>
            <a:pPr marR="0" lvl="0">
              <a:lnSpc>
                <a:spcPct val="104000"/>
              </a:lnSpc>
              <a:spcBef>
                <a:spcPts val="500"/>
              </a:spcBef>
              <a:spcAft>
                <a:spcPts val="0"/>
              </a:spcAft>
            </a:pPr>
            <a:r>
              <a:rPr lang="en-US" sz="3600" dirty="0">
                <a:latin typeface="Trebuchet MS" panose="020B0603020202020204" pitchFamily="34" charset="0"/>
                <a:ea typeface="Arial" panose="020B0604020202020204" pitchFamily="34" charset="0"/>
                <a:cs typeface="Arial" panose="020B0604020202020204" pitchFamily="34" charset="0"/>
              </a:rPr>
              <a:t>Difference in check amounts</a:t>
            </a:r>
            <a:endParaRPr lang="en-US" sz="2400" dirty="0">
              <a:latin typeface="Trebuchet MS" panose="020B0603020202020204" pitchFamily="34" charset="0"/>
              <a:ea typeface="Arial" panose="020B0604020202020204" pitchFamily="34" charset="0"/>
              <a:cs typeface="Arial" panose="020B0604020202020204" pitchFamily="34" charset="0"/>
            </a:endParaRPr>
          </a:p>
          <a:p>
            <a:pPr marR="0" lvl="0">
              <a:lnSpc>
                <a:spcPct val="104000"/>
              </a:lnSpc>
              <a:spcBef>
                <a:spcPts val="0"/>
              </a:spcBef>
              <a:spcAft>
                <a:spcPts val="0"/>
              </a:spcAft>
            </a:pPr>
            <a:r>
              <a:rPr lang="en-US" sz="2400" dirty="0">
                <a:effectLst/>
                <a:latin typeface="Trebuchet MS" panose="020B0603020202020204" pitchFamily="34" charset="0"/>
                <a:ea typeface="Arial" panose="020B0604020202020204" pitchFamily="34" charset="0"/>
                <a:cs typeface="Arial" panose="020B0604020202020204" pitchFamily="34" charset="0"/>
              </a:rPr>
              <a:t>(check ‘cleared’ for different amount than stub)</a:t>
            </a:r>
          </a:p>
        </p:txBody>
      </p:sp>
      <p:sp>
        <p:nvSpPr>
          <p:cNvPr id="9" name="Text Placeholder 8">
            <a:extLst>
              <a:ext uri="{FF2B5EF4-FFF2-40B4-BE49-F238E27FC236}">
                <a16:creationId xmlns:a16="http://schemas.microsoft.com/office/drawing/2014/main" id="{246A07C8-F3A3-4A79-ADA4-D3DF410E6827}"/>
              </a:ext>
            </a:extLst>
          </p:cNvPr>
          <p:cNvSpPr>
            <a:spLocks noGrp="1"/>
          </p:cNvSpPr>
          <p:nvPr>
            <p:ph type="body" sz="quarter" idx="17"/>
          </p:nvPr>
        </p:nvSpPr>
        <p:spPr>
          <a:xfrm>
            <a:off x="4974333" y="644836"/>
            <a:ext cx="7036853" cy="799204"/>
          </a:xfrm>
        </p:spPr>
        <p:txBody>
          <a:bodyPr>
            <a:noAutofit/>
          </a:bodyPr>
          <a:lstStyle/>
          <a:p>
            <a:pPr>
              <a:spcBef>
                <a:spcPts val="0"/>
              </a:spcBef>
            </a:pPr>
            <a:r>
              <a:rPr lang="en-US" sz="3600" dirty="0">
                <a:solidFill>
                  <a:srgbClr val="222222"/>
                </a:solidFill>
                <a:effectLst/>
                <a:latin typeface="Trebuchet MS" panose="020B0603020202020204" pitchFamily="34" charset="0"/>
                <a:ea typeface="Arial" panose="020B0604020202020204" pitchFamily="34" charset="0"/>
                <a:cs typeface="Arial" panose="020B0604020202020204" pitchFamily="34" charset="0"/>
              </a:rPr>
              <a:t>Outstanding checks </a:t>
            </a:r>
          </a:p>
          <a:p>
            <a:pPr>
              <a:spcBef>
                <a:spcPts val="0"/>
              </a:spcBef>
            </a:pPr>
            <a:r>
              <a:rPr lang="en-US" sz="2400" dirty="0">
                <a:solidFill>
                  <a:srgbClr val="222222"/>
                </a:solidFill>
                <a:latin typeface="Trebuchet MS" panose="020B0603020202020204" pitchFamily="34" charset="0"/>
                <a:ea typeface="Arial" panose="020B0604020202020204" pitchFamily="34" charset="0"/>
                <a:cs typeface="Arial" panose="020B0604020202020204" pitchFamily="34" charset="0"/>
              </a:rPr>
              <a:t>(</a:t>
            </a:r>
            <a:r>
              <a:rPr lang="en-US" sz="2400" dirty="0">
                <a:solidFill>
                  <a:srgbClr val="222222"/>
                </a:solidFill>
                <a:effectLst/>
                <a:latin typeface="Trebuchet MS" panose="020B0603020202020204" pitchFamily="34" charset="0"/>
                <a:ea typeface="Arial" panose="020B0604020202020204" pitchFamily="34" charset="0"/>
                <a:cs typeface="Arial" panose="020B0604020202020204" pitchFamily="34" charset="0"/>
              </a:rPr>
              <a:t>not presented to bank yet)</a:t>
            </a:r>
            <a:endParaRPr lang="en-US" sz="2400" dirty="0"/>
          </a:p>
        </p:txBody>
      </p:sp>
      <p:sp>
        <p:nvSpPr>
          <p:cNvPr id="7" name="Slide Number Placeholder 6">
            <a:extLst>
              <a:ext uri="{FF2B5EF4-FFF2-40B4-BE49-F238E27FC236}">
                <a16:creationId xmlns:a16="http://schemas.microsoft.com/office/drawing/2014/main" id="{6B48CA6F-C72D-F944-B10D-0504BB669B47}"/>
              </a:ext>
            </a:extLst>
          </p:cNvPr>
          <p:cNvSpPr>
            <a:spLocks noGrp="1"/>
          </p:cNvSpPr>
          <p:nvPr>
            <p:ph type="sldNum" sz="quarter" idx="12"/>
          </p:nvPr>
        </p:nvSpPr>
        <p:spPr>
          <a:xfrm>
            <a:off x="10353610" y="132678"/>
            <a:ext cx="838199" cy="502225"/>
          </a:xfrm>
        </p:spPr>
        <p:txBody>
          <a:bodyPr/>
          <a:lstStyle/>
          <a:p>
            <a:fld id="{9FF96B15-8338-45D5-A943-561235072D66}" type="slidenum">
              <a:rPr lang="en-US" smtClean="0"/>
              <a:t>11</a:t>
            </a:fld>
            <a:endParaRPr lang="en-US" dirty="0"/>
          </a:p>
        </p:txBody>
      </p:sp>
      <p:sp>
        <p:nvSpPr>
          <p:cNvPr id="11" name="Title 10">
            <a:extLst>
              <a:ext uri="{FF2B5EF4-FFF2-40B4-BE49-F238E27FC236}">
                <a16:creationId xmlns:a16="http://schemas.microsoft.com/office/drawing/2014/main" id="{C88C289D-163C-2067-B5CD-056166580374}"/>
              </a:ext>
            </a:extLst>
          </p:cNvPr>
          <p:cNvSpPr>
            <a:spLocks noGrp="1"/>
          </p:cNvSpPr>
          <p:nvPr>
            <p:ph type="title"/>
          </p:nvPr>
        </p:nvSpPr>
        <p:spPr>
          <a:xfrm>
            <a:off x="636608" y="690261"/>
            <a:ext cx="3873713" cy="5039207"/>
          </a:xfrm>
        </p:spPr>
        <p:txBody>
          <a:bodyPr/>
          <a:lstStyle/>
          <a:p>
            <a:pPr algn="ctr"/>
            <a:r>
              <a:rPr lang="en-US" sz="4000" dirty="0"/>
              <a:t>Reasons Bank Statement Bal. </a:t>
            </a:r>
            <a:br>
              <a:rPr lang="en-US" sz="4000" dirty="0"/>
            </a:br>
            <a:br>
              <a:rPr lang="en-US" sz="4000" dirty="0"/>
            </a:br>
            <a:br>
              <a:rPr lang="en-US" sz="4000" dirty="0"/>
            </a:br>
            <a:br>
              <a:rPr lang="en-US" sz="4000" dirty="0"/>
            </a:br>
            <a:br>
              <a:rPr lang="en-US" sz="4000" dirty="0"/>
            </a:br>
            <a:r>
              <a:rPr lang="en-US" sz="4000" dirty="0"/>
              <a:t>Checkbook Balance</a:t>
            </a:r>
          </a:p>
        </p:txBody>
      </p:sp>
      <p:sp>
        <p:nvSpPr>
          <p:cNvPr id="2" name="Text Placeholder 4">
            <a:extLst>
              <a:ext uri="{FF2B5EF4-FFF2-40B4-BE49-F238E27FC236}">
                <a16:creationId xmlns:a16="http://schemas.microsoft.com/office/drawing/2014/main" id="{A99B4BB2-68B1-6CA6-2E51-1A5508CB1D76}"/>
              </a:ext>
            </a:extLst>
          </p:cNvPr>
          <p:cNvSpPr txBox="1">
            <a:spLocks/>
          </p:cNvSpPr>
          <p:nvPr/>
        </p:nvSpPr>
        <p:spPr>
          <a:xfrm>
            <a:off x="4953108" y="5579968"/>
            <a:ext cx="7036853" cy="802296"/>
          </a:xfrm>
          <a:prstGeom prst="roundRect">
            <a:avLst/>
          </a:prstGeom>
          <a:solidFill>
            <a:schemeClr val="bg1">
              <a:lumMod val="95000"/>
            </a:schemeClr>
          </a:solidFill>
          <a:ln w="31750">
            <a:solidFill>
              <a:schemeClr val="accent3"/>
            </a:solidFill>
          </a:ln>
        </p:spPr>
        <p:txBody>
          <a:bodyPr vert="horz" lIns="91440" tIns="45720" rIns="91440" bIns="45720" rtlCol="0" anchor="ctr">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100" b="0" i="0" kern="1200">
                <a:solidFill>
                  <a:schemeClr val="tx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3600" dirty="0">
                <a:solidFill>
                  <a:srgbClr val="222222"/>
                </a:solidFill>
                <a:latin typeface="Trebuchet MS" panose="020B0603020202020204" pitchFamily="34" charset="0"/>
                <a:ea typeface="Arial" panose="020B0604020202020204" pitchFamily="34" charset="0"/>
                <a:cs typeface="Arial" panose="020B0604020202020204" pitchFamily="34" charset="0"/>
              </a:rPr>
              <a:t>Misc. info provided on statement</a:t>
            </a:r>
          </a:p>
        </p:txBody>
      </p:sp>
      <p:pic>
        <p:nvPicPr>
          <p:cNvPr id="8" name="Picture 6" descr="Dividing the Estate: Equal vs. Unequal | Law Offices of Jeffrey R.  Gottlieb, LLC">
            <a:extLst>
              <a:ext uri="{FF2B5EF4-FFF2-40B4-BE49-F238E27FC236}">
                <a16:creationId xmlns:a16="http://schemas.microsoft.com/office/drawing/2014/main" id="{9EA275A7-0C37-8DC9-EA5E-5D3A42C9D4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3918" y="2561275"/>
            <a:ext cx="1331090" cy="1583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7578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2B5742-D468-45B7-9156-641CD4D80AD3}"/>
              </a:ext>
            </a:extLst>
          </p:cNvPr>
          <p:cNvSpPr>
            <a:spLocks noGrp="1"/>
          </p:cNvSpPr>
          <p:nvPr>
            <p:ph type="body" sz="quarter" idx="13"/>
          </p:nvPr>
        </p:nvSpPr>
        <p:spPr>
          <a:xfrm>
            <a:off x="4974335" y="2561275"/>
            <a:ext cx="7036851" cy="802296"/>
          </a:xfrm>
        </p:spPr>
        <p:txBody>
          <a:bodyPr>
            <a:noAutofit/>
          </a:bodyPr>
          <a:lstStyle/>
          <a:p>
            <a:r>
              <a:rPr lang="en-US" sz="3400" dirty="0">
                <a:latin typeface="Trebuchet MS" panose="020B0603020202020204" pitchFamily="34" charset="0"/>
                <a:ea typeface="Arial" panose="020B0604020202020204" pitchFamily="34" charset="0"/>
                <a:cs typeface="Arial" panose="020B0604020202020204" pitchFamily="34" charset="0"/>
              </a:rPr>
              <a:t>List of all checks paid by the bank</a:t>
            </a:r>
            <a:endParaRPr lang="en-US" sz="3400" dirty="0">
              <a:effectLst/>
              <a:latin typeface="Trebuchet MS" panose="020B0603020202020204" pitchFamily="34" charset="0"/>
              <a:ea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D88D3AC9-532C-45CE-A886-41FE54A32E61}"/>
              </a:ext>
            </a:extLst>
          </p:cNvPr>
          <p:cNvSpPr>
            <a:spLocks noGrp="1"/>
          </p:cNvSpPr>
          <p:nvPr>
            <p:ph type="body" sz="quarter" idx="14"/>
          </p:nvPr>
        </p:nvSpPr>
        <p:spPr>
          <a:xfrm>
            <a:off x="4974334" y="3519224"/>
            <a:ext cx="7036851" cy="946304"/>
          </a:xfrm>
        </p:spPr>
        <p:txBody>
          <a:bodyPr>
            <a:noAutofit/>
          </a:bodyPr>
          <a:lstStyle/>
          <a:p>
            <a:r>
              <a:rPr lang="en-US" sz="3600" dirty="0">
                <a:effectLst/>
                <a:latin typeface="Trebuchet MS" panose="020B0603020202020204" pitchFamily="34" charset="0"/>
                <a:ea typeface="Arial" panose="020B0604020202020204" pitchFamily="34" charset="0"/>
                <a:cs typeface="Arial" panose="020B0604020202020204" pitchFamily="34" charset="0"/>
              </a:rPr>
              <a:t>Bank service charges</a:t>
            </a:r>
          </a:p>
        </p:txBody>
      </p:sp>
      <p:sp>
        <p:nvSpPr>
          <p:cNvPr id="5" name="Text Placeholder 4">
            <a:extLst>
              <a:ext uri="{FF2B5EF4-FFF2-40B4-BE49-F238E27FC236}">
                <a16:creationId xmlns:a16="http://schemas.microsoft.com/office/drawing/2014/main" id="{CB033E00-5119-4205-BD29-9D1A753BE3C3}"/>
              </a:ext>
            </a:extLst>
          </p:cNvPr>
          <p:cNvSpPr>
            <a:spLocks noGrp="1"/>
          </p:cNvSpPr>
          <p:nvPr>
            <p:ph type="body" sz="quarter" idx="15"/>
          </p:nvPr>
        </p:nvSpPr>
        <p:spPr>
          <a:xfrm>
            <a:off x="4974333" y="1596336"/>
            <a:ext cx="7036853" cy="802296"/>
          </a:xfrm>
        </p:spPr>
        <p:txBody>
          <a:bodyPr>
            <a:noAutofit/>
          </a:bodyPr>
          <a:lstStyle/>
          <a:p>
            <a:r>
              <a:rPr lang="en-US" sz="3600" dirty="0">
                <a:solidFill>
                  <a:srgbClr val="222222"/>
                </a:solidFill>
                <a:effectLst/>
                <a:latin typeface="Trebuchet MS" panose="020B0603020202020204" pitchFamily="34" charset="0"/>
                <a:ea typeface="Arial" panose="020B0604020202020204" pitchFamily="34" charset="0"/>
                <a:cs typeface="Arial" panose="020B0604020202020204" pitchFamily="34" charset="0"/>
              </a:rPr>
              <a:t>List of deposits made by the biz.</a:t>
            </a:r>
          </a:p>
        </p:txBody>
      </p:sp>
      <p:sp>
        <p:nvSpPr>
          <p:cNvPr id="6" name="Text Placeholder 5">
            <a:extLst>
              <a:ext uri="{FF2B5EF4-FFF2-40B4-BE49-F238E27FC236}">
                <a16:creationId xmlns:a16="http://schemas.microsoft.com/office/drawing/2014/main" id="{0C0A6450-4901-4648-A1D8-F9E19429FA66}"/>
              </a:ext>
            </a:extLst>
          </p:cNvPr>
          <p:cNvSpPr>
            <a:spLocks noGrp="1"/>
          </p:cNvSpPr>
          <p:nvPr>
            <p:ph type="body" sz="quarter" idx="16"/>
          </p:nvPr>
        </p:nvSpPr>
        <p:spPr>
          <a:xfrm>
            <a:off x="4974333" y="4627938"/>
            <a:ext cx="7036851" cy="823393"/>
          </a:xfrm>
        </p:spPr>
        <p:txBody>
          <a:bodyPr>
            <a:noAutofit/>
          </a:bodyPr>
          <a:lstStyle/>
          <a:p>
            <a:r>
              <a:rPr lang="en-US" sz="3600" dirty="0">
                <a:solidFill>
                  <a:srgbClr val="222222"/>
                </a:solidFill>
                <a:latin typeface="Trebuchet MS" panose="020B0603020202020204" pitchFamily="34" charset="0"/>
                <a:ea typeface="Arial" panose="020B0604020202020204" pitchFamily="34" charset="0"/>
                <a:cs typeface="Arial" panose="020B0604020202020204" pitchFamily="34" charset="0"/>
              </a:rPr>
              <a:t>NSF, EFT, debit card, stop </a:t>
            </a:r>
            <a:r>
              <a:rPr lang="en-US" sz="3600" dirty="0" err="1">
                <a:solidFill>
                  <a:srgbClr val="222222"/>
                </a:solidFill>
                <a:latin typeface="Trebuchet MS" panose="020B0603020202020204" pitchFamily="34" charset="0"/>
                <a:ea typeface="Arial" panose="020B0604020202020204" pitchFamily="34" charset="0"/>
                <a:cs typeface="Arial" panose="020B0604020202020204" pitchFamily="34" charset="0"/>
              </a:rPr>
              <a:t>payt</a:t>
            </a:r>
            <a:r>
              <a:rPr lang="en-US" sz="3600" dirty="0">
                <a:solidFill>
                  <a:srgbClr val="222222"/>
                </a:solidFill>
                <a:latin typeface="Trebuchet MS" panose="020B0603020202020204" pitchFamily="34" charset="0"/>
                <a:ea typeface="Arial" panose="020B0604020202020204" pitchFamily="34" charset="0"/>
                <a:cs typeface="Arial" panose="020B0604020202020204" pitchFamily="34" charset="0"/>
              </a:rPr>
              <a:t>…</a:t>
            </a:r>
          </a:p>
        </p:txBody>
      </p:sp>
      <p:sp>
        <p:nvSpPr>
          <p:cNvPr id="9" name="Text Placeholder 8">
            <a:extLst>
              <a:ext uri="{FF2B5EF4-FFF2-40B4-BE49-F238E27FC236}">
                <a16:creationId xmlns:a16="http://schemas.microsoft.com/office/drawing/2014/main" id="{246A07C8-F3A3-4A79-ADA4-D3DF410E6827}"/>
              </a:ext>
            </a:extLst>
          </p:cNvPr>
          <p:cNvSpPr>
            <a:spLocks noGrp="1"/>
          </p:cNvSpPr>
          <p:nvPr>
            <p:ph type="body" sz="quarter" idx="17"/>
          </p:nvPr>
        </p:nvSpPr>
        <p:spPr>
          <a:xfrm>
            <a:off x="4974333" y="644836"/>
            <a:ext cx="7036853" cy="799204"/>
          </a:xfrm>
        </p:spPr>
        <p:txBody>
          <a:bodyPr>
            <a:noAutofit/>
          </a:bodyPr>
          <a:lstStyle/>
          <a:p>
            <a:pPr>
              <a:spcBef>
                <a:spcPts val="0"/>
              </a:spcBef>
            </a:pPr>
            <a:r>
              <a:rPr lang="en-US" sz="3600" dirty="0">
                <a:solidFill>
                  <a:srgbClr val="222222"/>
                </a:solidFill>
                <a:effectLst/>
                <a:latin typeface="Trebuchet MS" panose="020B0603020202020204" pitchFamily="34" charset="0"/>
                <a:ea typeface="Arial" panose="020B0604020202020204" pitchFamily="34" charset="0"/>
                <a:cs typeface="Arial" panose="020B0604020202020204" pitchFamily="34" charset="0"/>
              </a:rPr>
              <a:t>Beg. checking account balance</a:t>
            </a:r>
            <a:endParaRPr lang="en-US" sz="2400" dirty="0"/>
          </a:p>
        </p:txBody>
      </p:sp>
      <p:sp>
        <p:nvSpPr>
          <p:cNvPr id="7" name="Slide Number Placeholder 6">
            <a:extLst>
              <a:ext uri="{FF2B5EF4-FFF2-40B4-BE49-F238E27FC236}">
                <a16:creationId xmlns:a16="http://schemas.microsoft.com/office/drawing/2014/main" id="{6B48CA6F-C72D-F944-B10D-0504BB669B47}"/>
              </a:ext>
            </a:extLst>
          </p:cNvPr>
          <p:cNvSpPr>
            <a:spLocks noGrp="1"/>
          </p:cNvSpPr>
          <p:nvPr>
            <p:ph type="sldNum" sz="quarter" idx="12"/>
          </p:nvPr>
        </p:nvSpPr>
        <p:spPr>
          <a:xfrm>
            <a:off x="10353610" y="132678"/>
            <a:ext cx="838199" cy="502225"/>
          </a:xfrm>
        </p:spPr>
        <p:txBody>
          <a:bodyPr/>
          <a:lstStyle/>
          <a:p>
            <a:fld id="{9FF96B15-8338-45D5-A943-561235072D66}" type="slidenum">
              <a:rPr lang="en-US" smtClean="0"/>
              <a:t>12</a:t>
            </a:fld>
            <a:endParaRPr lang="en-US" dirty="0"/>
          </a:p>
        </p:txBody>
      </p:sp>
      <p:sp>
        <p:nvSpPr>
          <p:cNvPr id="11" name="Title 10">
            <a:extLst>
              <a:ext uri="{FF2B5EF4-FFF2-40B4-BE49-F238E27FC236}">
                <a16:creationId xmlns:a16="http://schemas.microsoft.com/office/drawing/2014/main" id="{C88C289D-163C-2067-B5CD-056166580374}"/>
              </a:ext>
            </a:extLst>
          </p:cNvPr>
          <p:cNvSpPr>
            <a:spLocks noGrp="1"/>
          </p:cNvSpPr>
          <p:nvPr>
            <p:ph type="title"/>
          </p:nvPr>
        </p:nvSpPr>
        <p:spPr>
          <a:xfrm>
            <a:off x="636608" y="690261"/>
            <a:ext cx="3873713" cy="5039207"/>
          </a:xfrm>
        </p:spPr>
        <p:txBody>
          <a:bodyPr/>
          <a:lstStyle/>
          <a:p>
            <a:r>
              <a:rPr lang="en-US" sz="4000" dirty="0"/>
              <a:t>Information included on a monthly bank statement:</a:t>
            </a:r>
          </a:p>
        </p:txBody>
      </p:sp>
      <p:sp>
        <p:nvSpPr>
          <p:cNvPr id="2" name="Text Placeholder 4">
            <a:extLst>
              <a:ext uri="{FF2B5EF4-FFF2-40B4-BE49-F238E27FC236}">
                <a16:creationId xmlns:a16="http://schemas.microsoft.com/office/drawing/2014/main" id="{A99B4BB2-68B1-6CA6-2E51-1A5508CB1D76}"/>
              </a:ext>
            </a:extLst>
          </p:cNvPr>
          <p:cNvSpPr txBox="1">
            <a:spLocks/>
          </p:cNvSpPr>
          <p:nvPr/>
        </p:nvSpPr>
        <p:spPr>
          <a:xfrm>
            <a:off x="4953108" y="5579968"/>
            <a:ext cx="7036853" cy="802296"/>
          </a:xfrm>
          <a:prstGeom prst="roundRect">
            <a:avLst/>
          </a:prstGeom>
          <a:solidFill>
            <a:schemeClr val="bg1">
              <a:lumMod val="95000"/>
            </a:schemeClr>
          </a:solidFill>
          <a:ln w="31750">
            <a:solidFill>
              <a:schemeClr val="accent3"/>
            </a:solidFill>
          </a:ln>
        </p:spPr>
        <p:txBody>
          <a:bodyPr vert="horz" lIns="91440" tIns="45720" rIns="91440" bIns="45720" rtlCol="0" anchor="ctr">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100" b="0" i="0" kern="1200">
                <a:solidFill>
                  <a:schemeClr val="tx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3600" dirty="0">
                <a:solidFill>
                  <a:srgbClr val="222222"/>
                </a:solidFill>
                <a:latin typeface="Trebuchet MS" panose="020B0603020202020204" pitchFamily="34" charset="0"/>
                <a:ea typeface="Arial" panose="020B0604020202020204" pitchFamily="34" charset="0"/>
                <a:cs typeface="Arial" panose="020B0604020202020204" pitchFamily="34" charset="0"/>
              </a:rPr>
              <a:t>Ending account balance</a:t>
            </a:r>
          </a:p>
        </p:txBody>
      </p:sp>
    </p:spTree>
    <p:extLst>
      <p:ext uri="{BB962C8B-B14F-4D97-AF65-F5344CB8AC3E}">
        <p14:creationId xmlns:p14="http://schemas.microsoft.com/office/powerpoint/2010/main" val="231355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F2A88-47A2-92EA-6331-C024347CAA85}"/>
              </a:ext>
            </a:extLst>
          </p:cNvPr>
          <p:cNvSpPr>
            <a:spLocks noGrp="1"/>
          </p:cNvSpPr>
          <p:nvPr>
            <p:ph type="title"/>
          </p:nvPr>
        </p:nvSpPr>
        <p:spPr>
          <a:xfrm>
            <a:off x="1380671" y="709934"/>
            <a:ext cx="9078562" cy="1219074"/>
          </a:xfrm>
        </p:spPr>
        <p:txBody>
          <a:bodyPr/>
          <a:lstStyle/>
          <a:p>
            <a:pPr algn="ctr"/>
            <a:r>
              <a:rPr lang="en-US" sz="4200" dirty="0"/>
              <a:t>Bank Reconciliation Formula</a:t>
            </a:r>
          </a:p>
        </p:txBody>
      </p:sp>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13</a:t>
            </a:fld>
            <a:endParaRPr lang="en-US" noProof="0" dirty="0"/>
          </a:p>
        </p:txBody>
      </p:sp>
      <p:cxnSp>
        <p:nvCxnSpPr>
          <p:cNvPr id="8" name="Straight Connector 7">
            <a:extLst>
              <a:ext uri="{FF2B5EF4-FFF2-40B4-BE49-F238E27FC236}">
                <a16:creationId xmlns:a16="http://schemas.microsoft.com/office/drawing/2014/main" id="{E15B8E24-4F84-D1A1-E813-9F7D91AAE543}"/>
              </a:ext>
            </a:extLst>
          </p:cNvPr>
          <p:cNvCxnSpPr>
            <a:cxnSpLocks/>
          </p:cNvCxnSpPr>
          <p:nvPr/>
        </p:nvCxnSpPr>
        <p:spPr>
          <a:xfrm>
            <a:off x="511231" y="2931090"/>
            <a:ext cx="11084852"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D0EF0C1-C00B-99CC-5241-1ECE68A8FB5B}"/>
              </a:ext>
            </a:extLst>
          </p:cNvPr>
          <p:cNvCxnSpPr>
            <a:cxnSpLocks/>
          </p:cNvCxnSpPr>
          <p:nvPr/>
        </p:nvCxnSpPr>
        <p:spPr>
          <a:xfrm>
            <a:off x="5926581" y="2931090"/>
            <a:ext cx="0" cy="346971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5FC95F8-F6C5-94A2-C5C0-DF1BF368D5C6}"/>
              </a:ext>
            </a:extLst>
          </p:cNvPr>
          <p:cNvSpPr txBox="1">
            <a:spLocks/>
          </p:cNvSpPr>
          <p:nvPr/>
        </p:nvSpPr>
        <p:spPr bwMode="gray">
          <a:xfrm>
            <a:off x="2061832" y="1993522"/>
            <a:ext cx="9534251" cy="121907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dirty="0">
                <a:solidFill>
                  <a:schemeClr val="tx2"/>
                </a:solidFill>
              </a:rPr>
              <a:t>Bank Side         </a:t>
            </a:r>
            <a:r>
              <a:rPr lang="en-US" sz="5000" b="1" dirty="0">
                <a:solidFill>
                  <a:srgbClr val="FF0000"/>
                </a:solidFill>
              </a:rPr>
              <a:t>  </a:t>
            </a:r>
            <a:r>
              <a:rPr lang="en-US" sz="4200" dirty="0">
                <a:solidFill>
                  <a:schemeClr val="tx2"/>
                </a:solidFill>
              </a:rPr>
              <a:t>Checkbook Side</a:t>
            </a:r>
          </a:p>
        </p:txBody>
      </p:sp>
      <p:sp>
        <p:nvSpPr>
          <p:cNvPr id="16" name="TextBox 15">
            <a:extLst>
              <a:ext uri="{FF2B5EF4-FFF2-40B4-BE49-F238E27FC236}">
                <a16:creationId xmlns:a16="http://schemas.microsoft.com/office/drawing/2014/main" id="{819B4EF8-6C22-6B36-1EC6-1B10D7B478E4}"/>
              </a:ext>
            </a:extLst>
          </p:cNvPr>
          <p:cNvSpPr txBox="1"/>
          <p:nvPr/>
        </p:nvSpPr>
        <p:spPr>
          <a:xfrm>
            <a:off x="389133" y="3156319"/>
            <a:ext cx="5148804" cy="3416320"/>
          </a:xfrm>
          <a:prstGeom prst="rect">
            <a:avLst/>
          </a:prstGeom>
          <a:noFill/>
        </p:spPr>
        <p:txBody>
          <a:bodyPr wrap="square" rtlCol="0">
            <a:spAutoFit/>
          </a:bodyPr>
          <a:lstStyle/>
          <a:p>
            <a:r>
              <a:rPr lang="en-US" sz="3600" b="1" dirty="0">
                <a:solidFill>
                  <a:schemeClr val="tx2"/>
                </a:solidFill>
              </a:rPr>
              <a:t>End Bal from </a:t>
            </a:r>
          </a:p>
          <a:p>
            <a:r>
              <a:rPr lang="en-US" sz="3600" b="1" dirty="0">
                <a:solidFill>
                  <a:schemeClr val="tx2"/>
                </a:solidFill>
              </a:rPr>
              <a:t>Bank Statement</a:t>
            </a:r>
          </a:p>
          <a:p>
            <a:r>
              <a:rPr lang="en-US" sz="3600" b="1" dirty="0">
                <a:solidFill>
                  <a:schemeClr val="tx2"/>
                </a:solidFill>
              </a:rPr>
              <a:t>+ DIT</a:t>
            </a:r>
          </a:p>
          <a:p>
            <a:r>
              <a:rPr lang="en-US" sz="3600" b="1" dirty="0">
                <a:solidFill>
                  <a:schemeClr val="tx2"/>
                </a:solidFill>
              </a:rPr>
              <a:t>- O/S Checks</a:t>
            </a:r>
          </a:p>
          <a:p>
            <a:endParaRPr lang="en-US" sz="3600" b="1" dirty="0">
              <a:solidFill>
                <a:schemeClr val="tx2"/>
              </a:solidFill>
            </a:endParaRPr>
          </a:p>
          <a:p>
            <a:r>
              <a:rPr lang="en-US" sz="3600" b="1" dirty="0">
                <a:solidFill>
                  <a:schemeClr val="tx2"/>
                </a:solidFill>
              </a:rPr>
              <a:t>= Reconciled Balance</a:t>
            </a:r>
          </a:p>
        </p:txBody>
      </p:sp>
      <p:sp>
        <p:nvSpPr>
          <p:cNvPr id="17" name="TextBox 16">
            <a:extLst>
              <a:ext uri="{FF2B5EF4-FFF2-40B4-BE49-F238E27FC236}">
                <a16:creationId xmlns:a16="http://schemas.microsoft.com/office/drawing/2014/main" id="{968CEB81-018A-9FEE-72A1-B210129C8931}"/>
              </a:ext>
            </a:extLst>
          </p:cNvPr>
          <p:cNvSpPr txBox="1"/>
          <p:nvPr/>
        </p:nvSpPr>
        <p:spPr>
          <a:xfrm>
            <a:off x="6828957" y="3212596"/>
            <a:ext cx="5324442" cy="3970318"/>
          </a:xfrm>
          <a:prstGeom prst="rect">
            <a:avLst/>
          </a:prstGeom>
          <a:noFill/>
        </p:spPr>
        <p:txBody>
          <a:bodyPr wrap="square" rtlCol="0">
            <a:spAutoFit/>
          </a:bodyPr>
          <a:lstStyle/>
          <a:p>
            <a:r>
              <a:rPr lang="en-US" sz="3600" b="1" dirty="0" err="1">
                <a:solidFill>
                  <a:schemeClr val="tx2"/>
                </a:solidFill>
              </a:rPr>
              <a:t>Checkstub</a:t>
            </a:r>
            <a:r>
              <a:rPr lang="en-US" sz="3600" b="1" dirty="0">
                <a:solidFill>
                  <a:schemeClr val="tx2"/>
                </a:solidFill>
              </a:rPr>
              <a:t> Bal</a:t>
            </a:r>
          </a:p>
          <a:p>
            <a:r>
              <a:rPr lang="en-US" sz="3600" b="1" dirty="0">
                <a:solidFill>
                  <a:schemeClr val="tx2"/>
                </a:solidFill>
              </a:rPr>
              <a:t>+/- check adj’s</a:t>
            </a:r>
          </a:p>
          <a:p>
            <a:r>
              <a:rPr lang="en-US" sz="3600" b="1" dirty="0">
                <a:solidFill>
                  <a:schemeClr val="tx2"/>
                </a:solidFill>
              </a:rPr>
              <a:t>- Service Charge</a:t>
            </a:r>
          </a:p>
          <a:p>
            <a:r>
              <a:rPr lang="en-US" sz="3600" b="1" dirty="0">
                <a:solidFill>
                  <a:schemeClr val="tx2"/>
                </a:solidFill>
              </a:rPr>
              <a:t>- NSF checks &amp; fees</a:t>
            </a:r>
          </a:p>
          <a:p>
            <a:endParaRPr lang="en-US" sz="3600" b="1" dirty="0">
              <a:solidFill>
                <a:schemeClr val="tx2"/>
              </a:solidFill>
            </a:endParaRPr>
          </a:p>
          <a:p>
            <a:r>
              <a:rPr lang="en-US" sz="3600" b="1" dirty="0">
                <a:solidFill>
                  <a:schemeClr val="tx2"/>
                </a:solidFill>
              </a:rPr>
              <a:t>= Reconciled Balance</a:t>
            </a:r>
          </a:p>
          <a:p>
            <a:endParaRPr lang="en-US" sz="3600" b="1" dirty="0">
              <a:solidFill>
                <a:schemeClr val="tx2"/>
              </a:solidFill>
            </a:endParaRPr>
          </a:p>
        </p:txBody>
      </p:sp>
      <p:pic>
        <p:nvPicPr>
          <p:cNvPr id="1026" name="Picture 2" descr="The Equal Sign Means Relationship, Not Action - KP® Mathematics : KP®  Mathematics">
            <a:extLst>
              <a:ext uri="{FF2B5EF4-FFF2-40B4-BE49-F238E27FC236}">
                <a16:creationId xmlns:a16="http://schemas.microsoft.com/office/drawing/2014/main" id="{30F6242D-FBF0-A50A-0C52-1001E8F75E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8299" y="5744965"/>
            <a:ext cx="1295401" cy="881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721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16CFA-E122-8797-B5D9-A677E7052779}"/>
              </a:ext>
            </a:extLst>
          </p:cNvPr>
          <p:cNvSpPr>
            <a:spLocks noGrp="1"/>
          </p:cNvSpPr>
          <p:nvPr>
            <p:ph type="title"/>
          </p:nvPr>
        </p:nvSpPr>
        <p:spPr/>
        <p:txBody>
          <a:bodyPr/>
          <a:lstStyle/>
          <a:p>
            <a:r>
              <a:rPr lang="en-US" dirty="0">
                <a:latin typeface="Trebuchet MS" panose="020B0603020202020204" pitchFamily="34" charset="0"/>
              </a:rPr>
              <a:t>Sample Bank Reconciliation Problem</a:t>
            </a:r>
          </a:p>
        </p:txBody>
      </p:sp>
      <p:sp>
        <p:nvSpPr>
          <p:cNvPr id="4" name="Content Placeholder 3">
            <a:extLst>
              <a:ext uri="{FF2B5EF4-FFF2-40B4-BE49-F238E27FC236}">
                <a16:creationId xmlns:a16="http://schemas.microsoft.com/office/drawing/2014/main" id="{1BF4AEFA-5A18-C548-B2D4-A16FD550812E}"/>
              </a:ext>
            </a:extLst>
          </p:cNvPr>
          <p:cNvSpPr>
            <a:spLocks noGrp="1"/>
          </p:cNvSpPr>
          <p:nvPr>
            <p:ph sz="half" idx="2"/>
          </p:nvPr>
        </p:nvSpPr>
        <p:spPr>
          <a:xfrm>
            <a:off x="544009" y="2187615"/>
            <a:ext cx="11157995" cy="3832186"/>
          </a:xfrm>
        </p:spPr>
        <p:txBody>
          <a:bodyPr>
            <a:normAutofit/>
          </a:bodyPr>
          <a:lstStyle/>
          <a:p>
            <a:pPr marL="0" marR="0" indent="0" hangingPunct="0">
              <a:spcBef>
                <a:spcPts val="0"/>
              </a:spcBef>
              <a:spcAft>
                <a:spcPts val="0"/>
              </a:spcAft>
              <a:buNone/>
              <a:tabLst>
                <a:tab pos="274320" algn="l"/>
              </a:tabLst>
            </a:pPr>
            <a:r>
              <a:rPr lang="en-US" sz="2600" b="1" dirty="0">
                <a:effectLst/>
                <a:latin typeface="Arial" panose="020B0604020202020204" pitchFamily="34" charset="0"/>
                <a:ea typeface="Times New Roman" panose="02020603050405020304" pitchFamily="18" charset="0"/>
                <a:cs typeface="Times New Roman" panose="02020603050405020304" pitchFamily="18" charset="0"/>
              </a:rPr>
              <a:t>For questions 41 and 42, write the correct amount on your answer sheet.</a:t>
            </a:r>
            <a:endParaRPr lang="en-US" sz="2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hangingPunct="0">
              <a:spcBef>
                <a:spcPts val="0"/>
              </a:spcBef>
              <a:spcAft>
                <a:spcPts val="0"/>
              </a:spcAft>
              <a:buNone/>
              <a:tabLst>
                <a:tab pos="274320" algn="l"/>
              </a:tabLst>
            </a:pPr>
            <a:r>
              <a:rPr lang="en-US" sz="2600" b="1" dirty="0">
                <a:effectLst/>
                <a:latin typeface="Arial" panose="020B0604020202020204" pitchFamily="34" charset="0"/>
                <a:ea typeface="Times New Roman" panose="02020603050405020304" pitchFamily="18" charset="0"/>
                <a:cs typeface="Times New Roman" panose="02020603050405020304" pitchFamily="18" charset="0"/>
              </a:rPr>
              <a:t> </a:t>
            </a:r>
            <a:r>
              <a:rPr lang="en-US" sz="2600" b="1" u="sng" dirty="0">
                <a:effectLst/>
                <a:latin typeface="Arial" panose="020B0604020202020204" pitchFamily="34" charset="0"/>
                <a:ea typeface="Times New Roman" panose="02020603050405020304" pitchFamily="18" charset="0"/>
                <a:cs typeface="Times New Roman" panose="02020603050405020304" pitchFamily="18" charset="0"/>
              </a:rPr>
              <a:t>Data</a:t>
            </a:r>
            <a:r>
              <a:rPr lang="en-US" sz="260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2600" dirty="0">
              <a:effectLst/>
              <a:latin typeface="Arial" panose="020B0604020202020204" pitchFamily="34" charset="0"/>
              <a:ea typeface="Times New Roman" panose="02020603050405020304" pitchFamily="18" charset="0"/>
              <a:cs typeface="Times New Roman" panose="02020603050405020304" pitchFamily="18" charset="0"/>
            </a:endParaRPr>
          </a:p>
          <a:p>
            <a:pPr marL="1423988" lvl="2" indent="-509588" hangingPunct="0">
              <a:spcBef>
                <a:spcPts val="0"/>
              </a:spcBef>
              <a:buFont typeface="Wingdings" panose="05000000000000000000" pitchFamily="2" charset="2"/>
              <a:buChar char="Ø"/>
              <a:tabLst>
                <a:tab pos="1423988" algn="l"/>
              </a:tabLst>
            </a:pPr>
            <a:r>
              <a:rPr lang="en-US" sz="2400" b="1" dirty="0">
                <a:effectLst/>
                <a:latin typeface="Arial" panose="020B0604020202020204" pitchFamily="34" charset="0"/>
                <a:ea typeface="Times New Roman" panose="02020603050405020304" pitchFamily="18" charset="0"/>
                <a:cs typeface="Times New Roman" panose="02020603050405020304" pitchFamily="18" charset="0"/>
              </a:rPr>
              <a:t>Bank Service Charge for January is $15</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1423988" marR="0" indent="-509588" hangingPunct="0">
              <a:spcBef>
                <a:spcPts val="0"/>
              </a:spcBef>
              <a:spcAft>
                <a:spcPts val="0"/>
              </a:spcAft>
              <a:buFont typeface="Wingdings" panose="05000000000000000000" pitchFamily="2" charset="2"/>
              <a:buChar char="Ø"/>
              <a:tabLst>
                <a:tab pos="1423988" algn="l"/>
              </a:tabLst>
            </a:pPr>
            <a:r>
              <a:rPr lang="en-US" sz="2400" b="1" dirty="0">
                <a:effectLst/>
                <a:latin typeface="Arial" panose="020B0604020202020204" pitchFamily="34" charset="0"/>
                <a:ea typeface="Times New Roman" panose="02020603050405020304" pitchFamily="18" charset="0"/>
                <a:cs typeface="Times New Roman" panose="02020603050405020304" pitchFamily="18" charset="0"/>
              </a:rPr>
              <a:t>Deposits in transit on January 31 are $1,870</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1423988" marR="0" indent="-509588" hangingPunct="0">
              <a:spcBef>
                <a:spcPts val="0"/>
              </a:spcBef>
              <a:spcAft>
                <a:spcPts val="0"/>
              </a:spcAft>
              <a:buFont typeface="Wingdings" panose="05000000000000000000" pitchFamily="2" charset="2"/>
              <a:buChar char="Ø"/>
              <a:tabLst>
                <a:tab pos="1423988" algn="l"/>
              </a:tabLst>
            </a:pPr>
            <a:r>
              <a:rPr lang="en-US" sz="2400" b="1" dirty="0">
                <a:effectLst/>
                <a:latin typeface="Arial" panose="020B0604020202020204" pitchFamily="34" charset="0"/>
                <a:ea typeface="Times New Roman" panose="02020603050405020304" pitchFamily="18" charset="0"/>
                <a:cs typeface="Times New Roman" panose="02020603050405020304" pitchFamily="18" charset="0"/>
              </a:rPr>
              <a:t>Reconciled bank balance on January 31 is $3,080</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1423988" marR="0" indent="-509588" hangingPunct="0">
              <a:spcBef>
                <a:spcPts val="0"/>
              </a:spcBef>
              <a:spcAft>
                <a:spcPts val="0"/>
              </a:spcAft>
              <a:buFont typeface="Wingdings" panose="05000000000000000000" pitchFamily="2" charset="2"/>
              <a:buChar char="Ø"/>
              <a:tabLst>
                <a:tab pos="1423988" algn="l"/>
              </a:tabLst>
            </a:pPr>
            <a:r>
              <a:rPr lang="en-US" sz="2400" b="1" dirty="0">
                <a:effectLst/>
                <a:latin typeface="Arial" panose="020B0604020202020204" pitchFamily="34" charset="0"/>
                <a:ea typeface="Times New Roman" panose="02020603050405020304" pitchFamily="18" charset="0"/>
                <a:cs typeface="Times New Roman" panose="02020603050405020304" pitchFamily="18" charset="0"/>
              </a:rPr>
              <a:t>An error on Ck #167 was discovered.  It cleared the bank as $205 but was recorded in the accounting records as $250. </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1423988" marR="0" indent="-509588" hangingPunct="0">
              <a:spcBef>
                <a:spcPts val="0"/>
              </a:spcBef>
              <a:spcAft>
                <a:spcPts val="0"/>
              </a:spcAft>
              <a:buFont typeface="Wingdings" panose="05000000000000000000" pitchFamily="2" charset="2"/>
              <a:buChar char="Ø"/>
              <a:tabLst>
                <a:tab pos="1423988" algn="l"/>
              </a:tabLst>
            </a:pPr>
            <a:r>
              <a:rPr lang="en-US" sz="2400" b="1" dirty="0">
                <a:effectLst/>
                <a:latin typeface="Arial" panose="020B0604020202020204" pitchFamily="34" charset="0"/>
                <a:ea typeface="Times New Roman" panose="02020603050405020304" pitchFamily="18" charset="0"/>
                <a:cs typeface="Times New Roman" panose="02020603050405020304" pitchFamily="18" charset="0"/>
              </a:rPr>
              <a:t>Outstanding checks on January 31 are $3,440</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US" dirty="0"/>
          </a:p>
        </p:txBody>
      </p:sp>
      <p:sp>
        <p:nvSpPr>
          <p:cNvPr id="7" name="Slide Number Placeholder 6">
            <a:extLst>
              <a:ext uri="{FF2B5EF4-FFF2-40B4-BE49-F238E27FC236}">
                <a16:creationId xmlns:a16="http://schemas.microsoft.com/office/drawing/2014/main" id="{5C1FCF09-3E31-1E59-0A13-DBDE47FD0BCB}"/>
              </a:ext>
            </a:extLst>
          </p:cNvPr>
          <p:cNvSpPr>
            <a:spLocks noGrp="1"/>
          </p:cNvSpPr>
          <p:nvPr>
            <p:ph type="sldNum" sz="quarter" idx="12"/>
          </p:nvPr>
        </p:nvSpPr>
        <p:spPr/>
        <p:txBody>
          <a:bodyPr/>
          <a:lstStyle/>
          <a:p>
            <a:fld id="{9FF96B15-8338-45D5-A943-561235072D66}" type="slidenum">
              <a:rPr lang="en-US" noProof="0" smtClean="0"/>
              <a:t>14</a:t>
            </a:fld>
            <a:endParaRPr lang="en-US" noProof="0" dirty="0"/>
          </a:p>
        </p:txBody>
      </p:sp>
    </p:spTree>
    <p:extLst>
      <p:ext uri="{BB962C8B-B14F-4D97-AF65-F5344CB8AC3E}">
        <p14:creationId xmlns:p14="http://schemas.microsoft.com/office/powerpoint/2010/main" val="1846235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F2A88-47A2-92EA-6331-C024347CAA85}"/>
              </a:ext>
            </a:extLst>
          </p:cNvPr>
          <p:cNvSpPr>
            <a:spLocks noGrp="1"/>
          </p:cNvSpPr>
          <p:nvPr>
            <p:ph type="title"/>
          </p:nvPr>
        </p:nvSpPr>
        <p:spPr>
          <a:xfrm>
            <a:off x="1380671" y="709934"/>
            <a:ext cx="9078562" cy="1219074"/>
          </a:xfrm>
        </p:spPr>
        <p:txBody>
          <a:bodyPr/>
          <a:lstStyle/>
          <a:p>
            <a:pPr algn="ctr"/>
            <a:r>
              <a:rPr lang="en-US" sz="4200" dirty="0"/>
              <a:t>Bank Reconciliation</a:t>
            </a:r>
          </a:p>
        </p:txBody>
      </p:sp>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15</a:t>
            </a:fld>
            <a:endParaRPr lang="en-US" noProof="0" dirty="0"/>
          </a:p>
        </p:txBody>
      </p:sp>
      <p:cxnSp>
        <p:nvCxnSpPr>
          <p:cNvPr id="8" name="Straight Connector 7">
            <a:extLst>
              <a:ext uri="{FF2B5EF4-FFF2-40B4-BE49-F238E27FC236}">
                <a16:creationId xmlns:a16="http://schemas.microsoft.com/office/drawing/2014/main" id="{E15B8E24-4F84-D1A1-E813-9F7D91AAE543}"/>
              </a:ext>
            </a:extLst>
          </p:cNvPr>
          <p:cNvCxnSpPr>
            <a:cxnSpLocks/>
          </p:cNvCxnSpPr>
          <p:nvPr/>
        </p:nvCxnSpPr>
        <p:spPr>
          <a:xfrm>
            <a:off x="511231" y="2931090"/>
            <a:ext cx="11084852" cy="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D0EF0C1-C00B-99CC-5241-1ECE68A8FB5B}"/>
              </a:ext>
            </a:extLst>
          </p:cNvPr>
          <p:cNvCxnSpPr>
            <a:cxnSpLocks/>
          </p:cNvCxnSpPr>
          <p:nvPr/>
        </p:nvCxnSpPr>
        <p:spPr>
          <a:xfrm>
            <a:off x="5926581" y="2931090"/>
            <a:ext cx="0" cy="346971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5FC95F8-F6C5-94A2-C5C0-DF1BF368D5C6}"/>
              </a:ext>
            </a:extLst>
          </p:cNvPr>
          <p:cNvSpPr txBox="1">
            <a:spLocks/>
          </p:cNvSpPr>
          <p:nvPr/>
        </p:nvSpPr>
        <p:spPr bwMode="gray">
          <a:xfrm>
            <a:off x="2061832" y="1993522"/>
            <a:ext cx="9534251" cy="121907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dirty="0">
                <a:solidFill>
                  <a:schemeClr val="tx2"/>
                </a:solidFill>
              </a:rPr>
              <a:t>Bank Side         </a:t>
            </a:r>
            <a:r>
              <a:rPr lang="en-US" sz="5000" b="1" dirty="0">
                <a:solidFill>
                  <a:srgbClr val="FF0000"/>
                </a:solidFill>
              </a:rPr>
              <a:t>  </a:t>
            </a:r>
            <a:r>
              <a:rPr lang="en-US" sz="4200" dirty="0">
                <a:solidFill>
                  <a:schemeClr val="tx2"/>
                </a:solidFill>
              </a:rPr>
              <a:t>Checkbook Side</a:t>
            </a:r>
          </a:p>
        </p:txBody>
      </p:sp>
      <p:sp>
        <p:nvSpPr>
          <p:cNvPr id="9" name="Rectangle: Diagonal Corners Rounded 8">
            <a:extLst>
              <a:ext uri="{FF2B5EF4-FFF2-40B4-BE49-F238E27FC236}">
                <a16:creationId xmlns:a16="http://schemas.microsoft.com/office/drawing/2014/main" id="{7A722188-B134-677E-D950-6ABE11AAC330}"/>
              </a:ext>
            </a:extLst>
          </p:cNvPr>
          <p:cNvSpPr/>
          <p:nvPr/>
        </p:nvSpPr>
        <p:spPr>
          <a:xfrm>
            <a:off x="3993931" y="3070941"/>
            <a:ext cx="1375332" cy="855968"/>
          </a:xfrm>
          <a:prstGeom prst="round2Diag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19B4EF8-6C22-6B36-1EC6-1B10D7B478E4}"/>
              </a:ext>
            </a:extLst>
          </p:cNvPr>
          <p:cNvSpPr txBox="1"/>
          <p:nvPr/>
        </p:nvSpPr>
        <p:spPr>
          <a:xfrm>
            <a:off x="389133" y="3156319"/>
            <a:ext cx="5148804" cy="3416320"/>
          </a:xfrm>
          <a:prstGeom prst="rect">
            <a:avLst/>
          </a:prstGeom>
          <a:noFill/>
        </p:spPr>
        <p:txBody>
          <a:bodyPr wrap="square" rtlCol="0">
            <a:spAutoFit/>
          </a:bodyPr>
          <a:lstStyle/>
          <a:p>
            <a:r>
              <a:rPr lang="en-US" sz="3600" b="1" dirty="0">
                <a:solidFill>
                  <a:schemeClr val="tx2"/>
                </a:solidFill>
              </a:rPr>
              <a:t>End Bal                </a:t>
            </a:r>
            <a:r>
              <a:rPr lang="en-US" sz="3600" b="1" dirty="0">
                <a:solidFill>
                  <a:schemeClr val="tx2"/>
                </a:solidFill>
                <a:highlight>
                  <a:srgbClr val="FFFF00"/>
                </a:highlight>
              </a:rPr>
              <a:t>4650</a:t>
            </a:r>
          </a:p>
          <a:p>
            <a:endParaRPr lang="en-US" sz="3600" b="1" dirty="0">
              <a:solidFill>
                <a:schemeClr val="tx2"/>
              </a:solidFill>
            </a:endParaRPr>
          </a:p>
          <a:p>
            <a:r>
              <a:rPr lang="en-US" sz="3600" b="1" dirty="0">
                <a:solidFill>
                  <a:schemeClr val="tx2"/>
                </a:solidFill>
              </a:rPr>
              <a:t>+ DIT                  </a:t>
            </a:r>
            <a:r>
              <a:rPr lang="en-US" sz="3600" b="1" dirty="0">
                <a:solidFill>
                  <a:schemeClr val="tx2"/>
                </a:solidFill>
                <a:highlight>
                  <a:srgbClr val="FFFF00"/>
                </a:highlight>
              </a:rPr>
              <a:t>+ 1870</a:t>
            </a:r>
          </a:p>
          <a:p>
            <a:r>
              <a:rPr lang="en-US" sz="3600" b="1" dirty="0">
                <a:solidFill>
                  <a:schemeClr val="tx2"/>
                </a:solidFill>
              </a:rPr>
              <a:t>- O/S Checks   </a:t>
            </a:r>
            <a:r>
              <a:rPr lang="en-US" sz="3600" b="1" dirty="0">
                <a:solidFill>
                  <a:schemeClr val="tx2"/>
                </a:solidFill>
                <a:highlight>
                  <a:srgbClr val="FFFF00"/>
                </a:highlight>
              </a:rPr>
              <a:t>-  3440</a:t>
            </a:r>
          </a:p>
          <a:p>
            <a:endParaRPr lang="en-US" sz="3600" b="1" dirty="0">
              <a:solidFill>
                <a:schemeClr val="tx2"/>
              </a:solidFill>
            </a:endParaRPr>
          </a:p>
          <a:p>
            <a:r>
              <a:rPr lang="en-US" sz="3600" b="1" dirty="0">
                <a:solidFill>
                  <a:schemeClr val="tx2"/>
                </a:solidFill>
              </a:rPr>
              <a:t>= RB                      </a:t>
            </a:r>
            <a:r>
              <a:rPr lang="en-US" sz="3600" b="1" dirty="0">
                <a:solidFill>
                  <a:schemeClr val="tx2"/>
                </a:solidFill>
                <a:highlight>
                  <a:srgbClr val="FFFF00"/>
                </a:highlight>
              </a:rPr>
              <a:t>3080</a:t>
            </a:r>
          </a:p>
        </p:txBody>
      </p:sp>
      <p:sp>
        <p:nvSpPr>
          <p:cNvPr id="7" name="Rectangle: Diagonal Corners Rounded 6">
            <a:extLst>
              <a:ext uri="{FF2B5EF4-FFF2-40B4-BE49-F238E27FC236}">
                <a16:creationId xmlns:a16="http://schemas.microsoft.com/office/drawing/2014/main" id="{B3D17458-3CBB-A839-E639-1D0E7AAA2A02}"/>
              </a:ext>
            </a:extLst>
          </p:cNvPr>
          <p:cNvSpPr/>
          <p:nvPr/>
        </p:nvSpPr>
        <p:spPr>
          <a:xfrm>
            <a:off x="10130168" y="3070941"/>
            <a:ext cx="1465913" cy="797714"/>
          </a:xfrm>
          <a:prstGeom prst="round2Diag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968CEB81-018A-9FEE-72A1-B210129C8931}"/>
              </a:ext>
            </a:extLst>
          </p:cNvPr>
          <p:cNvSpPr txBox="1"/>
          <p:nvPr/>
        </p:nvSpPr>
        <p:spPr>
          <a:xfrm>
            <a:off x="6828957" y="3212596"/>
            <a:ext cx="5324442" cy="3480440"/>
          </a:xfrm>
          <a:prstGeom prst="rect">
            <a:avLst/>
          </a:prstGeom>
          <a:noFill/>
        </p:spPr>
        <p:txBody>
          <a:bodyPr wrap="square" rtlCol="0">
            <a:spAutoFit/>
          </a:bodyPr>
          <a:lstStyle/>
          <a:p>
            <a:r>
              <a:rPr lang="en-US" sz="3600" b="1" dirty="0">
                <a:solidFill>
                  <a:schemeClr val="tx2"/>
                </a:solidFill>
              </a:rPr>
              <a:t>EB                       </a:t>
            </a:r>
            <a:r>
              <a:rPr lang="en-US" sz="3600" b="1" dirty="0">
                <a:solidFill>
                  <a:schemeClr val="tx2"/>
                </a:solidFill>
                <a:highlight>
                  <a:srgbClr val="FFFF00"/>
                </a:highlight>
              </a:rPr>
              <a:t>3050</a:t>
            </a:r>
          </a:p>
          <a:p>
            <a:pPr>
              <a:spcBef>
                <a:spcPts val="500"/>
              </a:spcBef>
            </a:pPr>
            <a:r>
              <a:rPr lang="en-US" sz="3600" b="1" dirty="0">
                <a:solidFill>
                  <a:schemeClr val="tx2"/>
                </a:solidFill>
              </a:rPr>
              <a:t>+ ck 167 Diff      </a:t>
            </a:r>
            <a:r>
              <a:rPr lang="en-US" sz="3600" b="1" dirty="0">
                <a:solidFill>
                  <a:schemeClr val="tx2"/>
                </a:solidFill>
                <a:highlight>
                  <a:srgbClr val="FFFF00"/>
                </a:highlight>
              </a:rPr>
              <a:t>+ 45</a:t>
            </a:r>
          </a:p>
          <a:p>
            <a:r>
              <a:rPr lang="en-US" sz="3600" b="1" dirty="0">
                <a:solidFill>
                  <a:schemeClr val="tx2"/>
                </a:solidFill>
              </a:rPr>
              <a:t>- SC                    </a:t>
            </a:r>
            <a:r>
              <a:rPr lang="en-US" sz="3600" b="1" dirty="0">
                <a:solidFill>
                  <a:schemeClr val="tx2"/>
                </a:solidFill>
                <a:highlight>
                  <a:srgbClr val="FFFF00"/>
                </a:highlight>
              </a:rPr>
              <a:t>&lt;15&gt;</a:t>
            </a:r>
          </a:p>
          <a:p>
            <a:r>
              <a:rPr lang="en-US" sz="3600" b="1" dirty="0">
                <a:solidFill>
                  <a:schemeClr val="tx2"/>
                </a:solidFill>
              </a:rPr>
              <a:t>NSF checks &amp; fees</a:t>
            </a:r>
          </a:p>
          <a:p>
            <a:endParaRPr lang="en-US" sz="3600" b="1" dirty="0">
              <a:solidFill>
                <a:schemeClr val="tx2"/>
              </a:solidFill>
            </a:endParaRPr>
          </a:p>
          <a:p>
            <a:r>
              <a:rPr lang="en-US" sz="3600" b="1" dirty="0">
                <a:solidFill>
                  <a:schemeClr val="tx2"/>
                </a:solidFill>
              </a:rPr>
              <a:t>= RB                    </a:t>
            </a:r>
            <a:r>
              <a:rPr lang="en-US" sz="3600" b="1" dirty="0">
                <a:solidFill>
                  <a:schemeClr val="tx2"/>
                </a:solidFill>
                <a:highlight>
                  <a:srgbClr val="FFFF00"/>
                </a:highlight>
              </a:rPr>
              <a:t>3080</a:t>
            </a:r>
          </a:p>
        </p:txBody>
      </p:sp>
      <p:pic>
        <p:nvPicPr>
          <p:cNvPr id="1026" name="Picture 2" descr="The Equal Sign Means Relationship, Not Action - KP® Mathematics : KP®  Mathematics">
            <a:extLst>
              <a:ext uri="{FF2B5EF4-FFF2-40B4-BE49-F238E27FC236}">
                <a16:creationId xmlns:a16="http://schemas.microsoft.com/office/drawing/2014/main" id="{30F6242D-FBF0-A50A-0C52-1001E8F75E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8299" y="5744965"/>
            <a:ext cx="1295401" cy="881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91718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16CFA-E122-8797-B5D9-A677E7052779}"/>
              </a:ext>
            </a:extLst>
          </p:cNvPr>
          <p:cNvSpPr>
            <a:spLocks noGrp="1"/>
          </p:cNvSpPr>
          <p:nvPr>
            <p:ph type="title"/>
          </p:nvPr>
        </p:nvSpPr>
        <p:spPr/>
        <p:txBody>
          <a:bodyPr/>
          <a:lstStyle/>
          <a:p>
            <a:r>
              <a:rPr lang="en-US" dirty="0">
                <a:latin typeface="Trebuchet MS" panose="020B0603020202020204" pitchFamily="34" charset="0"/>
              </a:rPr>
              <a:t>Answering the test questions…</a:t>
            </a:r>
          </a:p>
        </p:txBody>
      </p:sp>
      <p:sp>
        <p:nvSpPr>
          <p:cNvPr id="4" name="Content Placeholder 3">
            <a:extLst>
              <a:ext uri="{FF2B5EF4-FFF2-40B4-BE49-F238E27FC236}">
                <a16:creationId xmlns:a16="http://schemas.microsoft.com/office/drawing/2014/main" id="{1BF4AEFA-5A18-C548-B2D4-A16FD550812E}"/>
              </a:ext>
            </a:extLst>
          </p:cNvPr>
          <p:cNvSpPr>
            <a:spLocks noGrp="1"/>
          </p:cNvSpPr>
          <p:nvPr>
            <p:ph sz="half" idx="2"/>
          </p:nvPr>
        </p:nvSpPr>
        <p:spPr>
          <a:xfrm>
            <a:off x="520861" y="2187615"/>
            <a:ext cx="10516185" cy="4374656"/>
          </a:xfrm>
        </p:spPr>
        <p:txBody>
          <a:bodyPr>
            <a:normAutofit/>
          </a:bodyPr>
          <a:lstStyle/>
          <a:p>
            <a:pPr marL="0" marR="0" indent="0" hangingPunct="0">
              <a:spcBef>
                <a:spcPts val="0"/>
              </a:spcBef>
              <a:spcAft>
                <a:spcPts val="0"/>
              </a:spcAft>
              <a:buNone/>
              <a:tabLst>
                <a:tab pos="274320" algn="l"/>
              </a:tabLst>
            </a:pPr>
            <a:r>
              <a:rPr lang="en-US" sz="2200" dirty="0">
                <a:effectLst/>
                <a:latin typeface="Arial" panose="020B0604020202020204" pitchFamily="34" charset="0"/>
                <a:ea typeface="Times New Roman" panose="02020603050405020304" pitchFamily="18" charset="0"/>
                <a:cs typeface="Times New Roman" panose="02020603050405020304" pitchFamily="18" charset="0"/>
              </a:rPr>
              <a:t> </a:t>
            </a:r>
          </a:p>
          <a:p>
            <a:pPr marL="0" marR="0" indent="0" hangingPunct="0">
              <a:spcBef>
                <a:spcPts val="0"/>
              </a:spcBef>
              <a:spcAft>
                <a:spcPts val="0"/>
              </a:spcAft>
              <a:buNone/>
              <a:tabLst>
                <a:tab pos="274320" algn="l"/>
              </a:tabLst>
            </a:pPr>
            <a:r>
              <a:rPr lang="en-US" sz="2200" b="1" dirty="0">
                <a:effectLst/>
                <a:latin typeface="Arial" panose="020B0604020202020204" pitchFamily="34" charset="0"/>
                <a:ea typeface="Times New Roman" panose="02020603050405020304" pitchFamily="18" charset="0"/>
                <a:cs typeface="Times New Roman" panose="02020603050405020304" pitchFamily="18" charset="0"/>
              </a:rPr>
              <a:t>41. Given the above facts, what was the amount that was printed on the bank </a:t>
            </a:r>
          </a:p>
          <a:p>
            <a:pPr marL="0" marR="0" indent="0" hangingPunct="0">
              <a:spcBef>
                <a:spcPts val="0"/>
              </a:spcBef>
              <a:spcAft>
                <a:spcPts val="0"/>
              </a:spcAft>
              <a:buNone/>
              <a:tabLst>
                <a:tab pos="274320" algn="l"/>
              </a:tabLst>
            </a:pPr>
            <a:r>
              <a:rPr lang="en-US" sz="2200" b="1" dirty="0">
                <a:effectLst/>
                <a:latin typeface="Arial" panose="020B0604020202020204" pitchFamily="34" charset="0"/>
                <a:ea typeface="Times New Roman" panose="02020603050405020304" pitchFamily="18" charset="0"/>
                <a:cs typeface="Times New Roman" panose="02020603050405020304" pitchFamily="18" charset="0"/>
              </a:rPr>
              <a:t>      statement as the closing balance for January 31?</a:t>
            </a:r>
          </a:p>
          <a:p>
            <a:pPr marL="0" marR="0" indent="0" hangingPunct="0">
              <a:spcBef>
                <a:spcPts val="0"/>
              </a:spcBef>
              <a:spcAft>
                <a:spcPts val="0"/>
              </a:spcAft>
              <a:buNone/>
              <a:tabLst>
                <a:tab pos="274320" algn="l"/>
              </a:tabLst>
            </a:pPr>
            <a:endParaRPr lang="en-US" sz="2200" dirty="0">
              <a:latin typeface="Arial" panose="020B0604020202020204" pitchFamily="34" charset="0"/>
              <a:ea typeface="Times New Roman" panose="02020603050405020304" pitchFamily="18" charset="0"/>
              <a:cs typeface="Times New Roman" panose="02020603050405020304" pitchFamily="18" charset="0"/>
            </a:endParaRPr>
          </a:p>
          <a:p>
            <a:pPr marL="0" marR="0" indent="0" hangingPunct="0">
              <a:spcBef>
                <a:spcPts val="0"/>
              </a:spcBef>
              <a:spcAft>
                <a:spcPts val="0"/>
              </a:spcAft>
              <a:buNone/>
              <a:tabLst>
                <a:tab pos="274320" algn="l"/>
              </a:tabLst>
            </a:pPr>
            <a:r>
              <a:rPr lang="en-US" sz="2200" dirty="0">
                <a:latin typeface="Arial" panose="020B0604020202020204" pitchFamily="34" charset="0"/>
                <a:ea typeface="Times New Roman" panose="02020603050405020304" pitchFamily="18" charset="0"/>
                <a:cs typeface="Times New Roman" panose="02020603050405020304" pitchFamily="18" charset="0"/>
              </a:rPr>
              <a:t>Since we’re given the reconciled balance of $3,080, we work ‘bottom to top’ to calculate the ending balance on the statement of </a:t>
            </a:r>
            <a:r>
              <a:rPr lang="en-US" sz="2200" b="1" dirty="0">
                <a:highlight>
                  <a:srgbClr val="FFFF00"/>
                </a:highlight>
                <a:latin typeface="Arial" panose="020B0604020202020204" pitchFamily="34" charset="0"/>
                <a:ea typeface="Times New Roman" panose="02020603050405020304" pitchFamily="18" charset="0"/>
                <a:cs typeface="Times New Roman" panose="02020603050405020304" pitchFamily="18" charset="0"/>
              </a:rPr>
              <a:t>$4,650</a:t>
            </a:r>
            <a:endParaRPr lang="en-US" sz="2200" b="1"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endParaRPr>
          </a:p>
          <a:p>
            <a:pPr marL="0" marR="0" indent="0" hangingPunct="0">
              <a:spcBef>
                <a:spcPts val="0"/>
              </a:spcBef>
              <a:spcAft>
                <a:spcPts val="0"/>
              </a:spcAft>
              <a:buNone/>
              <a:tabLst>
                <a:tab pos="274320" algn="l"/>
              </a:tabLst>
            </a:pPr>
            <a:endParaRPr lang="en-US" sz="2200" dirty="0">
              <a:latin typeface="Arial" panose="020B0604020202020204" pitchFamily="34" charset="0"/>
              <a:ea typeface="Times New Roman" panose="02020603050405020304" pitchFamily="18" charset="0"/>
              <a:cs typeface="Times New Roman" panose="02020603050405020304" pitchFamily="18" charset="0"/>
            </a:endParaRPr>
          </a:p>
          <a:p>
            <a:pPr marL="0" marR="0" indent="0" hangingPunct="0">
              <a:spcBef>
                <a:spcPts val="0"/>
              </a:spcBef>
              <a:spcAft>
                <a:spcPts val="0"/>
              </a:spcAft>
              <a:buNone/>
              <a:tabLst>
                <a:tab pos="274320" algn="l"/>
              </a:tabLst>
            </a:pPr>
            <a:r>
              <a:rPr lang="en-US" sz="2200" b="1" dirty="0">
                <a:effectLst/>
                <a:latin typeface="Arial" panose="020B0604020202020204" pitchFamily="34" charset="0"/>
                <a:ea typeface="Times New Roman" panose="02020603050405020304" pitchFamily="18" charset="0"/>
                <a:cs typeface="Times New Roman" panose="02020603050405020304" pitchFamily="18" charset="0"/>
              </a:rPr>
              <a:t>42. What was the balance in the cash account in the accounting records </a:t>
            </a:r>
            <a:r>
              <a:rPr lang="en-US" sz="2200" b="1" u="sng" dirty="0">
                <a:effectLst/>
                <a:latin typeface="Arial" panose="020B0604020202020204" pitchFamily="34" charset="0"/>
                <a:ea typeface="Times New Roman" panose="02020603050405020304" pitchFamily="18" charset="0"/>
                <a:cs typeface="Times New Roman" panose="02020603050405020304" pitchFamily="18" charset="0"/>
              </a:rPr>
              <a:t>prior</a:t>
            </a:r>
            <a:r>
              <a:rPr lang="en-US" sz="2200" b="1" dirty="0">
                <a:effectLst/>
                <a:latin typeface="Arial" panose="020B0604020202020204" pitchFamily="34" charset="0"/>
                <a:ea typeface="Times New Roman" panose="02020603050405020304" pitchFamily="18" charset="0"/>
                <a:cs typeface="Times New Roman" panose="02020603050405020304" pitchFamily="18" charset="0"/>
              </a:rPr>
              <a:t> to reconciling the bank statement?</a:t>
            </a:r>
          </a:p>
          <a:p>
            <a:pPr marL="0" indent="0">
              <a:buNone/>
            </a:pPr>
            <a:r>
              <a:rPr lang="en-US" sz="2200" dirty="0">
                <a:latin typeface="Arial" panose="020B0604020202020204" pitchFamily="34" charset="0"/>
                <a:ea typeface="Times New Roman" panose="02020603050405020304" pitchFamily="18" charset="0"/>
                <a:cs typeface="Times New Roman" panose="02020603050405020304" pitchFamily="18" charset="0"/>
              </a:rPr>
              <a:t>Since we’re given the reconciled balance of $3,080, we work ‘bottom to top’ to calculate the ending balance in the checkbook of </a:t>
            </a:r>
            <a:r>
              <a:rPr lang="en-US" sz="2200" b="1" dirty="0">
                <a:highlight>
                  <a:srgbClr val="FFFF00"/>
                </a:highlight>
                <a:latin typeface="Arial" panose="020B0604020202020204" pitchFamily="34" charset="0"/>
                <a:ea typeface="Times New Roman" panose="02020603050405020304" pitchFamily="18" charset="0"/>
                <a:cs typeface="Times New Roman" panose="02020603050405020304" pitchFamily="18" charset="0"/>
              </a:rPr>
              <a:t>$3,050</a:t>
            </a:r>
            <a:endParaRPr lang="en-US" sz="2200" b="1"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endParaRPr>
          </a:p>
          <a:p>
            <a:endParaRPr lang="en-US" dirty="0"/>
          </a:p>
        </p:txBody>
      </p:sp>
      <p:sp>
        <p:nvSpPr>
          <p:cNvPr id="7" name="Slide Number Placeholder 6">
            <a:extLst>
              <a:ext uri="{FF2B5EF4-FFF2-40B4-BE49-F238E27FC236}">
                <a16:creationId xmlns:a16="http://schemas.microsoft.com/office/drawing/2014/main" id="{5C1FCF09-3E31-1E59-0A13-DBDE47FD0BCB}"/>
              </a:ext>
            </a:extLst>
          </p:cNvPr>
          <p:cNvSpPr>
            <a:spLocks noGrp="1"/>
          </p:cNvSpPr>
          <p:nvPr>
            <p:ph type="sldNum" sz="quarter" idx="12"/>
          </p:nvPr>
        </p:nvSpPr>
        <p:spPr/>
        <p:txBody>
          <a:bodyPr/>
          <a:lstStyle/>
          <a:p>
            <a:fld id="{9FF96B15-8338-45D5-A943-561235072D66}" type="slidenum">
              <a:rPr lang="en-US" noProof="0" smtClean="0"/>
              <a:t>16</a:t>
            </a:fld>
            <a:endParaRPr lang="en-US" noProof="0" dirty="0"/>
          </a:p>
        </p:txBody>
      </p:sp>
    </p:spTree>
    <p:extLst>
      <p:ext uri="{BB962C8B-B14F-4D97-AF65-F5344CB8AC3E}">
        <p14:creationId xmlns:p14="http://schemas.microsoft.com/office/powerpoint/2010/main" val="1479488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F7232EE-A8B0-76A0-B31C-02AF5EDFB635}"/>
              </a:ext>
            </a:extLst>
          </p:cNvPr>
          <p:cNvSpPr>
            <a:spLocks noGrp="1"/>
          </p:cNvSpPr>
          <p:nvPr>
            <p:ph type="title"/>
          </p:nvPr>
        </p:nvSpPr>
        <p:spPr>
          <a:xfrm>
            <a:off x="796137" y="962093"/>
            <a:ext cx="10373432" cy="706964"/>
          </a:xfrm>
        </p:spPr>
        <p:txBody>
          <a:bodyPr/>
          <a:lstStyle/>
          <a:p>
            <a:r>
              <a:rPr lang="en-US" dirty="0"/>
              <a:t>Don’t forget to journalize adjustments to </a:t>
            </a:r>
            <a:br>
              <a:rPr lang="en-US" dirty="0"/>
            </a:br>
            <a:r>
              <a:rPr lang="en-US" dirty="0"/>
              <a:t>cash and record changes in the </a:t>
            </a:r>
            <a:r>
              <a:rPr lang="en-US" dirty="0" err="1"/>
              <a:t>checkstubs</a:t>
            </a:r>
            <a:r>
              <a:rPr lang="en-US" dirty="0"/>
              <a:t> :</a:t>
            </a:r>
          </a:p>
        </p:txBody>
      </p:sp>
      <p:sp>
        <p:nvSpPr>
          <p:cNvPr id="6" name="TextBox 5">
            <a:extLst>
              <a:ext uri="{FF2B5EF4-FFF2-40B4-BE49-F238E27FC236}">
                <a16:creationId xmlns:a16="http://schemas.microsoft.com/office/drawing/2014/main" id="{9A1E11FC-9D07-17EA-F03E-1F1D934C0C03}"/>
              </a:ext>
            </a:extLst>
          </p:cNvPr>
          <p:cNvSpPr txBox="1"/>
          <p:nvPr/>
        </p:nvSpPr>
        <p:spPr>
          <a:xfrm>
            <a:off x="416443" y="2359077"/>
            <a:ext cx="11359113" cy="4401205"/>
          </a:xfrm>
          <a:prstGeom prst="rect">
            <a:avLst/>
          </a:prstGeom>
          <a:noFill/>
        </p:spPr>
        <p:txBody>
          <a:bodyPr wrap="square" rtlCol="0">
            <a:spAutoFit/>
          </a:bodyPr>
          <a:lstStyle/>
          <a:p>
            <a:pPr marL="342900" marR="0" lvl="0" indent="-342900">
              <a:spcBef>
                <a:spcPts val="0"/>
              </a:spcBef>
              <a:spcAft>
                <a:spcPts val="0"/>
              </a:spcAft>
              <a:buFont typeface="+mj-lt"/>
              <a:buAutoNum type="arabicPeriod"/>
              <a:tabLst>
                <a:tab pos="228600" algn="l"/>
                <a:tab pos="457200" algn="l"/>
                <a:tab pos="1828800" algn="l"/>
                <a:tab pos="2057400" algn="l"/>
                <a:tab pos="2228850" algn="l"/>
                <a:tab pos="2514600" algn="l"/>
              </a:tabLst>
            </a:pPr>
            <a:r>
              <a:rPr lang="en-US" sz="2800" dirty="0">
                <a:effectLst/>
                <a:latin typeface="Trebuchet MS" panose="020B0603020202020204" pitchFamily="34" charset="0"/>
                <a:ea typeface="Times New Roman" panose="02020603050405020304" pitchFamily="18" charset="0"/>
              </a:rPr>
              <a:t>Journal Entry to Record bank service charge:</a:t>
            </a:r>
          </a:p>
          <a:p>
            <a:pPr lvl="1">
              <a:tabLst>
                <a:tab pos="228600" algn="l"/>
                <a:tab pos="457200" algn="l"/>
                <a:tab pos="1828800" algn="l"/>
                <a:tab pos="2057400" algn="l"/>
                <a:tab pos="2228850" algn="l"/>
                <a:tab pos="2514600" algn="l"/>
              </a:tabLst>
            </a:pPr>
            <a:r>
              <a:rPr lang="en-US" sz="2800" dirty="0">
                <a:latin typeface="Trebuchet MS" panose="020B0603020202020204" pitchFamily="34" charset="0"/>
                <a:ea typeface="Times New Roman" panose="02020603050405020304" pitchFamily="18" charset="0"/>
              </a:rPr>
              <a:t>DR </a:t>
            </a:r>
            <a:r>
              <a:rPr lang="en-US" sz="2800" dirty="0">
                <a:effectLst/>
                <a:latin typeface="Trebuchet MS" panose="020B0603020202020204" pitchFamily="34" charset="0"/>
                <a:ea typeface="Times New Roman" panose="02020603050405020304" pitchFamily="18" charset="0"/>
              </a:rPr>
              <a:t>Bank Service Charges </a:t>
            </a:r>
            <a:r>
              <a:rPr lang="en-US" sz="2800" dirty="0">
                <a:effectLst/>
                <a:highlight>
                  <a:srgbClr val="FFFF00"/>
                </a:highlight>
                <a:latin typeface="Trebuchet MS" panose="020B0603020202020204" pitchFamily="34" charset="0"/>
                <a:ea typeface="Times New Roman" panose="02020603050405020304" pitchFamily="18" charset="0"/>
              </a:rPr>
              <a:t>15</a:t>
            </a:r>
          </a:p>
          <a:p>
            <a:pPr lvl="1">
              <a:tabLst>
                <a:tab pos="228600" algn="l"/>
                <a:tab pos="457200" algn="l"/>
                <a:tab pos="1828800" algn="l"/>
                <a:tab pos="2057400" algn="l"/>
                <a:tab pos="2228850" algn="l"/>
                <a:tab pos="2514600" algn="l"/>
              </a:tabLst>
            </a:pPr>
            <a:r>
              <a:rPr lang="en-US" sz="2800" dirty="0">
                <a:latin typeface="Trebuchet MS" panose="020B0603020202020204" pitchFamily="34" charset="0"/>
                <a:ea typeface="Times New Roman" panose="02020603050405020304" pitchFamily="18" charset="0"/>
              </a:rPr>
              <a:t>   CR  Cash   </a:t>
            </a:r>
            <a:r>
              <a:rPr lang="en-US" sz="2800" dirty="0">
                <a:highlight>
                  <a:srgbClr val="FFFF00"/>
                </a:highlight>
                <a:latin typeface="Trebuchet MS" panose="020B0603020202020204" pitchFamily="34" charset="0"/>
                <a:ea typeface="Times New Roman" panose="02020603050405020304" pitchFamily="18" charset="0"/>
              </a:rPr>
              <a:t>15</a:t>
            </a:r>
          </a:p>
          <a:p>
            <a:pPr lvl="1">
              <a:tabLst>
                <a:tab pos="228600" algn="l"/>
                <a:tab pos="457200" algn="l"/>
                <a:tab pos="1828800" algn="l"/>
                <a:tab pos="2057400" algn="l"/>
                <a:tab pos="2228850" algn="l"/>
                <a:tab pos="2514600" algn="l"/>
              </a:tabLst>
            </a:pPr>
            <a:endParaRPr lang="en-US" sz="2800" dirty="0">
              <a:latin typeface="Trebuchet MS" panose="020B0603020202020204" pitchFamily="34" charset="0"/>
              <a:ea typeface="Times New Roman" panose="02020603050405020304" pitchFamily="18" charset="0"/>
            </a:endParaRPr>
          </a:p>
          <a:p>
            <a:pPr marL="0" lvl="1">
              <a:tabLst>
                <a:tab pos="228600" algn="l"/>
                <a:tab pos="457200" algn="l"/>
                <a:tab pos="1828800" algn="l"/>
                <a:tab pos="2057400" algn="l"/>
                <a:tab pos="2228850" algn="l"/>
                <a:tab pos="2514600" algn="l"/>
              </a:tabLst>
            </a:pPr>
            <a:r>
              <a:rPr lang="en-US" sz="2800" dirty="0">
                <a:effectLst/>
                <a:latin typeface="Trebuchet MS" panose="020B0603020202020204" pitchFamily="34" charset="0"/>
                <a:ea typeface="Times New Roman" panose="02020603050405020304" pitchFamily="18" charset="0"/>
              </a:rPr>
              <a:t>2. Journal Entry to Record check adjustment:</a:t>
            </a:r>
          </a:p>
          <a:p>
            <a:pPr lvl="1">
              <a:tabLst>
                <a:tab pos="228600" algn="l"/>
                <a:tab pos="457200" algn="l"/>
                <a:tab pos="1828800" algn="l"/>
                <a:tab pos="2057400" algn="l"/>
                <a:tab pos="2228850" algn="l"/>
                <a:tab pos="2514600" algn="l"/>
              </a:tabLst>
            </a:pPr>
            <a:r>
              <a:rPr lang="en-US" sz="2800" dirty="0">
                <a:latin typeface="Trebuchet MS" panose="020B0603020202020204" pitchFamily="34" charset="0"/>
                <a:ea typeface="Times New Roman" panose="02020603050405020304" pitchFamily="18" charset="0"/>
              </a:rPr>
              <a:t>  DR  Cash   4</a:t>
            </a:r>
            <a:r>
              <a:rPr lang="en-US" sz="2800" dirty="0">
                <a:highlight>
                  <a:srgbClr val="FFFF00"/>
                </a:highlight>
                <a:latin typeface="Trebuchet MS" panose="020B0603020202020204" pitchFamily="34" charset="0"/>
                <a:ea typeface="Times New Roman" panose="02020603050405020304" pitchFamily="18" charset="0"/>
              </a:rPr>
              <a:t>5</a:t>
            </a:r>
          </a:p>
          <a:p>
            <a:pPr lvl="1">
              <a:tabLst>
                <a:tab pos="228600" algn="l"/>
                <a:tab pos="457200" algn="l"/>
                <a:tab pos="1828800" algn="l"/>
                <a:tab pos="2057400" algn="l"/>
                <a:tab pos="2228850" algn="l"/>
                <a:tab pos="2514600" algn="l"/>
              </a:tabLst>
            </a:pPr>
            <a:r>
              <a:rPr lang="en-US" sz="2800" dirty="0">
                <a:effectLst/>
                <a:latin typeface="Trebuchet MS" panose="020B0603020202020204" pitchFamily="34" charset="0"/>
                <a:ea typeface="Times New Roman" panose="02020603050405020304" pitchFamily="18" charset="0"/>
              </a:rPr>
              <a:t>     C</a:t>
            </a:r>
            <a:r>
              <a:rPr lang="en-US" sz="2800" dirty="0">
                <a:latin typeface="Trebuchet MS" panose="020B0603020202020204" pitchFamily="34" charset="0"/>
                <a:ea typeface="Times New Roman" panose="02020603050405020304" pitchFamily="18" charset="0"/>
              </a:rPr>
              <a:t>R the Expense that was used for Ck 167  </a:t>
            </a:r>
            <a:r>
              <a:rPr lang="en-US" sz="2800" dirty="0">
                <a:highlight>
                  <a:srgbClr val="FFFF00"/>
                </a:highlight>
                <a:latin typeface="Trebuchet MS" panose="020B0603020202020204" pitchFamily="34" charset="0"/>
                <a:ea typeface="Times New Roman" panose="02020603050405020304" pitchFamily="18" charset="0"/>
              </a:rPr>
              <a:t>45</a:t>
            </a:r>
          </a:p>
          <a:p>
            <a:pPr lvl="1" indent="-400050">
              <a:tabLst>
                <a:tab pos="228600" algn="l"/>
                <a:tab pos="457200" algn="l"/>
                <a:tab pos="1828800" algn="l"/>
                <a:tab pos="2057400" algn="l"/>
                <a:tab pos="2228850" algn="l"/>
                <a:tab pos="2514600" algn="l"/>
              </a:tabLst>
            </a:pPr>
            <a:endParaRPr lang="en-US" sz="2800" dirty="0">
              <a:latin typeface="Trebuchet MS" panose="020B0603020202020204" pitchFamily="34" charset="0"/>
              <a:ea typeface="Times New Roman" panose="02020603050405020304" pitchFamily="18" charset="0"/>
            </a:endParaRPr>
          </a:p>
          <a:p>
            <a:pPr lvl="1" indent="-400050">
              <a:tabLst>
                <a:tab pos="228600" algn="l"/>
                <a:tab pos="457200" algn="l"/>
                <a:tab pos="1828800" algn="l"/>
                <a:tab pos="2057400" algn="l"/>
                <a:tab pos="2228850" algn="l"/>
                <a:tab pos="2514600" algn="l"/>
              </a:tabLst>
            </a:pPr>
            <a:r>
              <a:rPr lang="en-US" sz="2800" dirty="0">
                <a:latin typeface="Trebuchet MS" panose="020B0603020202020204" pitchFamily="34" charset="0"/>
                <a:ea typeface="Times New Roman" panose="02020603050405020304" pitchFamily="18" charset="0"/>
              </a:rPr>
              <a:t>3. Record any adjustments to cash in the check stubs to reflect the new balance</a:t>
            </a:r>
          </a:p>
        </p:txBody>
      </p:sp>
    </p:spTree>
    <p:extLst>
      <p:ext uri="{BB962C8B-B14F-4D97-AF65-F5344CB8AC3E}">
        <p14:creationId xmlns:p14="http://schemas.microsoft.com/office/powerpoint/2010/main" val="3683641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F2A88-47A2-92EA-6331-C024347CAA85}"/>
              </a:ext>
            </a:extLst>
          </p:cNvPr>
          <p:cNvSpPr>
            <a:spLocks noGrp="1"/>
          </p:cNvSpPr>
          <p:nvPr>
            <p:ph type="title"/>
          </p:nvPr>
        </p:nvSpPr>
        <p:spPr/>
        <p:txBody>
          <a:bodyPr/>
          <a:lstStyle/>
          <a:p>
            <a:pPr algn="ctr"/>
            <a:r>
              <a:rPr lang="en-US" sz="4200" b="1" dirty="0">
                <a:latin typeface="Trebuchet MS" panose="020B0603020202020204" pitchFamily="34" charset="0"/>
              </a:rPr>
              <a:t>Adjustments recorded </a:t>
            </a:r>
            <a:br>
              <a:rPr lang="en-US" sz="4200" b="1" dirty="0">
                <a:latin typeface="Trebuchet MS" panose="020B0603020202020204" pitchFamily="34" charset="0"/>
              </a:rPr>
            </a:br>
            <a:r>
              <a:rPr lang="en-US" sz="4200" b="1" dirty="0">
                <a:latin typeface="Trebuchet MS" panose="020B0603020202020204" pitchFamily="34" charset="0"/>
              </a:rPr>
              <a:t>in the check stubs</a:t>
            </a:r>
          </a:p>
        </p:txBody>
      </p:sp>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18</a:t>
            </a:fld>
            <a:endParaRPr lang="en-US" noProof="0" dirty="0"/>
          </a:p>
        </p:txBody>
      </p:sp>
      <p:pic>
        <p:nvPicPr>
          <p:cNvPr id="7" name="Picture 6" descr="A close-up of a receipt&#10;&#10;Description automatically generated">
            <a:extLst>
              <a:ext uri="{FF2B5EF4-FFF2-40B4-BE49-F238E27FC236}">
                <a16:creationId xmlns:a16="http://schemas.microsoft.com/office/drawing/2014/main" id="{8B9D78AD-200A-0303-A41C-08EA42DCA940}"/>
              </a:ext>
            </a:extLst>
          </p:cNvPr>
          <p:cNvPicPr>
            <a:picLocks noChangeAspect="1"/>
          </p:cNvPicPr>
          <p:nvPr/>
        </p:nvPicPr>
        <p:blipFill>
          <a:blip r:embed="rId3"/>
          <a:stretch>
            <a:fillRect/>
          </a:stretch>
        </p:blipFill>
        <p:spPr>
          <a:xfrm>
            <a:off x="6512127" y="1000356"/>
            <a:ext cx="5567474" cy="5449614"/>
          </a:xfrm>
          <a:prstGeom prst="rect">
            <a:avLst/>
          </a:prstGeom>
        </p:spPr>
      </p:pic>
    </p:spTree>
    <p:extLst>
      <p:ext uri="{BB962C8B-B14F-4D97-AF65-F5344CB8AC3E}">
        <p14:creationId xmlns:p14="http://schemas.microsoft.com/office/powerpoint/2010/main" val="350625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F2A88-47A2-92EA-6331-C024347CAA85}"/>
              </a:ext>
            </a:extLst>
          </p:cNvPr>
          <p:cNvSpPr>
            <a:spLocks noGrp="1"/>
          </p:cNvSpPr>
          <p:nvPr>
            <p:ph type="title"/>
          </p:nvPr>
        </p:nvSpPr>
        <p:spPr>
          <a:xfrm>
            <a:off x="1380671" y="709934"/>
            <a:ext cx="9078562" cy="1219074"/>
          </a:xfrm>
        </p:spPr>
        <p:txBody>
          <a:bodyPr/>
          <a:lstStyle/>
          <a:p>
            <a:pPr algn="ctr"/>
            <a:r>
              <a:rPr lang="en-US" sz="4200" dirty="0"/>
              <a:t>A More Advanced </a:t>
            </a:r>
            <a:br>
              <a:rPr lang="en-US" sz="4200" dirty="0"/>
            </a:br>
            <a:r>
              <a:rPr lang="en-US" sz="4200" dirty="0"/>
              <a:t>Bank Reconciliation</a:t>
            </a:r>
          </a:p>
        </p:txBody>
      </p:sp>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19</a:t>
            </a:fld>
            <a:endParaRPr lang="en-US" noProof="0" dirty="0"/>
          </a:p>
        </p:txBody>
      </p:sp>
      <p:pic>
        <p:nvPicPr>
          <p:cNvPr id="5" name="Picture 4" descr="A close-up of a checkbook&#10;&#10;Description automatically generated">
            <a:extLst>
              <a:ext uri="{FF2B5EF4-FFF2-40B4-BE49-F238E27FC236}">
                <a16:creationId xmlns:a16="http://schemas.microsoft.com/office/drawing/2014/main" id="{AF60791B-8F41-43C9-0096-EB0FB6E96607}"/>
              </a:ext>
            </a:extLst>
          </p:cNvPr>
          <p:cNvPicPr>
            <a:picLocks noChangeAspect="1"/>
          </p:cNvPicPr>
          <p:nvPr/>
        </p:nvPicPr>
        <p:blipFill>
          <a:blip r:embed="rId3"/>
          <a:stretch>
            <a:fillRect/>
          </a:stretch>
        </p:blipFill>
        <p:spPr>
          <a:xfrm>
            <a:off x="199987" y="2540316"/>
            <a:ext cx="11509379" cy="3929926"/>
          </a:xfrm>
          <a:prstGeom prst="rect">
            <a:avLst/>
          </a:prstGeom>
        </p:spPr>
      </p:pic>
    </p:spTree>
    <p:extLst>
      <p:ext uri="{BB962C8B-B14F-4D97-AF65-F5344CB8AC3E}">
        <p14:creationId xmlns:p14="http://schemas.microsoft.com/office/powerpoint/2010/main" val="1966224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5C20A-E163-4040-F1A1-6BAE1CDE78B8}"/>
              </a:ext>
            </a:extLst>
          </p:cNvPr>
          <p:cNvSpPr>
            <a:spLocks noGrp="1"/>
          </p:cNvSpPr>
          <p:nvPr>
            <p:ph type="title"/>
          </p:nvPr>
        </p:nvSpPr>
        <p:spPr>
          <a:xfrm>
            <a:off x="1591127" y="1555483"/>
            <a:ext cx="8761413" cy="706964"/>
          </a:xfrm>
        </p:spPr>
        <p:txBody>
          <a:bodyPr/>
          <a:lstStyle/>
          <a:p>
            <a:pPr algn="ctr"/>
            <a:r>
              <a:rPr lang="en-US" sz="5000" b="1" dirty="0">
                <a:ln/>
                <a:solidFill>
                  <a:schemeClr val="bg1"/>
                </a:solidFill>
              </a:rPr>
              <a:t>Banking Terminology</a:t>
            </a:r>
            <a:br>
              <a:rPr lang="en-US" sz="5000" b="1" dirty="0">
                <a:ln/>
                <a:solidFill>
                  <a:schemeClr val="bg1"/>
                </a:solidFill>
              </a:rPr>
            </a:br>
            <a:br>
              <a:rPr lang="en-US" sz="3600" b="1" dirty="0">
                <a:ln/>
                <a:solidFill>
                  <a:schemeClr val="bg1"/>
                </a:solidFill>
              </a:rPr>
            </a:br>
            <a:endParaRPr lang="en-US" dirty="0">
              <a:solidFill>
                <a:schemeClr val="bg1"/>
              </a:solidFill>
            </a:endParaRPr>
          </a:p>
        </p:txBody>
      </p:sp>
      <p:sp>
        <p:nvSpPr>
          <p:cNvPr id="3" name="Text Placeholder 2">
            <a:extLst>
              <a:ext uri="{FF2B5EF4-FFF2-40B4-BE49-F238E27FC236}">
                <a16:creationId xmlns:a16="http://schemas.microsoft.com/office/drawing/2014/main" id="{733CD413-41A2-57EA-04DC-6035289CCAE2}"/>
              </a:ext>
            </a:extLst>
          </p:cNvPr>
          <p:cNvSpPr>
            <a:spLocks noGrp="1"/>
          </p:cNvSpPr>
          <p:nvPr>
            <p:ph type="body" idx="1"/>
          </p:nvPr>
        </p:nvSpPr>
        <p:spPr>
          <a:xfrm>
            <a:off x="613458" y="2754514"/>
            <a:ext cx="11192719" cy="4727945"/>
          </a:xfrm>
        </p:spPr>
        <p:txBody>
          <a:bodyPr/>
          <a:lstStyle/>
          <a:p>
            <a:pPr marL="625475" indent="-625475"/>
            <a:r>
              <a:rPr lang="en-US" sz="3000" b="1" dirty="0">
                <a:solidFill>
                  <a:schemeClr val="tx2"/>
                </a:solidFill>
                <a:highlight>
                  <a:srgbClr val="FFFF00"/>
                </a:highlight>
              </a:rPr>
              <a:t>Checking account </a:t>
            </a:r>
            <a:r>
              <a:rPr lang="en-US" sz="3000" b="1" dirty="0">
                <a:solidFill>
                  <a:schemeClr val="tx2"/>
                </a:solidFill>
              </a:rPr>
              <a:t>(allows a business to deposit money in a bank and to write checks against the account balance)</a:t>
            </a:r>
          </a:p>
          <a:p>
            <a:pPr marL="625475" indent="-625475"/>
            <a:r>
              <a:rPr lang="en-US" sz="3000" b="1" dirty="0">
                <a:solidFill>
                  <a:schemeClr val="tx2"/>
                </a:solidFill>
                <a:highlight>
                  <a:srgbClr val="FFFF00"/>
                </a:highlight>
              </a:rPr>
              <a:t>Check</a:t>
            </a:r>
            <a:r>
              <a:rPr lang="en-US" sz="3000" b="1" dirty="0">
                <a:solidFill>
                  <a:schemeClr val="tx2"/>
                </a:solidFill>
              </a:rPr>
              <a:t>  (written order from a depositor to the bank to pay a stated amount of cash to the payee)</a:t>
            </a:r>
          </a:p>
          <a:p>
            <a:pPr marL="625475" indent="-625475"/>
            <a:r>
              <a:rPr lang="en-US" sz="3000" b="1" dirty="0">
                <a:solidFill>
                  <a:schemeClr val="tx2"/>
                </a:solidFill>
                <a:highlight>
                  <a:srgbClr val="FFFF00"/>
                </a:highlight>
              </a:rPr>
              <a:t>Internal controls </a:t>
            </a:r>
            <a:r>
              <a:rPr lang="en-US" sz="3000" b="1" dirty="0">
                <a:solidFill>
                  <a:schemeClr val="tx2"/>
                </a:solidFill>
              </a:rPr>
              <a:t>(steps the business itself takes to protect cash and other assets)</a:t>
            </a:r>
          </a:p>
          <a:p>
            <a:pPr marL="625475" indent="-625475"/>
            <a:r>
              <a:rPr lang="en-US" sz="3000" b="1" dirty="0">
                <a:solidFill>
                  <a:schemeClr val="tx2"/>
                </a:solidFill>
                <a:highlight>
                  <a:srgbClr val="FFFF00"/>
                </a:highlight>
              </a:rPr>
              <a:t>External controls </a:t>
            </a:r>
            <a:r>
              <a:rPr lang="en-US" sz="3000" b="1" dirty="0">
                <a:solidFill>
                  <a:schemeClr val="tx2"/>
                </a:solidFill>
              </a:rPr>
              <a:t>(measures and procedures outside the business to protect cash and other assets.)     </a:t>
            </a:r>
          </a:p>
          <a:p>
            <a:pPr algn="ctr"/>
            <a:endParaRPr lang="en-US" sz="4800" b="1" dirty="0">
              <a:solidFill>
                <a:schemeClr val="tx2"/>
              </a:solidFill>
            </a:endParaRPr>
          </a:p>
        </p:txBody>
      </p:sp>
      <p:sp>
        <p:nvSpPr>
          <p:cNvPr id="7" name="Slide Number Placeholder 6">
            <a:extLst>
              <a:ext uri="{FF2B5EF4-FFF2-40B4-BE49-F238E27FC236}">
                <a16:creationId xmlns:a16="http://schemas.microsoft.com/office/drawing/2014/main" id="{4C9EA597-F4C1-3F96-4A98-458F05C49877}"/>
              </a:ext>
            </a:extLst>
          </p:cNvPr>
          <p:cNvSpPr>
            <a:spLocks noGrp="1"/>
          </p:cNvSpPr>
          <p:nvPr>
            <p:ph type="sldNum" sz="quarter" idx="12"/>
          </p:nvPr>
        </p:nvSpPr>
        <p:spPr/>
        <p:txBody>
          <a:bodyPr/>
          <a:lstStyle/>
          <a:p>
            <a:fld id="{9FF96B15-8338-45D5-A943-561235072D66}" type="slidenum">
              <a:rPr lang="en-US" noProof="0" smtClean="0"/>
              <a:t>20</a:t>
            </a:fld>
            <a:endParaRPr lang="en-US" noProof="0" dirty="0"/>
          </a:p>
        </p:txBody>
      </p:sp>
    </p:spTree>
    <p:extLst>
      <p:ext uri="{BB962C8B-B14F-4D97-AF65-F5344CB8AC3E}">
        <p14:creationId xmlns:p14="http://schemas.microsoft.com/office/powerpoint/2010/main" val="4194908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CF9ABE-09AF-5654-7525-1192A9B5278E}"/>
              </a:ext>
            </a:extLst>
          </p:cNvPr>
          <p:cNvSpPr>
            <a:spLocks noGrp="1"/>
          </p:cNvSpPr>
          <p:nvPr>
            <p:ph type="sldNum" sz="quarter" idx="12"/>
          </p:nvPr>
        </p:nvSpPr>
        <p:spPr/>
        <p:txBody>
          <a:bodyPr/>
          <a:lstStyle/>
          <a:p>
            <a:fld id="{9FF96B15-8338-45D5-A943-561235072D66}" type="slidenum">
              <a:rPr lang="en-US" noProof="0" smtClean="0"/>
              <a:t>21</a:t>
            </a:fld>
            <a:endParaRPr lang="en-US" noProof="0" dirty="0"/>
          </a:p>
        </p:txBody>
      </p:sp>
      <p:sp>
        <p:nvSpPr>
          <p:cNvPr id="4" name="Text Placeholder 2">
            <a:extLst>
              <a:ext uri="{FF2B5EF4-FFF2-40B4-BE49-F238E27FC236}">
                <a16:creationId xmlns:a16="http://schemas.microsoft.com/office/drawing/2014/main" id="{F2122388-10F6-9EF5-1EE4-145B91800D15}"/>
              </a:ext>
            </a:extLst>
          </p:cNvPr>
          <p:cNvSpPr txBox="1">
            <a:spLocks/>
          </p:cNvSpPr>
          <p:nvPr/>
        </p:nvSpPr>
        <p:spPr>
          <a:xfrm>
            <a:off x="231494" y="679572"/>
            <a:ext cx="11262167" cy="5526338"/>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566738" indent="-566738">
              <a:buNone/>
            </a:pPr>
            <a:r>
              <a:rPr lang="en-US" sz="3000" b="1" dirty="0">
                <a:solidFill>
                  <a:schemeClr val="tx2"/>
                </a:solidFill>
                <a:highlight>
                  <a:srgbClr val="FFFF00"/>
                </a:highlight>
              </a:rPr>
              <a:t>Depositor </a:t>
            </a:r>
            <a:r>
              <a:rPr lang="en-US" sz="3000" b="1" dirty="0">
                <a:solidFill>
                  <a:schemeClr val="tx2"/>
                </a:solidFill>
              </a:rPr>
              <a:t>(a person or business who has cash on </a:t>
            </a:r>
          </a:p>
          <a:p>
            <a:pPr marL="566738" indent="-566738">
              <a:buNone/>
            </a:pPr>
            <a:r>
              <a:rPr lang="en-US" sz="3000" b="1" dirty="0">
                <a:solidFill>
                  <a:schemeClr val="tx2"/>
                </a:solidFill>
              </a:rPr>
              <a:t>     deposit in a bank)</a:t>
            </a:r>
          </a:p>
          <a:p>
            <a:pPr marL="566738" indent="-566738">
              <a:buNone/>
            </a:pPr>
            <a:r>
              <a:rPr lang="en-US" sz="3000" b="1" dirty="0">
                <a:solidFill>
                  <a:schemeClr val="tx2"/>
                </a:solidFill>
                <a:highlight>
                  <a:srgbClr val="FFFF00"/>
                </a:highlight>
              </a:rPr>
              <a:t>Signature Card</a:t>
            </a:r>
            <a:r>
              <a:rPr lang="en-US" sz="3000" b="1" dirty="0">
                <a:solidFill>
                  <a:schemeClr val="tx2"/>
                </a:solidFill>
              </a:rPr>
              <a:t> (contains the signatures of the person(s) authorized to write checks on a checking account)</a:t>
            </a:r>
          </a:p>
          <a:p>
            <a:pPr marL="566738" indent="-566738">
              <a:buNone/>
            </a:pPr>
            <a:r>
              <a:rPr lang="en-US" sz="3000" b="1" dirty="0">
                <a:solidFill>
                  <a:schemeClr val="tx2"/>
                </a:solidFill>
                <a:highlight>
                  <a:srgbClr val="FFFF00"/>
                </a:highlight>
              </a:rPr>
              <a:t>ABA Number</a:t>
            </a:r>
            <a:r>
              <a:rPr lang="en-US" sz="3000" b="1" dirty="0">
                <a:solidFill>
                  <a:schemeClr val="tx2"/>
                </a:solidFill>
              </a:rPr>
              <a:t> (the American Banking Association number printed as a fraction on checks under the check number</a:t>
            </a:r>
          </a:p>
          <a:p>
            <a:pPr marL="566738" indent="-566738">
              <a:buNone/>
            </a:pPr>
            <a:r>
              <a:rPr lang="en-US" sz="3000" b="1" dirty="0">
                <a:solidFill>
                  <a:schemeClr val="tx2"/>
                </a:solidFill>
                <a:highlight>
                  <a:srgbClr val="FFFF00"/>
                </a:highlight>
              </a:rPr>
              <a:t>Deposit slip </a:t>
            </a:r>
            <a:r>
              <a:rPr lang="en-US" sz="3000" b="1" dirty="0">
                <a:solidFill>
                  <a:schemeClr val="tx2"/>
                </a:solidFill>
              </a:rPr>
              <a:t>(a bank form listing the cash and checks to be deposited)</a:t>
            </a:r>
          </a:p>
          <a:p>
            <a:pPr marL="566738" indent="-566738">
              <a:buNone/>
            </a:pPr>
            <a:r>
              <a:rPr lang="en-US" sz="3000" b="1" dirty="0">
                <a:solidFill>
                  <a:schemeClr val="tx2"/>
                </a:solidFill>
                <a:highlight>
                  <a:srgbClr val="FFFF00"/>
                </a:highlight>
              </a:rPr>
              <a:t>Proving cash</a:t>
            </a:r>
            <a:r>
              <a:rPr lang="en-US" sz="3000" b="1" dirty="0">
                <a:solidFill>
                  <a:schemeClr val="tx2"/>
                </a:solidFill>
              </a:rPr>
              <a:t> (verifying the balance of cash in the general ledger equals the balance shown in the </a:t>
            </a:r>
            <a:r>
              <a:rPr lang="en-US" sz="3000" b="1" dirty="0" err="1">
                <a:solidFill>
                  <a:schemeClr val="tx2"/>
                </a:solidFill>
              </a:rPr>
              <a:t>checkstubs</a:t>
            </a:r>
            <a:r>
              <a:rPr lang="en-US" sz="3000" b="1" dirty="0">
                <a:solidFill>
                  <a:schemeClr val="tx2"/>
                </a:solidFill>
              </a:rPr>
              <a:t>)</a:t>
            </a:r>
          </a:p>
          <a:p>
            <a:pPr algn="ctr"/>
            <a:endParaRPr lang="en-US" sz="4800" b="1" dirty="0">
              <a:solidFill>
                <a:schemeClr val="tx2"/>
              </a:solidFill>
            </a:endParaRPr>
          </a:p>
        </p:txBody>
      </p:sp>
    </p:spTree>
    <p:extLst>
      <p:ext uri="{BB962C8B-B14F-4D97-AF65-F5344CB8AC3E}">
        <p14:creationId xmlns:p14="http://schemas.microsoft.com/office/powerpoint/2010/main" val="1676460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CF9ABE-09AF-5654-7525-1192A9B5278E}"/>
              </a:ext>
            </a:extLst>
          </p:cNvPr>
          <p:cNvSpPr>
            <a:spLocks noGrp="1"/>
          </p:cNvSpPr>
          <p:nvPr>
            <p:ph type="sldNum" sz="quarter" idx="12"/>
          </p:nvPr>
        </p:nvSpPr>
        <p:spPr/>
        <p:txBody>
          <a:bodyPr/>
          <a:lstStyle/>
          <a:p>
            <a:fld id="{9FF96B15-8338-45D5-A943-561235072D66}" type="slidenum">
              <a:rPr lang="en-US" noProof="0" smtClean="0"/>
              <a:t>22</a:t>
            </a:fld>
            <a:endParaRPr lang="en-US" noProof="0" dirty="0"/>
          </a:p>
        </p:txBody>
      </p:sp>
      <p:sp>
        <p:nvSpPr>
          <p:cNvPr id="4" name="Text Placeholder 2">
            <a:extLst>
              <a:ext uri="{FF2B5EF4-FFF2-40B4-BE49-F238E27FC236}">
                <a16:creationId xmlns:a16="http://schemas.microsoft.com/office/drawing/2014/main" id="{43182B54-E93C-6B5B-9959-6975BCE79B0E}"/>
              </a:ext>
            </a:extLst>
          </p:cNvPr>
          <p:cNvSpPr txBox="1">
            <a:spLocks/>
          </p:cNvSpPr>
          <p:nvPr/>
        </p:nvSpPr>
        <p:spPr>
          <a:xfrm>
            <a:off x="185196" y="579483"/>
            <a:ext cx="11655706" cy="6366075"/>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566738" indent="-566738">
              <a:buNone/>
            </a:pPr>
            <a:r>
              <a:rPr lang="en-US" sz="3000" b="1" dirty="0">
                <a:solidFill>
                  <a:schemeClr val="tx2"/>
                </a:solidFill>
                <a:highlight>
                  <a:srgbClr val="FFFF00"/>
                </a:highlight>
              </a:rPr>
              <a:t>Outstanding check</a:t>
            </a:r>
            <a:r>
              <a:rPr lang="en-US" sz="3000" b="1" dirty="0">
                <a:solidFill>
                  <a:schemeClr val="tx2"/>
                </a:solidFill>
              </a:rPr>
              <a:t> (checks that have been written by </a:t>
            </a:r>
          </a:p>
          <a:p>
            <a:pPr marL="566738" indent="-566738">
              <a:spcBef>
                <a:spcPts val="200"/>
              </a:spcBef>
              <a:buNone/>
            </a:pPr>
            <a:r>
              <a:rPr lang="en-US" sz="3000" b="1" dirty="0">
                <a:solidFill>
                  <a:schemeClr val="tx2"/>
                </a:solidFill>
              </a:rPr>
              <a:t>     a depositor but have not yet been received by the bank)</a:t>
            </a:r>
          </a:p>
          <a:p>
            <a:pPr marL="566738" indent="-566738">
              <a:buNone/>
            </a:pPr>
            <a:r>
              <a:rPr lang="en-US" sz="3000" b="1" dirty="0">
                <a:solidFill>
                  <a:schemeClr val="tx2"/>
                </a:solidFill>
                <a:highlight>
                  <a:srgbClr val="FFFF00"/>
                </a:highlight>
              </a:rPr>
              <a:t>Outstanding deposit</a:t>
            </a:r>
            <a:r>
              <a:rPr lang="en-US" sz="3000" b="1" dirty="0">
                <a:solidFill>
                  <a:schemeClr val="tx2"/>
                </a:solidFill>
              </a:rPr>
              <a:t> (a/k/a ‘Deposits in Transit’ have been deposited and recorded but not yet received by the bank)</a:t>
            </a:r>
          </a:p>
          <a:p>
            <a:pPr marL="566738" indent="-566738">
              <a:buNone/>
            </a:pPr>
            <a:r>
              <a:rPr lang="en-US" sz="3000" b="1" dirty="0">
                <a:solidFill>
                  <a:schemeClr val="tx2"/>
                </a:solidFill>
                <a:highlight>
                  <a:srgbClr val="FFFF00"/>
                </a:highlight>
              </a:rPr>
              <a:t>Stop payment order</a:t>
            </a:r>
            <a:r>
              <a:rPr lang="en-US" sz="3000" b="1" dirty="0">
                <a:solidFill>
                  <a:schemeClr val="tx2"/>
                </a:solidFill>
              </a:rPr>
              <a:t> (demand by the drawer that the bank not honor a certain check—usually used when lost )</a:t>
            </a:r>
          </a:p>
          <a:p>
            <a:pPr marL="566738" indent="-566738">
              <a:buNone/>
            </a:pPr>
            <a:r>
              <a:rPr lang="en-US" sz="3000" b="1" dirty="0">
                <a:solidFill>
                  <a:schemeClr val="tx2"/>
                </a:solidFill>
                <a:highlight>
                  <a:srgbClr val="FFFF00"/>
                </a:highlight>
              </a:rPr>
              <a:t>Non-sufficient Funds (NSF) check</a:t>
            </a:r>
            <a:r>
              <a:rPr lang="en-US" sz="3000" b="1" dirty="0">
                <a:solidFill>
                  <a:schemeClr val="tx2"/>
                </a:solidFill>
              </a:rPr>
              <a:t> (when a checking account does not have enough money to cover a check) </a:t>
            </a:r>
          </a:p>
          <a:p>
            <a:pPr marL="566738" indent="-566738">
              <a:buNone/>
            </a:pPr>
            <a:r>
              <a:rPr lang="en-US" sz="3000" b="1" dirty="0">
                <a:solidFill>
                  <a:schemeClr val="tx2"/>
                </a:solidFill>
                <a:highlight>
                  <a:srgbClr val="FFFF00"/>
                </a:highlight>
              </a:rPr>
              <a:t>Electronic Funds Transfer system (EFTS)</a:t>
            </a:r>
            <a:r>
              <a:rPr lang="en-US" sz="3000" b="1" dirty="0">
                <a:solidFill>
                  <a:schemeClr val="tx2"/>
                </a:solidFill>
              </a:rPr>
              <a:t> (allows banks to transfer fund quickly without the exchange of checks)</a:t>
            </a:r>
          </a:p>
          <a:p>
            <a:pPr marL="566738" indent="-566738">
              <a:buNone/>
            </a:pPr>
            <a:r>
              <a:rPr lang="en-US" sz="3000" b="1" dirty="0">
                <a:solidFill>
                  <a:schemeClr val="tx2"/>
                </a:solidFill>
                <a:highlight>
                  <a:srgbClr val="FFFF00"/>
                </a:highlight>
              </a:rPr>
              <a:t>Dishonored check </a:t>
            </a:r>
            <a:r>
              <a:rPr lang="en-US" sz="3000" b="1" dirty="0">
                <a:solidFill>
                  <a:schemeClr val="tx2"/>
                </a:solidFill>
              </a:rPr>
              <a:t>(a check the bank refuses to pay: closed acct, NSF, missing signature, pencil, numbers don’t match)</a:t>
            </a:r>
          </a:p>
          <a:p>
            <a:pPr algn="ctr"/>
            <a:endParaRPr lang="en-US" sz="4800" b="1" dirty="0">
              <a:solidFill>
                <a:schemeClr val="tx2"/>
              </a:solidFill>
            </a:endParaRPr>
          </a:p>
        </p:txBody>
      </p:sp>
    </p:spTree>
    <p:extLst>
      <p:ext uri="{BB962C8B-B14F-4D97-AF65-F5344CB8AC3E}">
        <p14:creationId xmlns:p14="http://schemas.microsoft.com/office/powerpoint/2010/main" val="230661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CF9ABE-09AF-5654-7525-1192A9B5278E}"/>
              </a:ext>
            </a:extLst>
          </p:cNvPr>
          <p:cNvSpPr>
            <a:spLocks noGrp="1"/>
          </p:cNvSpPr>
          <p:nvPr>
            <p:ph type="sldNum" sz="quarter" idx="12"/>
          </p:nvPr>
        </p:nvSpPr>
        <p:spPr/>
        <p:txBody>
          <a:bodyPr/>
          <a:lstStyle/>
          <a:p>
            <a:fld id="{9FF96B15-8338-45D5-A943-561235072D66}" type="slidenum">
              <a:rPr lang="en-US" noProof="0" smtClean="0"/>
              <a:t>23</a:t>
            </a:fld>
            <a:endParaRPr lang="en-US" noProof="0" dirty="0"/>
          </a:p>
        </p:txBody>
      </p:sp>
      <p:sp>
        <p:nvSpPr>
          <p:cNvPr id="4" name="Text Placeholder 2">
            <a:extLst>
              <a:ext uri="{FF2B5EF4-FFF2-40B4-BE49-F238E27FC236}">
                <a16:creationId xmlns:a16="http://schemas.microsoft.com/office/drawing/2014/main" id="{F2122388-10F6-9EF5-1EE4-145B91800D15}"/>
              </a:ext>
            </a:extLst>
          </p:cNvPr>
          <p:cNvSpPr txBox="1">
            <a:spLocks/>
          </p:cNvSpPr>
          <p:nvPr/>
        </p:nvSpPr>
        <p:spPr>
          <a:xfrm>
            <a:off x="231494" y="393539"/>
            <a:ext cx="11655706" cy="6366075"/>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566738" indent="-566738">
              <a:buNone/>
            </a:pPr>
            <a:r>
              <a:rPr lang="en-US" sz="3000" b="1" dirty="0">
                <a:solidFill>
                  <a:schemeClr val="tx2"/>
                </a:solidFill>
                <a:highlight>
                  <a:srgbClr val="FFFF00"/>
                </a:highlight>
              </a:rPr>
              <a:t>Canceled check</a:t>
            </a:r>
            <a:r>
              <a:rPr lang="en-US" sz="3000" b="1" dirty="0">
                <a:solidFill>
                  <a:schemeClr val="tx2"/>
                </a:solidFill>
              </a:rPr>
              <a:t> (checks paid by the bank and deducted from the depositor’s account, marked ‘Paid’)</a:t>
            </a:r>
          </a:p>
          <a:p>
            <a:pPr marL="566738" indent="-566738">
              <a:buNone/>
            </a:pPr>
            <a:r>
              <a:rPr lang="en-US" sz="3000" b="1" dirty="0">
                <a:solidFill>
                  <a:schemeClr val="tx2"/>
                </a:solidFill>
                <a:highlight>
                  <a:srgbClr val="FFFF00"/>
                </a:highlight>
              </a:rPr>
              <a:t>Voided check</a:t>
            </a:r>
            <a:r>
              <a:rPr lang="en-US" sz="3000" b="1" dirty="0">
                <a:solidFill>
                  <a:schemeClr val="tx2"/>
                </a:solidFill>
              </a:rPr>
              <a:t> (VOID is written across a check to indicate it cannot be used; a voided check is attached to the stub)</a:t>
            </a:r>
          </a:p>
          <a:p>
            <a:pPr marL="566738" indent="-566738">
              <a:buNone/>
            </a:pPr>
            <a:r>
              <a:rPr lang="en-US" sz="3000" b="1" dirty="0">
                <a:solidFill>
                  <a:schemeClr val="tx2"/>
                </a:solidFill>
                <a:highlight>
                  <a:srgbClr val="FFFF00"/>
                </a:highlight>
              </a:rPr>
              <a:t>Bank statement</a:t>
            </a:r>
            <a:r>
              <a:rPr lang="en-US" sz="3000" b="1" dirty="0">
                <a:solidFill>
                  <a:schemeClr val="tx2"/>
                </a:solidFill>
              </a:rPr>
              <a:t> (itemized record of the transactions in a depositor’s account each month)</a:t>
            </a:r>
          </a:p>
          <a:p>
            <a:pPr marL="566738" indent="-566738">
              <a:buNone/>
            </a:pPr>
            <a:r>
              <a:rPr lang="en-US" sz="3000" b="1" dirty="0">
                <a:solidFill>
                  <a:schemeClr val="tx2"/>
                </a:solidFill>
                <a:highlight>
                  <a:srgbClr val="FFFF00"/>
                </a:highlight>
              </a:rPr>
              <a:t>Reconciling</a:t>
            </a:r>
            <a:r>
              <a:rPr lang="en-US" sz="3000" b="1" dirty="0">
                <a:solidFill>
                  <a:schemeClr val="tx2"/>
                </a:solidFill>
              </a:rPr>
              <a:t> (determining the differences between the bank statement and checkbook balances; making them agree) </a:t>
            </a:r>
          </a:p>
          <a:p>
            <a:pPr marL="566738" indent="-566738">
              <a:buNone/>
            </a:pPr>
            <a:r>
              <a:rPr lang="en-US" sz="3000" b="1" dirty="0">
                <a:solidFill>
                  <a:schemeClr val="tx2"/>
                </a:solidFill>
                <a:highlight>
                  <a:srgbClr val="FFFF00"/>
                </a:highlight>
              </a:rPr>
              <a:t>Bank service charge</a:t>
            </a:r>
            <a:r>
              <a:rPr lang="en-US" sz="3000" b="1" dirty="0">
                <a:solidFill>
                  <a:schemeClr val="tx2"/>
                </a:solidFill>
              </a:rPr>
              <a:t> (fee charged by the bank to maintain the records and processing bank statement items)</a:t>
            </a:r>
          </a:p>
          <a:p>
            <a:pPr marL="566738" indent="-566738">
              <a:buNone/>
            </a:pPr>
            <a:r>
              <a:rPr lang="en-US" sz="3000" b="1" dirty="0">
                <a:solidFill>
                  <a:schemeClr val="tx2"/>
                </a:solidFill>
                <a:highlight>
                  <a:srgbClr val="FFFF00"/>
                </a:highlight>
              </a:rPr>
              <a:t>Endorsement </a:t>
            </a:r>
            <a:r>
              <a:rPr lang="en-US" sz="3000" b="1" dirty="0">
                <a:solidFill>
                  <a:schemeClr val="tx2"/>
                </a:solidFill>
              </a:rPr>
              <a:t>(an authorized stamp or signature written on the back of a check, either Blank, Special or Restrictive)</a:t>
            </a:r>
          </a:p>
          <a:p>
            <a:pPr algn="ctr"/>
            <a:endParaRPr lang="en-US" sz="4800" b="1" dirty="0">
              <a:solidFill>
                <a:schemeClr val="tx2"/>
              </a:solidFill>
            </a:endParaRPr>
          </a:p>
        </p:txBody>
      </p:sp>
    </p:spTree>
    <p:extLst>
      <p:ext uri="{BB962C8B-B14F-4D97-AF65-F5344CB8AC3E}">
        <p14:creationId xmlns:p14="http://schemas.microsoft.com/office/powerpoint/2010/main" val="3094697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F7232EE-A8B0-76A0-B31C-02AF5EDFB635}"/>
              </a:ext>
            </a:extLst>
          </p:cNvPr>
          <p:cNvSpPr>
            <a:spLocks noGrp="1"/>
          </p:cNvSpPr>
          <p:nvPr>
            <p:ph type="title"/>
          </p:nvPr>
        </p:nvSpPr>
        <p:spPr/>
        <p:txBody>
          <a:bodyPr/>
          <a:lstStyle/>
          <a:p>
            <a:r>
              <a:rPr lang="en-US" sz="4000" dirty="0">
                <a:latin typeface="Trebuchet MS" panose="020B0603020202020204" pitchFamily="34" charset="0"/>
              </a:rPr>
              <a:t>Three Types of Endorsements:</a:t>
            </a:r>
          </a:p>
        </p:txBody>
      </p:sp>
      <p:pic>
        <p:nvPicPr>
          <p:cNvPr id="7" name="Picture 6" descr="A close up of a piece of paper&#10;&#10;Description automatically generated">
            <a:extLst>
              <a:ext uri="{FF2B5EF4-FFF2-40B4-BE49-F238E27FC236}">
                <a16:creationId xmlns:a16="http://schemas.microsoft.com/office/drawing/2014/main" id="{1E9F00C2-EE43-991C-B4F7-96B2B3B13253}"/>
              </a:ext>
            </a:extLst>
          </p:cNvPr>
          <p:cNvPicPr>
            <a:picLocks noChangeAspect="1"/>
          </p:cNvPicPr>
          <p:nvPr/>
        </p:nvPicPr>
        <p:blipFill>
          <a:blip r:embed="rId3"/>
          <a:stretch>
            <a:fillRect/>
          </a:stretch>
        </p:blipFill>
        <p:spPr>
          <a:xfrm>
            <a:off x="0" y="2152937"/>
            <a:ext cx="12123733" cy="3645986"/>
          </a:xfrm>
          <a:prstGeom prst="rect">
            <a:avLst/>
          </a:prstGeom>
        </p:spPr>
      </p:pic>
      <p:sp>
        <p:nvSpPr>
          <p:cNvPr id="8" name="TextBox 7">
            <a:extLst>
              <a:ext uri="{FF2B5EF4-FFF2-40B4-BE49-F238E27FC236}">
                <a16:creationId xmlns:a16="http://schemas.microsoft.com/office/drawing/2014/main" id="{E18BE98D-4EF0-692E-2A13-6C2C8A01FA8B}"/>
              </a:ext>
            </a:extLst>
          </p:cNvPr>
          <p:cNvSpPr txBox="1"/>
          <p:nvPr/>
        </p:nvSpPr>
        <p:spPr>
          <a:xfrm>
            <a:off x="360006" y="5884332"/>
            <a:ext cx="3355468" cy="830997"/>
          </a:xfrm>
          <a:prstGeom prst="rect">
            <a:avLst/>
          </a:prstGeom>
          <a:noFill/>
        </p:spPr>
        <p:txBody>
          <a:bodyPr wrap="square">
            <a:spAutoFit/>
          </a:bodyPr>
          <a:lstStyle/>
          <a:p>
            <a:pPr algn="ctr"/>
            <a:r>
              <a:rPr lang="en-US" sz="2400" b="1" dirty="0">
                <a:solidFill>
                  <a:schemeClr val="tx2"/>
                </a:solidFill>
                <a:cs typeface="Arial" panose="020B0604020202020204" pitchFamily="34" charset="0"/>
              </a:rPr>
              <a:t>(most BLANK space!</a:t>
            </a:r>
          </a:p>
          <a:p>
            <a:pPr algn="ctr"/>
            <a:r>
              <a:rPr lang="en-US" sz="2400" b="1" dirty="0">
                <a:solidFill>
                  <a:schemeClr val="tx2"/>
                </a:solidFill>
                <a:cs typeface="Arial" panose="020B0604020202020204" pitchFamily="34" charset="0"/>
              </a:rPr>
              <a:t>signature only)</a:t>
            </a:r>
            <a:endParaRPr lang="en-US" sz="2400" dirty="0"/>
          </a:p>
        </p:txBody>
      </p:sp>
      <p:sp>
        <p:nvSpPr>
          <p:cNvPr id="9" name="TextBox 8">
            <a:extLst>
              <a:ext uri="{FF2B5EF4-FFF2-40B4-BE49-F238E27FC236}">
                <a16:creationId xmlns:a16="http://schemas.microsoft.com/office/drawing/2014/main" id="{AC3C4BC8-08C8-4E2F-374C-036BD0DAD109}"/>
              </a:ext>
            </a:extLst>
          </p:cNvPr>
          <p:cNvSpPr txBox="1"/>
          <p:nvPr/>
        </p:nvSpPr>
        <p:spPr>
          <a:xfrm>
            <a:off x="4204729" y="5816807"/>
            <a:ext cx="3561883" cy="830997"/>
          </a:xfrm>
          <a:prstGeom prst="rect">
            <a:avLst/>
          </a:prstGeom>
          <a:noFill/>
        </p:spPr>
        <p:txBody>
          <a:bodyPr wrap="square">
            <a:spAutoFit/>
          </a:bodyPr>
          <a:lstStyle/>
          <a:p>
            <a:pPr algn="ctr"/>
            <a:r>
              <a:rPr lang="en-US" sz="2400" b="1" dirty="0">
                <a:solidFill>
                  <a:schemeClr val="tx2"/>
                </a:solidFill>
                <a:cs typeface="Arial" panose="020B0604020202020204" pitchFamily="34" charset="0"/>
              </a:rPr>
              <a:t>(SPECIAL goes to a 3</a:t>
            </a:r>
            <a:r>
              <a:rPr lang="en-US" sz="2400" b="1" baseline="30000" dirty="0">
                <a:solidFill>
                  <a:schemeClr val="tx2"/>
                </a:solidFill>
                <a:cs typeface="Arial" panose="020B0604020202020204" pitchFamily="34" charset="0"/>
              </a:rPr>
              <a:t>rd</a:t>
            </a:r>
            <a:r>
              <a:rPr lang="en-US" sz="2400" b="1" dirty="0">
                <a:solidFill>
                  <a:schemeClr val="tx2"/>
                </a:solidFill>
                <a:cs typeface="Arial" panose="020B0604020202020204" pitchFamily="34" charset="0"/>
              </a:rPr>
              <a:t> party, special to you)</a:t>
            </a:r>
            <a:endParaRPr lang="en-US" sz="2400" dirty="0"/>
          </a:p>
        </p:txBody>
      </p:sp>
      <p:sp>
        <p:nvSpPr>
          <p:cNvPr id="10" name="TextBox 9">
            <a:extLst>
              <a:ext uri="{FF2B5EF4-FFF2-40B4-BE49-F238E27FC236}">
                <a16:creationId xmlns:a16="http://schemas.microsoft.com/office/drawing/2014/main" id="{FC52094C-9226-E620-4D45-16BD7653F9C8}"/>
              </a:ext>
            </a:extLst>
          </p:cNvPr>
          <p:cNvSpPr txBox="1"/>
          <p:nvPr/>
        </p:nvSpPr>
        <p:spPr>
          <a:xfrm>
            <a:off x="8116973" y="5816807"/>
            <a:ext cx="3561882" cy="830997"/>
          </a:xfrm>
          <a:prstGeom prst="rect">
            <a:avLst/>
          </a:prstGeom>
          <a:noFill/>
        </p:spPr>
        <p:txBody>
          <a:bodyPr wrap="square">
            <a:spAutoFit/>
          </a:bodyPr>
          <a:lstStyle/>
          <a:p>
            <a:pPr algn="ctr"/>
            <a:r>
              <a:rPr lang="en-US" sz="2400" b="1" dirty="0">
                <a:solidFill>
                  <a:schemeClr val="tx2"/>
                </a:solidFill>
                <a:cs typeface="Arial" panose="020B0604020202020204" pitchFamily="34" charset="0"/>
              </a:rPr>
              <a:t>(RESTRICTS the $ to its room…your account)</a:t>
            </a:r>
            <a:endParaRPr lang="en-US" sz="2400" dirty="0"/>
          </a:p>
        </p:txBody>
      </p:sp>
    </p:spTree>
    <p:extLst>
      <p:ext uri="{BB962C8B-B14F-4D97-AF65-F5344CB8AC3E}">
        <p14:creationId xmlns:p14="http://schemas.microsoft.com/office/powerpoint/2010/main" val="1769637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C09F8-AB90-C0E7-2384-AA3C1D9B3007}"/>
              </a:ext>
            </a:extLst>
          </p:cNvPr>
          <p:cNvSpPr>
            <a:spLocks noGrp="1"/>
          </p:cNvSpPr>
          <p:nvPr>
            <p:ph type="sldNum" sz="quarter" idx="12"/>
          </p:nvPr>
        </p:nvSpPr>
        <p:spPr/>
        <p:txBody>
          <a:bodyPr/>
          <a:lstStyle/>
          <a:p>
            <a:fld id="{9FF96B15-8338-45D5-A943-561235072D66}" type="slidenum">
              <a:rPr lang="en-US" noProof="0" smtClean="0"/>
              <a:t>25</a:t>
            </a:fld>
            <a:endParaRPr lang="en-US" noProof="0" dirty="0"/>
          </a:p>
        </p:txBody>
      </p:sp>
      <p:sp>
        <p:nvSpPr>
          <p:cNvPr id="5" name="Title 4">
            <a:extLst>
              <a:ext uri="{FF2B5EF4-FFF2-40B4-BE49-F238E27FC236}">
                <a16:creationId xmlns:a16="http://schemas.microsoft.com/office/drawing/2014/main" id="{A77044E9-00BA-9F1D-AC64-3BD1A8506379}"/>
              </a:ext>
            </a:extLst>
          </p:cNvPr>
          <p:cNvSpPr>
            <a:spLocks noGrp="1"/>
          </p:cNvSpPr>
          <p:nvPr>
            <p:ph type="title"/>
          </p:nvPr>
        </p:nvSpPr>
        <p:spPr/>
        <p:txBody>
          <a:bodyPr/>
          <a:lstStyle/>
          <a:p>
            <a:r>
              <a:rPr lang="en-US" sz="8500" dirty="0"/>
              <a:t>      SUCCESS!</a:t>
            </a:r>
          </a:p>
        </p:txBody>
      </p:sp>
      <p:pic>
        <p:nvPicPr>
          <p:cNvPr id="13314" name="Picture 2" descr="Check Mark Green | Great PowerPoint ClipArt for Presentations -  PresenterMedia.com">
            <a:extLst>
              <a:ext uri="{FF2B5EF4-FFF2-40B4-BE49-F238E27FC236}">
                <a16:creationId xmlns:a16="http://schemas.microsoft.com/office/drawing/2014/main" id="{CD36D335-45A7-E119-10BB-C634F7C88F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17297">
            <a:off x="3674239" y="2736524"/>
            <a:ext cx="4843521" cy="4776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52468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TF66741836_Beginning of the year procedures_AAS_v5" id="{51CF042C-A21F-4772-ACB5-34142877F475}" vid="{78ABB5F0-5DDF-4844-A82C-FEADF47C5BA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B9AE35-8A31-4380-94A6-86E5DFCDD123}">
  <ds:schemaRefs>
    <ds:schemaRef ds:uri="http://schemas.microsoft.com/sharepoint/v3/contenttype/forms"/>
  </ds:schemaRefs>
</ds:datastoreItem>
</file>

<file path=customXml/itemProps2.xml><?xml version="1.0" encoding="utf-8"?>
<ds:datastoreItem xmlns:ds="http://schemas.openxmlformats.org/officeDocument/2006/customXml" ds:itemID="{F983CA34-C6E2-49BA-ACFF-78ADEC0C28FA}">
  <ds:schemaRefs>
    <ds:schemaRef ds:uri="http://schemas.microsoft.com/office/2006/metadata/properties"/>
    <ds:schemaRef ds:uri="http://purl.org/dc/dcmitype/"/>
    <ds:schemaRef ds:uri="http://schemas.microsoft.com/office/2006/documentManagement/types"/>
    <ds:schemaRef ds:uri="http://purl.org/dc/terms/"/>
    <ds:schemaRef ds:uri="http://schemas.microsoft.com/office/infopath/2007/PartnerControls"/>
    <ds:schemaRef ds:uri="http://purl.org/dc/elements/1.1/"/>
    <ds:schemaRef ds:uri="71af3243-3dd4-4a8d-8c0d-dd76da1f02a5"/>
    <ds:schemaRef ds:uri="http://schemas.openxmlformats.org/package/2006/metadata/core-properties"/>
    <ds:schemaRef ds:uri="16c05727-aa75-4e4a-9b5f-8a80a1165891"/>
    <ds:schemaRef ds:uri="http://www.w3.org/XML/1998/namespace"/>
  </ds:schemaRefs>
</ds:datastoreItem>
</file>

<file path=customXml/itemProps3.xml><?xml version="1.0" encoding="utf-8"?>
<ds:datastoreItem xmlns:ds="http://schemas.openxmlformats.org/officeDocument/2006/customXml" ds:itemID="{570D0EAE-52CD-493E-A174-3A7CD0E9C7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Beginning of the year procedures</Template>
  <TotalTime>52871</TotalTime>
  <Words>2384</Words>
  <Application>Microsoft Office PowerPoint</Application>
  <PresentationFormat>Widescreen</PresentationFormat>
  <Paragraphs>224</Paragraphs>
  <Slides>25</Slides>
  <Notes>24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Arial</vt:lpstr>
      <vt:lpstr>Ashley Inline</vt:lpstr>
      <vt:lpstr>Calibri</vt:lpstr>
      <vt:lpstr>Century Gothic</vt:lpstr>
      <vt:lpstr>Comic Sans MS</vt:lpstr>
      <vt:lpstr>fatboy</vt:lpstr>
      <vt:lpstr>Times New Roman</vt:lpstr>
      <vt:lpstr>Trebuchet MS</vt:lpstr>
      <vt:lpstr>Wingdings</vt:lpstr>
      <vt:lpstr>Wingdings 3</vt:lpstr>
      <vt:lpstr>Ion Boardroom</vt:lpstr>
      <vt:lpstr>UIL Accounting Banking Concepts</vt:lpstr>
      <vt:lpstr>PowerPoint Presentation</vt:lpstr>
      <vt:lpstr>Why use a bank account?</vt:lpstr>
      <vt:lpstr>Bank accounts protect businesses from:</vt:lpstr>
      <vt:lpstr>Internal Controls:</vt:lpstr>
      <vt:lpstr>External Controls:</vt:lpstr>
      <vt:lpstr>PowerPoint Presentation</vt:lpstr>
      <vt:lpstr>PowerPoint Presentation</vt:lpstr>
      <vt:lpstr>PowerPoint Presentation</vt:lpstr>
      <vt:lpstr>PowerPoint Presentation</vt:lpstr>
      <vt:lpstr>Reasons Bank Statement Bal.      Checkbook Balance</vt:lpstr>
      <vt:lpstr>Information included on a monthly bank statement:</vt:lpstr>
      <vt:lpstr>Bank Reconciliation Formula</vt:lpstr>
      <vt:lpstr>Sample Bank Reconciliation Problem</vt:lpstr>
      <vt:lpstr>Bank Reconciliation</vt:lpstr>
      <vt:lpstr>Answering the test questions…</vt:lpstr>
      <vt:lpstr>Don’t forget to journalize adjustments to  cash and record changes in the checkstubs :</vt:lpstr>
      <vt:lpstr>Adjustments recorded  in the check stubs</vt:lpstr>
      <vt:lpstr>A More Advanced  Bank Reconciliation</vt:lpstr>
      <vt:lpstr>Banking Terminology  </vt:lpstr>
      <vt:lpstr>PowerPoint Presentation</vt:lpstr>
      <vt:lpstr>PowerPoint Presentation</vt:lpstr>
      <vt:lpstr>PowerPoint Presentation</vt:lpstr>
      <vt:lpstr>Three Types of Endorsements:</vt:lpstr>
      <vt:lpstr>      SUCCESS!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Succeeding (LaVerne) with Success: The Future of UIL Accounting</dc:title>
  <dc:creator>Kay Whitton</dc:creator>
  <cp:lastModifiedBy>Kay Whitton</cp:lastModifiedBy>
  <cp:revision>55</cp:revision>
  <dcterms:created xsi:type="dcterms:W3CDTF">2023-06-10T02:30:28Z</dcterms:created>
  <dcterms:modified xsi:type="dcterms:W3CDTF">2023-12-22T00:12:48Z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